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8.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 id="2147483699" r:id="rId2"/>
    <p:sldMasterId id="2147483711" r:id="rId3"/>
    <p:sldMasterId id="2147483718" r:id="rId4"/>
    <p:sldMasterId id="2147483736" r:id="rId5"/>
    <p:sldMasterId id="2147483755" r:id="rId6"/>
    <p:sldMasterId id="2147483773" r:id="rId7"/>
    <p:sldMasterId id="2147483782" r:id="rId8"/>
    <p:sldMasterId id="2147483792" r:id="rId9"/>
  </p:sldMasterIdLst>
  <p:notesMasterIdLst>
    <p:notesMasterId r:id="rId40"/>
  </p:notesMasterIdLst>
  <p:handoutMasterIdLst>
    <p:handoutMasterId r:id="rId41"/>
  </p:handoutMasterIdLst>
  <p:sldIdLst>
    <p:sldId id="616" r:id="rId10"/>
    <p:sldId id="657" r:id="rId11"/>
    <p:sldId id="674" r:id="rId12"/>
    <p:sldId id="678" r:id="rId13"/>
    <p:sldId id="679" r:id="rId14"/>
    <p:sldId id="682" r:id="rId15"/>
    <p:sldId id="683" r:id="rId16"/>
    <p:sldId id="684" r:id="rId17"/>
    <p:sldId id="675" r:id="rId18"/>
    <p:sldId id="676" r:id="rId19"/>
    <p:sldId id="677" r:id="rId20"/>
    <p:sldId id="662" r:id="rId21"/>
    <p:sldId id="685" r:id="rId22"/>
    <p:sldId id="686" r:id="rId23"/>
    <p:sldId id="687" r:id="rId24"/>
    <p:sldId id="689" r:id="rId25"/>
    <p:sldId id="690" r:id="rId26"/>
    <p:sldId id="692" r:id="rId27"/>
    <p:sldId id="693" r:id="rId28"/>
    <p:sldId id="663" r:id="rId29"/>
    <p:sldId id="664" r:id="rId30"/>
    <p:sldId id="665" r:id="rId31"/>
    <p:sldId id="666" r:id="rId32"/>
    <p:sldId id="667" r:id="rId33"/>
    <p:sldId id="668" r:id="rId34"/>
    <p:sldId id="669" r:id="rId35"/>
    <p:sldId id="670" r:id="rId36"/>
    <p:sldId id="671" r:id="rId37"/>
    <p:sldId id="672" r:id="rId38"/>
    <p:sldId id="399" r:id="rId39"/>
  </p:sldIdLst>
  <p:sldSz cx="12192000" cy="6858000"/>
  <p:notesSz cx="7315200" cy="9601200"/>
  <p:defaultTextStyle>
    <a:defPPr>
      <a:defRPr lang="en-US"/>
    </a:defPPr>
    <a:lvl1pPr algn="l" rtl="0" fontAlgn="base">
      <a:spcBef>
        <a:spcPct val="0"/>
      </a:spcBef>
      <a:spcAft>
        <a:spcPct val="0"/>
      </a:spcAft>
      <a:defRPr sz="4800" kern="1200">
        <a:solidFill>
          <a:schemeClr val="tx1"/>
        </a:solidFill>
        <a:latin typeface="Arial" charset="0"/>
        <a:ea typeface="+mn-ea"/>
        <a:cs typeface="+mn-cs"/>
      </a:defRPr>
    </a:lvl1pPr>
    <a:lvl2pPr marL="609585" algn="l" rtl="0" fontAlgn="base">
      <a:spcBef>
        <a:spcPct val="0"/>
      </a:spcBef>
      <a:spcAft>
        <a:spcPct val="0"/>
      </a:spcAft>
      <a:defRPr sz="4800" kern="1200">
        <a:solidFill>
          <a:schemeClr val="tx1"/>
        </a:solidFill>
        <a:latin typeface="Arial" charset="0"/>
        <a:ea typeface="+mn-ea"/>
        <a:cs typeface="+mn-cs"/>
      </a:defRPr>
    </a:lvl2pPr>
    <a:lvl3pPr marL="1219170" algn="l" rtl="0" fontAlgn="base">
      <a:spcBef>
        <a:spcPct val="0"/>
      </a:spcBef>
      <a:spcAft>
        <a:spcPct val="0"/>
      </a:spcAft>
      <a:defRPr sz="4800" kern="1200">
        <a:solidFill>
          <a:schemeClr val="tx1"/>
        </a:solidFill>
        <a:latin typeface="Arial" charset="0"/>
        <a:ea typeface="+mn-ea"/>
        <a:cs typeface="+mn-cs"/>
      </a:defRPr>
    </a:lvl3pPr>
    <a:lvl4pPr marL="1828754" algn="l" rtl="0" fontAlgn="base">
      <a:spcBef>
        <a:spcPct val="0"/>
      </a:spcBef>
      <a:spcAft>
        <a:spcPct val="0"/>
      </a:spcAft>
      <a:defRPr sz="4800" kern="1200">
        <a:solidFill>
          <a:schemeClr val="tx1"/>
        </a:solidFill>
        <a:latin typeface="Arial" charset="0"/>
        <a:ea typeface="+mn-ea"/>
        <a:cs typeface="+mn-cs"/>
      </a:defRPr>
    </a:lvl4pPr>
    <a:lvl5pPr marL="2438339" algn="l" rtl="0" fontAlgn="base">
      <a:spcBef>
        <a:spcPct val="0"/>
      </a:spcBef>
      <a:spcAft>
        <a:spcPct val="0"/>
      </a:spcAft>
      <a:defRPr sz="4800" kern="1200">
        <a:solidFill>
          <a:schemeClr val="tx1"/>
        </a:solidFill>
        <a:latin typeface="Arial" charset="0"/>
        <a:ea typeface="+mn-ea"/>
        <a:cs typeface="+mn-cs"/>
      </a:defRPr>
    </a:lvl5pPr>
    <a:lvl6pPr marL="3047924" algn="l" defTabSz="1219170" rtl="0" eaLnBrk="1" latinLnBrk="0" hangingPunct="1">
      <a:defRPr sz="4800" kern="1200">
        <a:solidFill>
          <a:schemeClr val="tx1"/>
        </a:solidFill>
        <a:latin typeface="Arial" charset="0"/>
        <a:ea typeface="+mn-ea"/>
        <a:cs typeface="+mn-cs"/>
      </a:defRPr>
    </a:lvl6pPr>
    <a:lvl7pPr marL="3657509" algn="l" defTabSz="1219170" rtl="0" eaLnBrk="1" latinLnBrk="0" hangingPunct="1">
      <a:defRPr sz="4800" kern="1200">
        <a:solidFill>
          <a:schemeClr val="tx1"/>
        </a:solidFill>
        <a:latin typeface="Arial" charset="0"/>
        <a:ea typeface="+mn-ea"/>
        <a:cs typeface="+mn-cs"/>
      </a:defRPr>
    </a:lvl7pPr>
    <a:lvl8pPr marL="4267093" algn="l" defTabSz="1219170" rtl="0" eaLnBrk="1" latinLnBrk="0" hangingPunct="1">
      <a:defRPr sz="4800" kern="1200">
        <a:solidFill>
          <a:schemeClr val="tx1"/>
        </a:solidFill>
        <a:latin typeface="Arial" charset="0"/>
        <a:ea typeface="+mn-ea"/>
        <a:cs typeface="+mn-cs"/>
      </a:defRPr>
    </a:lvl8pPr>
    <a:lvl9pPr marL="4876678" algn="l" defTabSz="1219170" rtl="0" eaLnBrk="1" latinLnBrk="0" hangingPunct="1">
      <a:defRPr sz="48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424" userDrawn="1">
          <p15:clr>
            <a:srgbClr val="A4A3A4"/>
          </p15:clr>
        </p15:guide>
        <p15:guide id="3" pos="32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Sarin" initials="R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8CB4"/>
    <a:srgbClr val="F19B61"/>
    <a:srgbClr val="F7BFDB"/>
    <a:srgbClr val="BEE395"/>
    <a:srgbClr val="EBF6DE"/>
    <a:srgbClr val="D7EBED"/>
    <a:srgbClr val="D4EDB9"/>
    <a:srgbClr val="FFD54F"/>
    <a:srgbClr val="ECECEC"/>
    <a:srgbClr val="D6D1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4343" autoAdjust="0"/>
  </p:normalViewPr>
  <p:slideViewPr>
    <p:cSldViewPr snapToObjects="1" showGuides="1">
      <p:cViewPr varScale="1">
        <p:scale>
          <a:sx n="74" d="100"/>
          <a:sy n="74" d="100"/>
        </p:scale>
        <p:origin x="624" y="72"/>
      </p:cViewPr>
      <p:guideLst>
        <p:guide orient="horz" pos="3888"/>
        <p:guide pos="7424"/>
        <p:guide pos="320"/>
      </p:guideLst>
    </p:cSldViewPr>
  </p:slideViewPr>
  <p:notesTextViewPr>
    <p:cViewPr>
      <p:scale>
        <a:sx n="1" d="1"/>
        <a:sy n="1" d="1"/>
      </p:scale>
      <p:origin x="0" y="0"/>
    </p:cViewPr>
  </p:notesTextViewPr>
  <p:sorterViewPr>
    <p:cViewPr>
      <p:scale>
        <a:sx n="150" d="100"/>
        <a:sy n="150" d="100"/>
      </p:scale>
      <p:origin x="0" y="0"/>
    </p:cViewPr>
  </p:sorterViewPr>
  <p:notesViewPr>
    <p:cSldViewPr snapToObjects="1" showGuides="1">
      <p:cViewPr varScale="1">
        <p:scale>
          <a:sx n="51" d="100"/>
          <a:sy n="51" d="100"/>
        </p:scale>
        <p:origin x="2790" y="6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BF41AE-F7A3-4789-99B3-13D272A33CAC}" type="doc">
      <dgm:prSet loTypeId="urn:microsoft.com/office/officeart/2005/8/layout/list1" loCatId="list" qsTypeId="urn:microsoft.com/office/officeart/2005/8/quickstyle/simple2" qsCatId="simple" csTypeId="urn:microsoft.com/office/officeart/2005/8/colors/colorful5" csCatId="colorful" phldr="1"/>
      <dgm:spPr/>
      <dgm:t>
        <a:bodyPr/>
        <a:lstStyle/>
        <a:p>
          <a:endParaRPr lang="en-US"/>
        </a:p>
      </dgm:t>
    </dgm:pt>
    <dgm:pt modelId="{EC42D60D-A62F-490E-9CD5-DFBCDC29F56F}">
      <dgm:prSet phldrT="[Text]" custT="1"/>
      <dgm:spPr/>
      <dgm:t>
        <a:bodyPr/>
        <a:lstStyle/>
        <a:p>
          <a:r>
            <a:rPr lang="en-US" sz="1800" dirty="0" smtClean="0">
              <a:latin typeface="+mn-lt"/>
              <a:cs typeface="Arial" panose="020B0604020202020204" pitchFamily="34" charset="0"/>
            </a:rPr>
            <a:t>Micro Service Approach</a:t>
          </a:r>
          <a:endParaRPr lang="en-US" sz="1800" dirty="0">
            <a:latin typeface="+mn-lt"/>
            <a:cs typeface="Arial" panose="020B0604020202020204" pitchFamily="34" charset="0"/>
          </a:endParaRPr>
        </a:p>
      </dgm:t>
    </dgm:pt>
    <dgm:pt modelId="{A76272B7-19B4-4DDD-B471-E1F6FBC73E4F}" type="parTrans" cxnId="{C472222F-CA45-4686-B297-E81A5DC67775}">
      <dgm:prSet/>
      <dgm:spPr/>
      <dgm:t>
        <a:bodyPr/>
        <a:lstStyle/>
        <a:p>
          <a:endParaRPr lang="en-US" sz="1800"/>
        </a:p>
      </dgm:t>
    </dgm:pt>
    <dgm:pt modelId="{24BB729A-8929-41F2-B3CE-62809B5D0BF7}" type="sibTrans" cxnId="{C472222F-CA45-4686-B297-E81A5DC67775}">
      <dgm:prSet/>
      <dgm:spPr/>
      <dgm:t>
        <a:bodyPr/>
        <a:lstStyle/>
        <a:p>
          <a:endParaRPr lang="en-US" sz="1800"/>
        </a:p>
      </dgm:t>
    </dgm:pt>
    <dgm:pt modelId="{89A4BED4-F012-40E8-AA1A-93B516D83937}">
      <dgm:prSet phldrT="[Text]" custT="1"/>
      <dgm:spPr/>
      <dgm:t>
        <a:bodyPr/>
        <a:lstStyle/>
        <a:p>
          <a:r>
            <a:rPr lang="en-US" sz="1800" dirty="0" smtClean="0">
              <a:latin typeface="+mn-lt"/>
              <a:cs typeface="Arial" panose="020B0604020202020204" pitchFamily="34" charset="0"/>
            </a:rPr>
            <a:t>Case Studies</a:t>
          </a:r>
          <a:endParaRPr lang="en-US" sz="1800" dirty="0">
            <a:latin typeface="+mn-lt"/>
            <a:cs typeface="Arial" panose="020B0604020202020204" pitchFamily="34" charset="0"/>
          </a:endParaRPr>
        </a:p>
      </dgm:t>
    </dgm:pt>
    <dgm:pt modelId="{5ACAC96C-986C-49EE-B463-94EB0E4C1313}" type="parTrans" cxnId="{2AB81FA4-1B68-496A-B395-37DE7566E2E1}">
      <dgm:prSet/>
      <dgm:spPr/>
      <dgm:t>
        <a:bodyPr/>
        <a:lstStyle/>
        <a:p>
          <a:endParaRPr lang="en-US"/>
        </a:p>
      </dgm:t>
    </dgm:pt>
    <dgm:pt modelId="{B5486BE7-499A-432C-94DD-98274E6D0C50}" type="sibTrans" cxnId="{2AB81FA4-1B68-496A-B395-37DE7566E2E1}">
      <dgm:prSet/>
      <dgm:spPr/>
      <dgm:t>
        <a:bodyPr/>
        <a:lstStyle/>
        <a:p>
          <a:endParaRPr lang="en-US"/>
        </a:p>
      </dgm:t>
    </dgm:pt>
    <dgm:pt modelId="{3F56CC29-F9D0-4BAC-9114-393A33D6C110}" type="pres">
      <dgm:prSet presAssocID="{FCBF41AE-F7A3-4789-99B3-13D272A33CAC}" presName="linear" presStyleCnt="0">
        <dgm:presLayoutVars>
          <dgm:dir/>
          <dgm:animLvl val="lvl"/>
          <dgm:resizeHandles val="exact"/>
        </dgm:presLayoutVars>
      </dgm:prSet>
      <dgm:spPr/>
      <dgm:t>
        <a:bodyPr/>
        <a:lstStyle/>
        <a:p>
          <a:endParaRPr lang="en-US"/>
        </a:p>
      </dgm:t>
    </dgm:pt>
    <dgm:pt modelId="{14EB8FAB-2DB9-425D-9D47-BDC6F0DEC3FB}" type="pres">
      <dgm:prSet presAssocID="{EC42D60D-A62F-490E-9CD5-DFBCDC29F56F}" presName="parentLin" presStyleCnt="0"/>
      <dgm:spPr/>
      <dgm:t>
        <a:bodyPr/>
        <a:lstStyle/>
        <a:p>
          <a:endParaRPr lang="en-US"/>
        </a:p>
      </dgm:t>
    </dgm:pt>
    <dgm:pt modelId="{C5A09D18-F15F-4B8B-AE56-0F3255BF8D80}" type="pres">
      <dgm:prSet presAssocID="{EC42D60D-A62F-490E-9CD5-DFBCDC29F56F}" presName="parentLeftMargin" presStyleLbl="node1" presStyleIdx="0" presStyleCnt="2"/>
      <dgm:spPr/>
      <dgm:t>
        <a:bodyPr/>
        <a:lstStyle/>
        <a:p>
          <a:endParaRPr lang="en-US"/>
        </a:p>
      </dgm:t>
    </dgm:pt>
    <dgm:pt modelId="{B9F26EBA-8C0A-4D54-8B67-4C27C1807056}" type="pres">
      <dgm:prSet presAssocID="{EC42D60D-A62F-490E-9CD5-DFBCDC29F56F}" presName="parentText" presStyleLbl="node1" presStyleIdx="0" presStyleCnt="2" custScaleY="33209" custLinFactNeighborY="2702">
        <dgm:presLayoutVars>
          <dgm:chMax val="0"/>
          <dgm:bulletEnabled val="1"/>
        </dgm:presLayoutVars>
      </dgm:prSet>
      <dgm:spPr/>
      <dgm:t>
        <a:bodyPr/>
        <a:lstStyle/>
        <a:p>
          <a:endParaRPr lang="en-US"/>
        </a:p>
      </dgm:t>
    </dgm:pt>
    <dgm:pt modelId="{C097C113-4D1B-400F-B8F6-FDC563E3D155}" type="pres">
      <dgm:prSet presAssocID="{EC42D60D-A62F-490E-9CD5-DFBCDC29F56F}" presName="negativeSpace" presStyleCnt="0"/>
      <dgm:spPr/>
      <dgm:t>
        <a:bodyPr/>
        <a:lstStyle/>
        <a:p>
          <a:endParaRPr lang="en-US"/>
        </a:p>
      </dgm:t>
    </dgm:pt>
    <dgm:pt modelId="{23804E8F-4A36-4C53-B797-B4558ED39BDA}" type="pres">
      <dgm:prSet presAssocID="{EC42D60D-A62F-490E-9CD5-DFBCDC29F56F}" presName="childText" presStyleLbl="conFgAcc1" presStyleIdx="0" presStyleCnt="2">
        <dgm:presLayoutVars>
          <dgm:bulletEnabled val="1"/>
        </dgm:presLayoutVars>
      </dgm:prSet>
      <dgm:spPr/>
      <dgm:t>
        <a:bodyPr/>
        <a:lstStyle/>
        <a:p>
          <a:endParaRPr lang="en-US"/>
        </a:p>
      </dgm:t>
    </dgm:pt>
    <dgm:pt modelId="{9D723C30-AB83-46DF-8518-7DA708078861}" type="pres">
      <dgm:prSet presAssocID="{24BB729A-8929-41F2-B3CE-62809B5D0BF7}" presName="spaceBetweenRectangles" presStyleCnt="0"/>
      <dgm:spPr/>
      <dgm:t>
        <a:bodyPr/>
        <a:lstStyle/>
        <a:p>
          <a:endParaRPr lang="en-US"/>
        </a:p>
      </dgm:t>
    </dgm:pt>
    <dgm:pt modelId="{FEA916B2-6DD2-4E17-988C-3F1994A4E371}" type="pres">
      <dgm:prSet presAssocID="{89A4BED4-F012-40E8-AA1A-93B516D83937}" presName="parentLin" presStyleCnt="0"/>
      <dgm:spPr/>
    </dgm:pt>
    <dgm:pt modelId="{B6F93525-10D0-4CC5-BC1F-8DBE70D5E70E}" type="pres">
      <dgm:prSet presAssocID="{89A4BED4-F012-40E8-AA1A-93B516D83937}" presName="parentLeftMargin" presStyleLbl="node1" presStyleIdx="0" presStyleCnt="2"/>
      <dgm:spPr/>
      <dgm:t>
        <a:bodyPr/>
        <a:lstStyle/>
        <a:p>
          <a:endParaRPr lang="en-US"/>
        </a:p>
      </dgm:t>
    </dgm:pt>
    <dgm:pt modelId="{2FBCDD2F-CF92-4677-9805-2EE125BDDC48}" type="pres">
      <dgm:prSet presAssocID="{89A4BED4-F012-40E8-AA1A-93B516D83937}" presName="parentText" presStyleLbl="node1" presStyleIdx="1" presStyleCnt="2" custScaleY="38494">
        <dgm:presLayoutVars>
          <dgm:chMax val="0"/>
          <dgm:bulletEnabled val="1"/>
        </dgm:presLayoutVars>
      </dgm:prSet>
      <dgm:spPr/>
      <dgm:t>
        <a:bodyPr/>
        <a:lstStyle/>
        <a:p>
          <a:endParaRPr lang="en-US"/>
        </a:p>
      </dgm:t>
    </dgm:pt>
    <dgm:pt modelId="{632754EB-B389-4617-8936-F792E549DA14}" type="pres">
      <dgm:prSet presAssocID="{89A4BED4-F012-40E8-AA1A-93B516D83937}" presName="negativeSpace" presStyleCnt="0"/>
      <dgm:spPr/>
    </dgm:pt>
    <dgm:pt modelId="{58022C30-A88A-4BFB-9C66-51775521CBBE}" type="pres">
      <dgm:prSet presAssocID="{89A4BED4-F012-40E8-AA1A-93B516D83937}" presName="childText" presStyleLbl="conFgAcc1" presStyleIdx="1" presStyleCnt="2" custLinFactY="20902" custLinFactNeighborX="450" custLinFactNeighborY="100000">
        <dgm:presLayoutVars>
          <dgm:bulletEnabled val="1"/>
        </dgm:presLayoutVars>
      </dgm:prSet>
      <dgm:spPr/>
    </dgm:pt>
  </dgm:ptLst>
  <dgm:cxnLst>
    <dgm:cxn modelId="{3CBA32AF-B533-438B-8B77-2A7D85A211EA}" type="presOf" srcId="{89A4BED4-F012-40E8-AA1A-93B516D83937}" destId="{2FBCDD2F-CF92-4677-9805-2EE125BDDC48}" srcOrd="1" destOrd="0" presId="urn:microsoft.com/office/officeart/2005/8/layout/list1"/>
    <dgm:cxn modelId="{7C0C721D-E347-4EA9-9FA1-02CC87D3B5D3}" type="presOf" srcId="{89A4BED4-F012-40E8-AA1A-93B516D83937}" destId="{B6F93525-10D0-4CC5-BC1F-8DBE70D5E70E}" srcOrd="0" destOrd="0" presId="urn:microsoft.com/office/officeart/2005/8/layout/list1"/>
    <dgm:cxn modelId="{C472222F-CA45-4686-B297-E81A5DC67775}" srcId="{FCBF41AE-F7A3-4789-99B3-13D272A33CAC}" destId="{EC42D60D-A62F-490E-9CD5-DFBCDC29F56F}" srcOrd="0" destOrd="0" parTransId="{A76272B7-19B4-4DDD-B471-E1F6FBC73E4F}" sibTransId="{24BB729A-8929-41F2-B3CE-62809B5D0BF7}"/>
    <dgm:cxn modelId="{2B4FDE39-073B-4E18-9513-7241B714118C}" type="presOf" srcId="{EC42D60D-A62F-490E-9CD5-DFBCDC29F56F}" destId="{C5A09D18-F15F-4B8B-AE56-0F3255BF8D80}" srcOrd="0" destOrd="0" presId="urn:microsoft.com/office/officeart/2005/8/layout/list1"/>
    <dgm:cxn modelId="{1A0B4543-AC88-4E39-836F-499791108EF1}" type="presOf" srcId="{EC42D60D-A62F-490E-9CD5-DFBCDC29F56F}" destId="{B9F26EBA-8C0A-4D54-8B67-4C27C1807056}" srcOrd="1" destOrd="0" presId="urn:microsoft.com/office/officeart/2005/8/layout/list1"/>
    <dgm:cxn modelId="{D485B9E4-169A-43ED-83E4-1B9116B03605}" type="presOf" srcId="{FCBF41AE-F7A3-4789-99B3-13D272A33CAC}" destId="{3F56CC29-F9D0-4BAC-9114-393A33D6C110}" srcOrd="0" destOrd="0" presId="urn:microsoft.com/office/officeart/2005/8/layout/list1"/>
    <dgm:cxn modelId="{2AB81FA4-1B68-496A-B395-37DE7566E2E1}" srcId="{FCBF41AE-F7A3-4789-99B3-13D272A33CAC}" destId="{89A4BED4-F012-40E8-AA1A-93B516D83937}" srcOrd="1" destOrd="0" parTransId="{5ACAC96C-986C-49EE-B463-94EB0E4C1313}" sibTransId="{B5486BE7-499A-432C-94DD-98274E6D0C50}"/>
    <dgm:cxn modelId="{89A8A79A-5EE1-4DAD-AC39-331881C26CEA}" type="presParOf" srcId="{3F56CC29-F9D0-4BAC-9114-393A33D6C110}" destId="{14EB8FAB-2DB9-425D-9D47-BDC6F0DEC3FB}" srcOrd="0" destOrd="0" presId="urn:microsoft.com/office/officeart/2005/8/layout/list1"/>
    <dgm:cxn modelId="{0DA51626-11B3-4DB1-8045-993FAEC56762}" type="presParOf" srcId="{14EB8FAB-2DB9-425D-9D47-BDC6F0DEC3FB}" destId="{C5A09D18-F15F-4B8B-AE56-0F3255BF8D80}" srcOrd="0" destOrd="0" presId="urn:microsoft.com/office/officeart/2005/8/layout/list1"/>
    <dgm:cxn modelId="{BCDA084A-2710-42C7-9BCF-66EF299E3A95}" type="presParOf" srcId="{14EB8FAB-2DB9-425D-9D47-BDC6F0DEC3FB}" destId="{B9F26EBA-8C0A-4D54-8B67-4C27C1807056}" srcOrd="1" destOrd="0" presId="urn:microsoft.com/office/officeart/2005/8/layout/list1"/>
    <dgm:cxn modelId="{EAFFD661-26C3-458F-97DA-49326A1CA28B}" type="presParOf" srcId="{3F56CC29-F9D0-4BAC-9114-393A33D6C110}" destId="{C097C113-4D1B-400F-B8F6-FDC563E3D155}" srcOrd="1" destOrd="0" presId="urn:microsoft.com/office/officeart/2005/8/layout/list1"/>
    <dgm:cxn modelId="{FA596036-82CD-453A-9E37-93BDC753DFB9}" type="presParOf" srcId="{3F56CC29-F9D0-4BAC-9114-393A33D6C110}" destId="{23804E8F-4A36-4C53-B797-B4558ED39BDA}" srcOrd="2" destOrd="0" presId="urn:microsoft.com/office/officeart/2005/8/layout/list1"/>
    <dgm:cxn modelId="{0E9DFED0-FB21-4DB0-8474-1301975B5A45}" type="presParOf" srcId="{3F56CC29-F9D0-4BAC-9114-393A33D6C110}" destId="{9D723C30-AB83-46DF-8518-7DA708078861}" srcOrd="3" destOrd="0" presId="urn:microsoft.com/office/officeart/2005/8/layout/list1"/>
    <dgm:cxn modelId="{103081CB-A561-4D45-B024-258CDC6212B8}" type="presParOf" srcId="{3F56CC29-F9D0-4BAC-9114-393A33D6C110}" destId="{FEA916B2-6DD2-4E17-988C-3F1994A4E371}" srcOrd="4" destOrd="0" presId="urn:microsoft.com/office/officeart/2005/8/layout/list1"/>
    <dgm:cxn modelId="{A337774A-EDF7-4C8E-BB6A-77D26240F55F}" type="presParOf" srcId="{FEA916B2-6DD2-4E17-988C-3F1994A4E371}" destId="{B6F93525-10D0-4CC5-BC1F-8DBE70D5E70E}" srcOrd="0" destOrd="0" presId="urn:microsoft.com/office/officeart/2005/8/layout/list1"/>
    <dgm:cxn modelId="{F2065E06-6FBA-4A29-BBE9-52163D7B81EE}" type="presParOf" srcId="{FEA916B2-6DD2-4E17-988C-3F1994A4E371}" destId="{2FBCDD2F-CF92-4677-9805-2EE125BDDC48}" srcOrd="1" destOrd="0" presId="urn:microsoft.com/office/officeart/2005/8/layout/list1"/>
    <dgm:cxn modelId="{47D75D97-DA88-41EC-92D6-E104CD2D0EAF}" type="presParOf" srcId="{3F56CC29-F9D0-4BAC-9114-393A33D6C110}" destId="{632754EB-B389-4617-8936-F792E549DA14}" srcOrd="5" destOrd="0" presId="urn:microsoft.com/office/officeart/2005/8/layout/list1"/>
    <dgm:cxn modelId="{66C06FF7-34F7-42AB-95A1-85CECC11E901}" type="presParOf" srcId="{3F56CC29-F9D0-4BAC-9114-393A33D6C110}" destId="{58022C30-A88A-4BFB-9C66-51775521CBBE}"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D513F6-0EB6-42C2-B9F6-0FA5752273E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0E8C8C8A-69CA-43EE-A7F5-1F5CE572A3B1}">
      <dgm:prSet custT="1"/>
      <dgm:spPr/>
      <dgm:t>
        <a:bodyPr/>
        <a:lstStyle/>
        <a:p>
          <a:r>
            <a:rPr lang="en-US" sz="1600" dirty="0" smtClean="0"/>
            <a:t>Deployment</a:t>
          </a:r>
          <a:endParaRPr lang="en-IN" sz="1600" dirty="0"/>
        </a:p>
      </dgm:t>
    </dgm:pt>
    <dgm:pt modelId="{ECF03F17-260E-455C-94F9-6DE31846E3FC}" type="parTrans" cxnId="{ED875417-A276-40A1-9486-88329ADA332C}">
      <dgm:prSet/>
      <dgm:spPr/>
      <dgm:t>
        <a:bodyPr/>
        <a:lstStyle/>
        <a:p>
          <a:endParaRPr lang="en-IN"/>
        </a:p>
      </dgm:t>
    </dgm:pt>
    <dgm:pt modelId="{E442ABC8-2C5D-4E5E-BB4B-3263CE728699}" type="sibTrans" cxnId="{ED875417-A276-40A1-9486-88329ADA332C}">
      <dgm:prSet/>
      <dgm:spPr/>
      <dgm:t>
        <a:bodyPr/>
        <a:lstStyle/>
        <a:p>
          <a:endParaRPr lang="en-IN"/>
        </a:p>
      </dgm:t>
    </dgm:pt>
    <dgm:pt modelId="{95D88E9C-7C06-4E29-BFF5-882A27A7447E}">
      <dgm:prSet custT="1"/>
      <dgm:spPr/>
      <dgm:t>
        <a:bodyPr/>
        <a:lstStyle/>
        <a:p>
          <a:r>
            <a:rPr lang="en-IN" sz="1600" dirty="0" smtClean="0"/>
            <a:t>Dev Ops CI/CD for containers</a:t>
          </a:r>
          <a:endParaRPr lang="en-IN" sz="1600" dirty="0"/>
        </a:p>
      </dgm:t>
    </dgm:pt>
    <dgm:pt modelId="{5313C254-1914-44F8-81DA-51409C4FE742}" type="parTrans" cxnId="{AA4227F2-4DAC-45ED-8CC6-44A2999E5DC0}">
      <dgm:prSet/>
      <dgm:spPr/>
      <dgm:t>
        <a:bodyPr/>
        <a:lstStyle/>
        <a:p>
          <a:endParaRPr lang="en-IN"/>
        </a:p>
      </dgm:t>
    </dgm:pt>
    <dgm:pt modelId="{AEE4F4C2-5EF1-4DE9-8A2C-F9E5390D87BA}" type="sibTrans" cxnId="{AA4227F2-4DAC-45ED-8CC6-44A2999E5DC0}">
      <dgm:prSet/>
      <dgm:spPr/>
      <dgm:t>
        <a:bodyPr/>
        <a:lstStyle/>
        <a:p>
          <a:endParaRPr lang="en-IN"/>
        </a:p>
      </dgm:t>
    </dgm:pt>
    <dgm:pt modelId="{BB0134C3-1D0F-4BEC-B0A9-B98518845518}">
      <dgm:prSet custT="1"/>
      <dgm:spPr/>
      <dgm:t>
        <a:bodyPr/>
        <a:lstStyle/>
        <a:p>
          <a:r>
            <a:rPr lang="en-IN" sz="1600" dirty="0" smtClean="0"/>
            <a:t>Security</a:t>
          </a:r>
          <a:endParaRPr lang="en-IN" sz="1600" dirty="0"/>
        </a:p>
      </dgm:t>
    </dgm:pt>
    <dgm:pt modelId="{87F5C5B0-2317-4608-825F-4B029306DD04}" type="parTrans" cxnId="{F66EFB3E-94D1-415D-B587-3398E769DDE9}">
      <dgm:prSet/>
      <dgm:spPr/>
      <dgm:t>
        <a:bodyPr/>
        <a:lstStyle/>
        <a:p>
          <a:endParaRPr lang="en-IN"/>
        </a:p>
      </dgm:t>
    </dgm:pt>
    <dgm:pt modelId="{536C3A89-B907-42A6-8EBF-44AA089AC5A9}" type="sibTrans" cxnId="{F66EFB3E-94D1-415D-B587-3398E769DDE9}">
      <dgm:prSet/>
      <dgm:spPr/>
      <dgm:t>
        <a:bodyPr/>
        <a:lstStyle/>
        <a:p>
          <a:endParaRPr lang="en-IN"/>
        </a:p>
      </dgm:t>
    </dgm:pt>
    <dgm:pt modelId="{F97A362A-BA14-44DE-BE9C-6C89461C0783}">
      <dgm:prSet custT="1"/>
      <dgm:spPr/>
      <dgm:t>
        <a:bodyPr/>
        <a:lstStyle/>
        <a:p>
          <a:r>
            <a:rPr lang="en-IN" sz="1600" dirty="0" smtClean="0"/>
            <a:t>API gateway for policy enablement – Useful especially for microservices exposed to partners/public consumption</a:t>
          </a:r>
          <a:endParaRPr lang="en-IN" sz="1600" dirty="0"/>
        </a:p>
      </dgm:t>
    </dgm:pt>
    <dgm:pt modelId="{3C345A0A-004C-4DD0-AAA9-6832D80930F5}" type="parTrans" cxnId="{4794A641-1C29-40A9-AD21-BC7145A7F609}">
      <dgm:prSet/>
      <dgm:spPr/>
      <dgm:t>
        <a:bodyPr/>
        <a:lstStyle/>
        <a:p>
          <a:endParaRPr lang="en-IN"/>
        </a:p>
      </dgm:t>
    </dgm:pt>
    <dgm:pt modelId="{EEF97720-F7A0-4BCA-987A-575A4FFAB0C2}" type="sibTrans" cxnId="{4794A641-1C29-40A9-AD21-BC7145A7F609}">
      <dgm:prSet/>
      <dgm:spPr/>
      <dgm:t>
        <a:bodyPr/>
        <a:lstStyle/>
        <a:p>
          <a:endParaRPr lang="en-IN"/>
        </a:p>
      </dgm:t>
    </dgm:pt>
    <dgm:pt modelId="{90855D2B-1AE7-4B11-9505-DC685E61935B}">
      <dgm:prSet custT="1"/>
      <dgm:spPr/>
      <dgm:t>
        <a:bodyPr/>
        <a:lstStyle/>
        <a:p>
          <a:r>
            <a:rPr lang="en-US" sz="1600" dirty="0" smtClean="0"/>
            <a:t>Establish Deployment strategy at design time. Baseline application NFRs (response time, throughput etc)</a:t>
          </a:r>
          <a:endParaRPr lang="en-IN" sz="1600" dirty="0"/>
        </a:p>
      </dgm:t>
    </dgm:pt>
    <dgm:pt modelId="{39A09F63-3578-4005-973B-7E23E495FD1A}" type="parTrans" cxnId="{1C907BEB-6A16-44DC-B404-BC1EA1257F6A}">
      <dgm:prSet/>
      <dgm:spPr/>
      <dgm:t>
        <a:bodyPr/>
        <a:lstStyle/>
        <a:p>
          <a:endParaRPr lang="en-IN"/>
        </a:p>
      </dgm:t>
    </dgm:pt>
    <dgm:pt modelId="{D5DEA8CC-B70E-47BA-83ED-AF8A4772472D}" type="sibTrans" cxnId="{1C907BEB-6A16-44DC-B404-BC1EA1257F6A}">
      <dgm:prSet/>
      <dgm:spPr/>
      <dgm:t>
        <a:bodyPr/>
        <a:lstStyle/>
        <a:p>
          <a:endParaRPr lang="en-IN"/>
        </a:p>
      </dgm:t>
    </dgm:pt>
    <dgm:pt modelId="{3F6411D9-8D10-4B3A-937D-BD85DCCC2489}">
      <dgm:prSet custT="1"/>
      <dgm:spPr/>
      <dgm:t>
        <a:bodyPr/>
        <a:lstStyle/>
        <a:p>
          <a:endParaRPr lang="en-IN" sz="1600" dirty="0"/>
        </a:p>
      </dgm:t>
    </dgm:pt>
    <dgm:pt modelId="{FA47CF4B-4A9C-412C-B011-5E80D746F10F}" type="parTrans" cxnId="{930BBA3D-4DD8-484E-8F74-70F26BB2F58D}">
      <dgm:prSet/>
      <dgm:spPr/>
      <dgm:t>
        <a:bodyPr/>
        <a:lstStyle/>
        <a:p>
          <a:endParaRPr lang="en-US"/>
        </a:p>
      </dgm:t>
    </dgm:pt>
    <dgm:pt modelId="{9BDE0446-A030-4094-AF1E-DC859FA41433}" type="sibTrans" cxnId="{930BBA3D-4DD8-484E-8F74-70F26BB2F58D}">
      <dgm:prSet/>
      <dgm:spPr/>
      <dgm:t>
        <a:bodyPr/>
        <a:lstStyle/>
        <a:p>
          <a:endParaRPr lang="en-US"/>
        </a:p>
      </dgm:t>
    </dgm:pt>
    <dgm:pt modelId="{4DF329DC-D44E-44B3-81D0-605059769EE7}">
      <dgm:prSet custT="1"/>
      <dgm:spPr/>
      <dgm:t>
        <a:bodyPr/>
        <a:lstStyle/>
        <a:p>
          <a:endParaRPr lang="en-IN" sz="1600" dirty="0"/>
        </a:p>
      </dgm:t>
    </dgm:pt>
    <dgm:pt modelId="{2178D045-51D4-4836-9656-3A01CF2BA346}" type="parTrans" cxnId="{BEF7D302-906A-4DA4-85F6-5A82CB6901E8}">
      <dgm:prSet/>
      <dgm:spPr/>
      <dgm:t>
        <a:bodyPr/>
        <a:lstStyle/>
        <a:p>
          <a:endParaRPr lang="en-US"/>
        </a:p>
      </dgm:t>
    </dgm:pt>
    <dgm:pt modelId="{0984D5BB-71C9-48E4-9A90-6A7A88CED263}" type="sibTrans" cxnId="{BEF7D302-906A-4DA4-85F6-5A82CB6901E8}">
      <dgm:prSet/>
      <dgm:spPr/>
      <dgm:t>
        <a:bodyPr/>
        <a:lstStyle/>
        <a:p>
          <a:endParaRPr lang="en-US"/>
        </a:p>
      </dgm:t>
    </dgm:pt>
    <dgm:pt modelId="{C1D56127-9703-44E0-A0B5-8BD9A616E94D}">
      <dgm:prSet custT="1"/>
      <dgm:spPr/>
      <dgm:t>
        <a:bodyPr/>
        <a:lstStyle/>
        <a:p>
          <a:endParaRPr lang="en-IN" sz="1600" dirty="0"/>
        </a:p>
      </dgm:t>
    </dgm:pt>
    <dgm:pt modelId="{B8320DB4-2795-453F-BFFF-D9F490D26F24}" type="parTrans" cxnId="{7A261B62-CBDE-4F30-A562-06DC74C2D90E}">
      <dgm:prSet/>
      <dgm:spPr/>
      <dgm:t>
        <a:bodyPr/>
        <a:lstStyle/>
        <a:p>
          <a:endParaRPr lang="en-US"/>
        </a:p>
      </dgm:t>
    </dgm:pt>
    <dgm:pt modelId="{B0228241-FFB1-4EB2-B251-F118EC8C7939}" type="sibTrans" cxnId="{7A261B62-CBDE-4F30-A562-06DC74C2D90E}">
      <dgm:prSet/>
      <dgm:spPr/>
      <dgm:t>
        <a:bodyPr/>
        <a:lstStyle/>
        <a:p>
          <a:endParaRPr lang="en-US"/>
        </a:p>
      </dgm:t>
    </dgm:pt>
    <dgm:pt modelId="{CC103429-A898-445E-9CFD-39CF7C2ABE65}">
      <dgm:prSet custT="1"/>
      <dgm:spPr/>
      <dgm:t>
        <a:bodyPr/>
        <a:lstStyle/>
        <a:p>
          <a:r>
            <a:rPr lang="en-IN" sz="1600" dirty="0" smtClean="0"/>
            <a:t>OAUTH enabled security using Tokens</a:t>
          </a:r>
          <a:endParaRPr lang="en-IN" sz="1600" dirty="0"/>
        </a:p>
      </dgm:t>
    </dgm:pt>
    <dgm:pt modelId="{A54C6C43-2649-4D63-AEA2-05868793D87B}" type="parTrans" cxnId="{82B1293F-684F-4575-BC72-1F420FCCE3F4}">
      <dgm:prSet/>
      <dgm:spPr/>
      <dgm:t>
        <a:bodyPr/>
        <a:lstStyle/>
        <a:p>
          <a:endParaRPr lang="en-US"/>
        </a:p>
      </dgm:t>
    </dgm:pt>
    <dgm:pt modelId="{01BD0685-4239-4432-B6B9-CFFDFF2977ED}" type="sibTrans" cxnId="{82B1293F-684F-4575-BC72-1F420FCCE3F4}">
      <dgm:prSet/>
      <dgm:spPr/>
      <dgm:t>
        <a:bodyPr/>
        <a:lstStyle/>
        <a:p>
          <a:endParaRPr lang="en-US"/>
        </a:p>
      </dgm:t>
    </dgm:pt>
    <dgm:pt modelId="{E12F34F7-EDD4-416E-B8C4-7AB4ECF52803}">
      <dgm:prSet custT="1"/>
      <dgm:spPr/>
      <dgm:t>
        <a:bodyPr/>
        <a:lstStyle/>
        <a:p>
          <a:r>
            <a:rPr lang="en-IN" sz="1600" dirty="0" smtClean="0"/>
            <a:t>Adhere to </a:t>
          </a:r>
          <a:r>
            <a:rPr lang="en-IN" sz="1600" b="0" i="0" dirty="0" smtClean="0"/>
            <a:t>OWASP Top 10 Application Security Vulnerabilities</a:t>
          </a:r>
          <a:endParaRPr lang="en-IN" sz="1600" b="0" i="0" dirty="0"/>
        </a:p>
      </dgm:t>
    </dgm:pt>
    <dgm:pt modelId="{F7FF8180-8331-4C70-9A0E-ACC25E7A6C8B}" type="parTrans" cxnId="{B7581550-D32C-4FB4-8974-060DA1AFCCDC}">
      <dgm:prSet/>
      <dgm:spPr/>
      <dgm:t>
        <a:bodyPr/>
        <a:lstStyle/>
        <a:p>
          <a:endParaRPr lang="en-US"/>
        </a:p>
      </dgm:t>
    </dgm:pt>
    <dgm:pt modelId="{5EFFC8AC-1DB4-4471-AC50-212A39ADE84B}" type="sibTrans" cxnId="{B7581550-D32C-4FB4-8974-060DA1AFCCDC}">
      <dgm:prSet/>
      <dgm:spPr/>
      <dgm:t>
        <a:bodyPr/>
        <a:lstStyle/>
        <a:p>
          <a:endParaRPr lang="en-US"/>
        </a:p>
      </dgm:t>
    </dgm:pt>
    <dgm:pt modelId="{271D0E17-9242-439B-B2BE-AC2F4CDC8830}" type="pres">
      <dgm:prSet presAssocID="{57D513F6-0EB6-42C2-B9F6-0FA5752273E5}" presName="linear" presStyleCnt="0">
        <dgm:presLayoutVars>
          <dgm:animLvl val="lvl"/>
          <dgm:resizeHandles val="exact"/>
        </dgm:presLayoutVars>
      </dgm:prSet>
      <dgm:spPr/>
      <dgm:t>
        <a:bodyPr/>
        <a:lstStyle/>
        <a:p>
          <a:endParaRPr lang="en-IN"/>
        </a:p>
      </dgm:t>
    </dgm:pt>
    <dgm:pt modelId="{95D44F54-A9A9-4DE1-8ED6-CEF225C68920}" type="pres">
      <dgm:prSet presAssocID="{0E8C8C8A-69CA-43EE-A7F5-1F5CE572A3B1}" presName="parentText" presStyleLbl="node1" presStyleIdx="0" presStyleCnt="2" custScaleY="34121" custLinFactNeighborX="-79" custLinFactNeighborY="-75152">
        <dgm:presLayoutVars>
          <dgm:chMax val="0"/>
          <dgm:bulletEnabled val="1"/>
        </dgm:presLayoutVars>
      </dgm:prSet>
      <dgm:spPr/>
      <dgm:t>
        <a:bodyPr/>
        <a:lstStyle/>
        <a:p>
          <a:endParaRPr lang="en-IN"/>
        </a:p>
      </dgm:t>
    </dgm:pt>
    <dgm:pt modelId="{4E5BE27D-BB41-4D7D-8526-B35C79B81F6B}" type="pres">
      <dgm:prSet presAssocID="{0E8C8C8A-69CA-43EE-A7F5-1F5CE572A3B1}" presName="childText" presStyleLbl="revTx" presStyleIdx="0" presStyleCnt="2" custScaleY="80515" custLinFactNeighborY="-57914">
        <dgm:presLayoutVars>
          <dgm:bulletEnabled val="1"/>
        </dgm:presLayoutVars>
      </dgm:prSet>
      <dgm:spPr/>
      <dgm:t>
        <a:bodyPr/>
        <a:lstStyle/>
        <a:p>
          <a:endParaRPr lang="en-IN"/>
        </a:p>
      </dgm:t>
    </dgm:pt>
    <dgm:pt modelId="{825CDD55-D81D-48E9-A491-E1D440A893DF}" type="pres">
      <dgm:prSet presAssocID="{BB0134C3-1D0F-4BEC-B0A9-B98518845518}" presName="parentText" presStyleLbl="node1" presStyleIdx="1" presStyleCnt="2" custScaleY="38938" custLinFactNeighborY="-40634">
        <dgm:presLayoutVars>
          <dgm:chMax val="0"/>
          <dgm:bulletEnabled val="1"/>
        </dgm:presLayoutVars>
      </dgm:prSet>
      <dgm:spPr/>
      <dgm:t>
        <a:bodyPr/>
        <a:lstStyle/>
        <a:p>
          <a:endParaRPr lang="en-IN"/>
        </a:p>
      </dgm:t>
    </dgm:pt>
    <dgm:pt modelId="{3FC06FF8-74EF-4C1E-88A2-52F807F25ACB}" type="pres">
      <dgm:prSet presAssocID="{BB0134C3-1D0F-4BEC-B0A9-B98518845518}" presName="childText" presStyleLbl="revTx" presStyleIdx="1" presStyleCnt="2" custLinFactNeighborY="-6909">
        <dgm:presLayoutVars>
          <dgm:bulletEnabled val="1"/>
        </dgm:presLayoutVars>
      </dgm:prSet>
      <dgm:spPr/>
      <dgm:t>
        <a:bodyPr/>
        <a:lstStyle/>
        <a:p>
          <a:endParaRPr lang="en-IN"/>
        </a:p>
      </dgm:t>
    </dgm:pt>
  </dgm:ptLst>
  <dgm:cxnLst>
    <dgm:cxn modelId="{B7581550-D32C-4FB4-8974-060DA1AFCCDC}" srcId="{BB0134C3-1D0F-4BEC-B0A9-B98518845518}" destId="{E12F34F7-EDD4-416E-B8C4-7AB4ECF52803}" srcOrd="2" destOrd="0" parTransId="{F7FF8180-8331-4C70-9A0E-ACC25E7A6C8B}" sibTransId="{5EFFC8AC-1DB4-4471-AC50-212A39ADE84B}"/>
    <dgm:cxn modelId="{ED875417-A276-40A1-9486-88329ADA332C}" srcId="{57D513F6-0EB6-42C2-B9F6-0FA5752273E5}" destId="{0E8C8C8A-69CA-43EE-A7F5-1F5CE572A3B1}" srcOrd="0" destOrd="0" parTransId="{ECF03F17-260E-455C-94F9-6DE31846E3FC}" sibTransId="{E442ABC8-2C5D-4E5E-BB4B-3263CE728699}"/>
    <dgm:cxn modelId="{F3FD9DDE-DED3-4F29-9CC9-E13A023A1CC1}" type="presOf" srcId="{CC103429-A898-445E-9CFD-39CF7C2ABE65}" destId="{3FC06FF8-74EF-4C1E-88A2-52F807F25ACB}" srcOrd="0" destOrd="0" presId="urn:microsoft.com/office/officeart/2005/8/layout/vList2"/>
    <dgm:cxn modelId="{F66EFB3E-94D1-415D-B587-3398E769DDE9}" srcId="{57D513F6-0EB6-42C2-B9F6-0FA5752273E5}" destId="{BB0134C3-1D0F-4BEC-B0A9-B98518845518}" srcOrd="1" destOrd="0" parTransId="{87F5C5B0-2317-4608-825F-4B029306DD04}" sibTransId="{536C3A89-B907-42A6-8EBF-44AA089AC5A9}"/>
    <dgm:cxn modelId="{202BE92E-00B0-478E-A468-1C7C88EC1644}" type="presOf" srcId="{4DF329DC-D44E-44B3-81D0-605059769EE7}" destId="{4E5BE27D-BB41-4D7D-8526-B35C79B81F6B}" srcOrd="0" destOrd="4" presId="urn:microsoft.com/office/officeart/2005/8/layout/vList2"/>
    <dgm:cxn modelId="{27E482E9-DEC7-4EE7-9F86-F8A40297562B}" type="presOf" srcId="{57D513F6-0EB6-42C2-B9F6-0FA5752273E5}" destId="{271D0E17-9242-439B-B2BE-AC2F4CDC8830}" srcOrd="0" destOrd="0" presId="urn:microsoft.com/office/officeart/2005/8/layout/vList2"/>
    <dgm:cxn modelId="{AA4227F2-4DAC-45ED-8CC6-44A2999E5DC0}" srcId="{0E8C8C8A-69CA-43EE-A7F5-1F5CE572A3B1}" destId="{95D88E9C-7C06-4E29-BFF5-882A27A7447E}" srcOrd="2" destOrd="0" parTransId="{5313C254-1914-44F8-81DA-51409C4FE742}" sibTransId="{AEE4F4C2-5EF1-4DE9-8A2C-F9E5390D87BA}"/>
    <dgm:cxn modelId="{4794A641-1C29-40A9-AD21-BC7145A7F609}" srcId="{BB0134C3-1D0F-4BEC-B0A9-B98518845518}" destId="{F97A362A-BA14-44DE-BE9C-6C89461C0783}" srcOrd="1" destOrd="0" parTransId="{3C345A0A-004C-4DD0-AAA9-6832D80930F5}" sibTransId="{EEF97720-F7A0-4BCA-987A-575A4FFAB0C2}"/>
    <dgm:cxn modelId="{F241CF2D-5831-4679-81BD-4B6F31383F1D}" type="presOf" srcId="{C1D56127-9703-44E0-A0B5-8BD9A616E94D}" destId="{4E5BE27D-BB41-4D7D-8526-B35C79B81F6B}" srcOrd="0" destOrd="3" presId="urn:microsoft.com/office/officeart/2005/8/layout/vList2"/>
    <dgm:cxn modelId="{930BBA3D-4DD8-484E-8F74-70F26BB2F58D}" srcId="{0E8C8C8A-69CA-43EE-A7F5-1F5CE572A3B1}" destId="{3F6411D9-8D10-4B3A-937D-BD85DCCC2489}" srcOrd="0" destOrd="0" parTransId="{FA47CF4B-4A9C-412C-B011-5E80D746F10F}" sibTransId="{9BDE0446-A030-4094-AF1E-DC859FA41433}"/>
    <dgm:cxn modelId="{8B99DD10-C7E2-4963-8D54-96DE559F8AC4}" type="presOf" srcId="{3F6411D9-8D10-4B3A-937D-BD85DCCC2489}" destId="{4E5BE27D-BB41-4D7D-8526-B35C79B81F6B}" srcOrd="0" destOrd="0" presId="urn:microsoft.com/office/officeart/2005/8/layout/vList2"/>
    <dgm:cxn modelId="{69D1B022-2E23-484F-99AB-95517E40155E}" type="presOf" srcId="{95D88E9C-7C06-4E29-BFF5-882A27A7447E}" destId="{4E5BE27D-BB41-4D7D-8526-B35C79B81F6B}" srcOrd="0" destOrd="2" presId="urn:microsoft.com/office/officeart/2005/8/layout/vList2"/>
    <dgm:cxn modelId="{FF5C78B2-D1CD-44B7-B614-E93DB4C9A19B}" type="presOf" srcId="{F97A362A-BA14-44DE-BE9C-6C89461C0783}" destId="{3FC06FF8-74EF-4C1E-88A2-52F807F25ACB}" srcOrd="0" destOrd="1" presId="urn:microsoft.com/office/officeart/2005/8/layout/vList2"/>
    <dgm:cxn modelId="{21262C39-74DF-4168-9938-65185F5E8F23}" type="presOf" srcId="{BB0134C3-1D0F-4BEC-B0A9-B98518845518}" destId="{825CDD55-D81D-48E9-A491-E1D440A893DF}" srcOrd="0" destOrd="0" presId="urn:microsoft.com/office/officeart/2005/8/layout/vList2"/>
    <dgm:cxn modelId="{24AC14BA-2D25-4E33-BDC4-08DB7884CAE1}" type="presOf" srcId="{90855D2B-1AE7-4B11-9505-DC685E61935B}" destId="{4E5BE27D-BB41-4D7D-8526-B35C79B81F6B}" srcOrd="0" destOrd="1" presId="urn:microsoft.com/office/officeart/2005/8/layout/vList2"/>
    <dgm:cxn modelId="{82B1293F-684F-4575-BC72-1F420FCCE3F4}" srcId="{BB0134C3-1D0F-4BEC-B0A9-B98518845518}" destId="{CC103429-A898-445E-9CFD-39CF7C2ABE65}" srcOrd="0" destOrd="0" parTransId="{A54C6C43-2649-4D63-AEA2-05868793D87B}" sibTransId="{01BD0685-4239-4432-B6B9-CFFDFF2977ED}"/>
    <dgm:cxn modelId="{7A261B62-CBDE-4F30-A562-06DC74C2D90E}" srcId="{0E8C8C8A-69CA-43EE-A7F5-1F5CE572A3B1}" destId="{C1D56127-9703-44E0-A0B5-8BD9A616E94D}" srcOrd="3" destOrd="0" parTransId="{B8320DB4-2795-453F-BFFF-D9F490D26F24}" sibTransId="{B0228241-FFB1-4EB2-B251-F118EC8C7939}"/>
    <dgm:cxn modelId="{BEF7D302-906A-4DA4-85F6-5A82CB6901E8}" srcId="{0E8C8C8A-69CA-43EE-A7F5-1F5CE572A3B1}" destId="{4DF329DC-D44E-44B3-81D0-605059769EE7}" srcOrd="4" destOrd="0" parTransId="{2178D045-51D4-4836-9656-3A01CF2BA346}" sibTransId="{0984D5BB-71C9-48E4-9A90-6A7A88CED263}"/>
    <dgm:cxn modelId="{7251BC65-226B-4368-9184-3CF7DFBB5BC6}" type="presOf" srcId="{0E8C8C8A-69CA-43EE-A7F5-1F5CE572A3B1}" destId="{95D44F54-A9A9-4DE1-8ED6-CEF225C68920}" srcOrd="0" destOrd="0" presId="urn:microsoft.com/office/officeart/2005/8/layout/vList2"/>
    <dgm:cxn modelId="{1C907BEB-6A16-44DC-B404-BC1EA1257F6A}" srcId="{0E8C8C8A-69CA-43EE-A7F5-1F5CE572A3B1}" destId="{90855D2B-1AE7-4B11-9505-DC685E61935B}" srcOrd="1" destOrd="0" parTransId="{39A09F63-3578-4005-973B-7E23E495FD1A}" sibTransId="{D5DEA8CC-B70E-47BA-83ED-AF8A4772472D}"/>
    <dgm:cxn modelId="{5D6867E7-915A-4E58-B5F6-8A3D1F03ADDC}" type="presOf" srcId="{E12F34F7-EDD4-416E-B8C4-7AB4ECF52803}" destId="{3FC06FF8-74EF-4C1E-88A2-52F807F25ACB}" srcOrd="0" destOrd="2" presId="urn:microsoft.com/office/officeart/2005/8/layout/vList2"/>
    <dgm:cxn modelId="{F11667FB-CDB5-442C-80D6-DA61CF0FC540}" type="presParOf" srcId="{271D0E17-9242-439B-B2BE-AC2F4CDC8830}" destId="{95D44F54-A9A9-4DE1-8ED6-CEF225C68920}" srcOrd="0" destOrd="0" presId="urn:microsoft.com/office/officeart/2005/8/layout/vList2"/>
    <dgm:cxn modelId="{78A13300-DF7C-4386-A8A0-59F646CE0286}" type="presParOf" srcId="{271D0E17-9242-439B-B2BE-AC2F4CDC8830}" destId="{4E5BE27D-BB41-4D7D-8526-B35C79B81F6B}" srcOrd="1" destOrd="0" presId="urn:microsoft.com/office/officeart/2005/8/layout/vList2"/>
    <dgm:cxn modelId="{8F05653C-49DC-42D7-9530-7FA71A83D17D}" type="presParOf" srcId="{271D0E17-9242-439B-B2BE-AC2F4CDC8830}" destId="{825CDD55-D81D-48E9-A491-E1D440A893DF}" srcOrd="2" destOrd="0" presId="urn:microsoft.com/office/officeart/2005/8/layout/vList2"/>
    <dgm:cxn modelId="{D90B207E-6378-43F6-AECB-9BDEC687D22C}" type="presParOf" srcId="{271D0E17-9242-439B-B2BE-AC2F4CDC8830}" destId="{3FC06FF8-74EF-4C1E-88A2-52F807F25AC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D513F6-0EB6-42C2-B9F6-0FA5752273E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2BF53D95-1120-4956-A20E-76230A4D0377}">
      <dgm:prSet phldrT="[Text]" custT="1"/>
      <dgm:spPr/>
      <dgm:t>
        <a:bodyPr/>
        <a:lstStyle/>
        <a:p>
          <a:r>
            <a:rPr lang="en-US" sz="1600" dirty="0" smtClean="0"/>
            <a:t>Architectural Principles</a:t>
          </a:r>
          <a:endParaRPr lang="en-IN" sz="1600" dirty="0"/>
        </a:p>
      </dgm:t>
    </dgm:pt>
    <dgm:pt modelId="{810342A0-D7B5-42E3-A452-08D9A4B9C5BC}" type="parTrans" cxnId="{B2B482A1-7E2B-4B48-9AE7-B1FB0AE47345}">
      <dgm:prSet/>
      <dgm:spPr/>
      <dgm:t>
        <a:bodyPr/>
        <a:lstStyle/>
        <a:p>
          <a:endParaRPr lang="en-IN" sz="1600"/>
        </a:p>
      </dgm:t>
    </dgm:pt>
    <dgm:pt modelId="{E155A753-1958-488D-B36B-A04F4FBEF10C}" type="sibTrans" cxnId="{B2B482A1-7E2B-4B48-9AE7-B1FB0AE47345}">
      <dgm:prSet/>
      <dgm:spPr/>
      <dgm:t>
        <a:bodyPr/>
        <a:lstStyle/>
        <a:p>
          <a:endParaRPr lang="en-IN" sz="1600"/>
        </a:p>
      </dgm:t>
    </dgm:pt>
    <dgm:pt modelId="{980AD56D-163F-47CF-AFD5-ED3761CFE6C5}">
      <dgm:prSet custT="1"/>
      <dgm:spPr/>
      <dgm:t>
        <a:bodyPr/>
        <a:lstStyle/>
        <a:p>
          <a:r>
            <a:rPr lang="en-US" sz="1600" dirty="0" smtClean="0"/>
            <a:t>Establish architectural principles</a:t>
          </a:r>
          <a:endParaRPr lang="en-IN" sz="1600" dirty="0"/>
        </a:p>
      </dgm:t>
    </dgm:pt>
    <dgm:pt modelId="{5B2DCCA2-3D6D-45DC-9624-351BF228D883}" type="parTrans" cxnId="{6040AE31-3BD8-4CE3-B8F5-4B401E6B5A39}">
      <dgm:prSet/>
      <dgm:spPr/>
      <dgm:t>
        <a:bodyPr/>
        <a:lstStyle/>
        <a:p>
          <a:endParaRPr lang="en-IN" sz="1600"/>
        </a:p>
      </dgm:t>
    </dgm:pt>
    <dgm:pt modelId="{172AA8DD-0BA9-40C6-B0D9-3D453E660BB7}" type="sibTrans" cxnId="{6040AE31-3BD8-4CE3-B8F5-4B401E6B5A39}">
      <dgm:prSet/>
      <dgm:spPr/>
      <dgm:t>
        <a:bodyPr/>
        <a:lstStyle/>
        <a:p>
          <a:endParaRPr lang="en-IN" sz="1600"/>
        </a:p>
      </dgm:t>
    </dgm:pt>
    <dgm:pt modelId="{C301D4AD-52E0-45F3-8179-CAF76084543D}">
      <dgm:prSet custT="1"/>
      <dgm:spPr/>
      <dgm:t>
        <a:bodyPr/>
        <a:lstStyle/>
        <a:p>
          <a:r>
            <a:rPr lang="en-US" sz="1600" dirty="0" smtClean="0"/>
            <a:t>Key principles are data and decoupling of dependencies</a:t>
          </a:r>
          <a:endParaRPr lang="en-IN" sz="1600" dirty="0"/>
        </a:p>
      </dgm:t>
    </dgm:pt>
    <dgm:pt modelId="{F366ABA7-ACAB-4D25-A9D3-40A39CE7D4DC}" type="parTrans" cxnId="{D14FDE2D-6DB9-45A1-9D12-4E0425328D56}">
      <dgm:prSet/>
      <dgm:spPr/>
      <dgm:t>
        <a:bodyPr/>
        <a:lstStyle/>
        <a:p>
          <a:endParaRPr lang="en-IN" sz="1600"/>
        </a:p>
      </dgm:t>
    </dgm:pt>
    <dgm:pt modelId="{906EFF34-0A37-4A3B-A617-49F34AD8D143}" type="sibTrans" cxnId="{D14FDE2D-6DB9-45A1-9D12-4E0425328D56}">
      <dgm:prSet/>
      <dgm:spPr/>
      <dgm:t>
        <a:bodyPr/>
        <a:lstStyle/>
        <a:p>
          <a:endParaRPr lang="en-IN" sz="1600"/>
        </a:p>
      </dgm:t>
    </dgm:pt>
    <dgm:pt modelId="{3B92D384-0711-4F10-89A7-E835EFB3A852}">
      <dgm:prSet custT="1"/>
      <dgm:spPr/>
      <dgm:t>
        <a:bodyPr/>
        <a:lstStyle/>
        <a:p>
          <a:r>
            <a:rPr lang="en-US" sz="1600" smtClean="0"/>
            <a:t>Domain Identification</a:t>
          </a:r>
          <a:endParaRPr lang="en-IN" sz="1600"/>
        </a:p>
      </dgm:t>
    </dgm:pt>
    <dgm:pt modelId="{DFAD8F24-F010-414E-9677-1D7BFBA223F4}" type="parTrans" cxnId="{213F1591-E989-4A60-A063-1CF7A6379C9F}">
      <dgm:prSet/>
      <dgm:spPr/>
      <dgm:t>
        <a:bodyPr/>
        <a:lstStyle/>
        <a:p>
          <a:endParaRPr lang="en-IN" sz="1600"/>
        </a:p>
      </dgm:t>
    </dgm:pt>
    <dgm:pt modelId="{0C58D40E-A675-4B46-AEF0-F11A0CDEDD5D}" type="sibTrans" cxnId="{213F1591-E989-4A60-A063-1CF7A6379C9F}">
      <dgm:prSet/>
      <dgm:spPr/>
      <dgm:t>
        <a:bodyPr/>
        <a:lstStyle/>
        <a:p>
          <a:endParaRPr lang="en-IN" sz="1600"/>
        </a:p>
      </dgm:t>
    </dgm:pt>
    <dgm:pt modelId="{CC06E421-EAD0-4FF3-8A78-41E5195186AF}">
      <dgm:prSet custT="1"/>
      <dgm:spPr/>
      <dgm:t>
        <a:bodyPr/>
        <a:lstStyle/>
        <a:p>
          <a:r>
            <a:rPr lang="en-IN" sz="1600" dirty="0" smtClean="0"/>
            <a:t>Business level domains to be determined</a:t>
          </a:r>
          <a:endParaRPr lang="en-IN" sz="1600" dirty="0"/>
        </a:p>
      </dgm:t>
    </dgm:pt>
    <dgm:pt modelId="{4E11C05C-3A4A-4A80-AD50-F95CBB4416C0}" type="parTrans" cxnId="{DA88174B-A721-42A4-ACC5-0D7E9A3F3021}">
      <dgm:prSet/>
      <dgm:spPr/>
      <dgm:t>
        <a:bodyPr/>
        <a:lstStyle/>
        <a:p>
          <a:endParaRPr lang="en-IN" sz="1600"/>
        </a:p>
      </dgm:t>
    </dgm:pt>
    <dgm:pt modelId="{71A19005-9D19-44AB-8557-6F2C8DD32419}" type="sibTrans" cxnId="{DA88174B-A721-42A4-ACC5-0D7E9A3F3021}">
      <dgm:prSet/>
      <dgm:spPr/>
      <dgm:t>
        <a:bodyPr/>
        <a:lstStyle/>
        <a:p>
          <a:endParaRPr lang="en-IN" sz="1600"/>
        </a:p>
      </dgm:t>
    </dgm:pt>
    <dgm:pt modelId="{03BFB1EF-B737-4593-A241-42FCA1C288C1}">
      <dgm:prSet custT="1"/>
      <dgm:spPr/>
      <dgm:t>
        <a:bodyPr/>
        <a:lstStyle/>
        <a:p>
          <a:r>
            <a:rPr lang="en-IN" sz="1600" dirty="0" smtClean="0"/>
            <a:t>Next level business domains to be arrived at, if needed. </a:t>
          </a:r>
          <a:r>
            <a:rPr lang="en-US" sz="1600" dirty="0" smtClean="0"/>
            <a:t>Microservice Granularity (Service vs. Operation)</a:t>
          </a:r>
          <a:endParaRPr lang="en-IN" sz="1600" dirty="0"/>
        </a:p>
      </dgm:t>
    </dgm:pt>
    <dgm:pt modelId="{FF6F8BF5-210E-4687-9456-3516C5E85C6C}" type="parTrans" cxnId="{A0372399-C642-4C72-AE52-B7D63CE0AAC9}">
      <dgm:prSet/>
      <dgm:spPr/>
      <dgm:t>
        <a:bodyPr/>
        <a:lstStyle/>
        <a:p>
          <a:endParaRPr lang="en-IN" sz="1600"/>
        </a:p>
      </dgm:t>
    </dgm:pt>
    <dgm:pt modelId="{128D8090-C296-447F-B486-2D38596429B7}" type="sibTrans" cxnId="{A0372399-C642-4C72-AE52-B7D63CE0AAC9}">
      <dgm:prSet/>
      <dgm:spPr/>
      <dgm:t>
        <a:bodyPr/>
        <a:lstStyle/>
        <a:p>
          <a:endParaRPr lang="en-IN" sz="1600"/>
        </a:p>
      </dgm:t>
    </dgm:pt>
    <dgm:pt modelId="{F463144E-2228-4088-95E4-20C74DDE5B7D}">
      <dgm:prSet custT="1"/>
      <dgm:spPr/>
      <dgm:t>
        <a:bodyPr/>
        <a:lstStyle/>
        <a:p>
          <a:r>
            <a:rPr lang="en-US" sz="1600" smtClean="0"/>
            <a:t>Data</a:t>
          </a:r>
          <a:endParaRPr lang="en-IN" sz="1600"/>
        </a:p>
      </dgm:t>
    </dgm:pt>
    <dgm:pt modelId="{54E08532-8E2A-4541-9B93-BDF2B3BE6019}" type="parTrans" cxnId="{68FE5880-86BC-414E-904F-95995854E9B8}">
      <dgm:prSet/>
      <dgm:spPr/>
      <dgm:t>
        <a:bodyPr/>
        <a:lstStyle/>
        <a:p>
          <a:endParaRPr lang="en-IN" sz="1600"/>
        </a:p>
      </dgm:t>
    </dgm:pt>
    <dgm:pt modelId="{1D6F470E-3F65-42B8-95BB-2DFF9B865A99}" type="sibTrans" cxnId="{68FE5880-86BC-414E-904F-95995854E9B8}">
      <dgm:prSet/>
      <dgm:spPr/>
      <dgm:t>
        <a:bodyPr/>
        <a:lstStyle/>
        <a:p>
          <a:endParaRPr lang="en-IN" sz="1600"/>
        </a:p>
      </dgm:t>
    </dgm:pt>
    <dgm:pt modelId="{3BBF144E-DBBF-4B96-8741-0D34AACC7395}">
      <dgm:prSet custT="1"/>
      <dgm:spPr/>
      <dgm:t>
        <a:bodyPr/>
        <a:lstStyle/>
        <a:p>
          <a:r>
            <a:rPr lang="en-IN" sz="1600" dirty="0" smtClean="0"/>
            <a:t>Distributed transaction issues need to be watched out for</a:t>
          </a:r>
          <a:endParaRPr lang="en-IN" sz="1600" dirty="0"/>
        </a:p>
      </dgm:t>
    </dgm:pt>
    <dgm:pt modelId="{EA2704A8-E235-49C0-8053-B185FD2235D6}" type="parTrans" cxnId="{C01687C7-DCF5-42B3-AB5C-D08A9D9ACEB4}">
      <dgm:prSet/>
      <dgm:spPr/>
      <dgm:t>
        <a:bodyPr/>
        <a:lstStyle/>
        <a:p>
          <a:endParaRPr lang="en-IN" sz="1600"/>
        </a:p>
      </dgm:t>
    </dgm:pt>
    <dgm:pt modelId="{4F677C13-A92C-4AAD-B7F8-3219BFABD66D}" type="sibTrans" cxnId="{C01687C7-DCF5-42B3-AB5C-D08A9D9ACEB4}">
      <dgm:prSet/>
      <dgm:spPr/>
      <dgm:t>
        <a:bodyPr/>
        <a:lstStyle/>
        <a:p>
          <a:endParaRPr lang="en-IN" sz="1600"/>
        </a:p>
      </dgm:t>
    </dgm:pt>
    <dgm:pt modelId="{0351C0B4-B936-4801-966D-341B9A71E503}">
      <dgm:prSet custT="1"/>
      <dgm:spPr/>
      <dgm:t>
        <a:bodyPr/>
        <a:lstStyle/>
        <a:p>
          <a:r>
            <a:rPr lang="en-US" sz="1600" dirty="0" smtClean="0"/>
            <a:t>Separate Read Write repositories for efficient reads. E.g. NoSQL for Reads and SQL for Writes and a data sync mechanism</a:t>
          </a:r>
          <a:endParaRPr lang="en-IN" sz="1600" dirty="0"/>
        </a:p>
      </dgm:t>
    </dgm:pt>
    <dgm:pt modelId="{66454ADB-FB59-4C40-BB8B-1B708746D811}" type="parTrans" cxnId="{DBE28543-F7AD-4867-B0A5-E7BAEB7EE0C1}">
      <dgm:prSet/>
      <dgm:spPr/>
      <dgm:t>
        <a:bodyPr/>
        <a:lstStyle/>
        <a:p>
          <a:endParaRPr lang="en-IN" sz="1600"/>
        </a:p>
      </dgm:t>
    </dgm:pt>
    <dgm:pt modelId="{DB3B0032-102E-42FD-AE0B-38817262B852}" type="sibTrans" cxnId="{DBE28543-F7AD-4867-B0A5-E7BAEB7EE0C1}">
      <dgm:prSet/>
      <dgm:spPr/>
      <dgm:t>
        <a:bodyPr/>
        <a:lstStyle/>
        <a:p>
          <a:endParaRPr lang="en-IN" sz="1600"/>
        </a:p>
      </dgm:t>
    </dgm:pt>
    <dgm:pt modelId="{271D0E17-9242-439B-B2BE-AC2F4CDC8830}" type="pres">
      <dgm:prSet presAssocID="{57D513F6-0EB6-42C2-B9F6-0FA5752273E5}" presName="linear" presStyleCnt="0">
        <dgm:presLayoutVars>
          <dgm:animLvl val="lvl"/>
          <dgm:resizeHandles val="exact"/>
        </dgm:presLayoutVars>
      </dgm:prSet>
      <dgm:spPr/>
      <dgm:t>
        <a:bodyPr/>
        <a:lstStyle/>
        <a:p>
          <a:endParaRPr lang="en-IN"/>
        </a:p>
      </dgm:t>
    </dgm:pt>
    <dgm:pt modelId="{FB85E5C5-1158-44CE-B474-019B2164C1BD}" type="pres">
      <dgm:prSet presAssocID="{2BF53D95-1120-4956-A20E-76230A4D0377}" presName="parentText" presStyleLbl="node1" presStyleIdx="0" presStyleCnt="3" custScaleY="54116">
        <dgm:presLayoutVars>
          <dgm:chMax val="0"/>
          <dgm:bulletEnabled val="1"/>
        </dgm:presLayoutVars>
      </dgm:prSet>
      <dgm:spPr/>
      <dgm:t>
        <a:bodyPr/>
        <a:lstStyle/>
        <a:p>
          <a:endParaRPr lang="en-IN"/>
        </a:p>
      </dgm:t>
    </dgm:pt>
    <dgm:pt modelId="{B3FD851D-5342-4690-9B8E-1295079EF99C}" type="pres">
      <dgm:prSet presAssocID="{2BF53D95-1120-4956-A20E-76230A4D0377}" presName="childText" presStyleLbl="revTx" presStyleIdx="0" presStyleCnt="3">
        <dgm:presLayoutVars>
          <dgm:bulletEnabled val="1"/>
        </dgm:presLayoutVars>
      </dgm:prSet>
      <dgm:spPr/>
      <dgm:t>
        <a:bodyPr/>
        <a:lstStyle/>
        <a:p>
          <a:endParaRPr lang="en-IN"/>
        </a:p>
      </dgm:t>
    </dgm:pt>
    <dgm:pt modelId="{A0C87415-A571-410A-AEB3-50440D106293}" type="pres">
      <dgm:prSet presAssocID="{3B92D384-0711-4F10-89A7-E835EFB3A852}" presName="parentText" presStyleLbl="node1" presStyleIdx="1" presStyleCnt="3" custScaleY="61795">
        <dgm:presLayoutVars>
          <dgm:chMax val="0"/>
          <dgm:bulletEnabled val="1"/>
        </dgm:presLayoutVars>
      </dgm:prSet>
      <dgm:spPr/>
      <dgm:t>
        <a:bodyPr/>
        <a:lstStyle/>
        <a:p>
          <a:endParaRPr lang="en-IN"/>
        </a:p>
      </dgm:t>
    </dgm:pt>
    <dgm:pt modelId="{D4C195D7-EDF7-4FC9-A279-126231792AD8}" type="pres">
      <dgm:prSet presAssocID="{3B92D384-0711-4F10-89A7-E835EFB3A852}" presName="childText" presStyleLbl="revTx" presStyleIdx="1" presStyleCnt="3">
        <dgm:presLayoutVars>
          <dgm:bulletEnabled val="1"/>
        </dgm:presLayoutVars>
      </dgm:prSet>
      <dgm:spPr/>
      <dgm:t>
        <a:bodyPr/>
        <a:lstStyle/>
        <a:p>
          <a:endParaRPr lang="en-IN"/>
        </a:p>
      </dgm:t>
    </dgm:pt>
    <dgm:pt modelId="{42B93FDF-4E7D-4B69-9ACD-E6889083D6E5}" type="pres">
      <dgm:prSet presAssocID="{F463144E-2228-4088-95E4-20C74DDE5B7D}" presName="parentText" presStyleLbl="node1" presStyleIdx="2" presStyleCnt="3" custScaleY="60453">
        <dgm:presLayoutVars>
          <dgm:chMax val="0"/>
          <dgm:bulletEnabled val="1"/>
        </dgm:presLayoutVars>
      </dgm:prSet>
      <dgm:spPr/>
      <dgm:t>
        <a:bodyPr/>
        <a:lstStyle/>
        <a:p>
          <a:endParaRPr lang="en-IN"/>
        </a:p>
      </dgm:t>
    </dgm:pt>
    <dgm:pt modelId="{1C74ED97-E116-4575-B256-21ABE5ECC424}" type="pres">
      <dgm:prSet presAssocID="{F463144E-2228-4088-95E4-20C74DDE5B7D}" presName="childText" presStyleLbl="revTx" presStyleIdx="2" presStyleCnt="3">
        <dgm:presLayoutVars>
          <dgm:bulletEnabled val="1"/>
        </dgm:presLayoutVars>
      </dgm:prSet>
      <dgm:spPr/>
      <dgm:t>
        <a:bodyPr/>
        <a:lstStyle/>
        <a:p>
          <a:endParaRPr lang="en-IN"/>
        </a:p>
      </dgm:t>
    </dgm:pt>
  </dgm:ptLst>
  <dgm:cxnLst>
    <dgm:cxn modelId="{B1320C41-C903-4831-BE93-08EFCFEF55E0}" type="presOf" srcId="{2BF53D95-1120-4956-A20E-76230A4D0377}" destId="{FB85E5C5-1158-44CE-B474-019B2164C1BD}" srcOrd="0" destOrd="0" presId="urn:microsoft.com/office/officeart/2005/8/layout/vList2"/>
    <dgm:cxn modelId="{C254E7E4-8128-4065-BD18-B80C94ECD8BE}" type="presOf" srcId="{03BFB1EF-B737-4593-A241-42FCA1C288C1}" destId="{D4C195D7-EDF7-4FC9-A279-126231792AD8}" srcOrd="0" destOrd="1" presId="urn:microsoft.com/office/officeart/2005/8/layout/vList2"/>
    <dgm:cxn modelId="{F64E2BCC-DBCF-42E1-BA32-665C6C0227B6}" type="presOf" srcId="{0351C0B4-B936-4801-966D-341B9A71E503}" destId="{1C74ED97-E116-4575-B256-21ABE5ECC424}" srcOrd="0" destOrd="1" presId="urn:microsoft.com/office/officeart/2005/8/layout/vList2"/>
    <dgm:cxn modelId="{D14FDE2D-6DB9-45A1-9D12-4E0425328D56}" srcId="{2BF53D95-1120-4956-A20E-76230A4D0377}" destId="{C301D4AD-52E0-45F3-8179-CAF76084543D}" srcOrd="1" destOrd="0" parTransId="{F366ABA7-ACAB-4D25-A9D3-40A39CE7D4DC}" sibTransId="{906EFF34-0A37-4A3B-A617-49F34AD8D143}"/>
    <dgm:cxn modelId="{68FE5880-86BC-414E-904F-95995854E9B8}" srcId="{57D513F6-0EB6-42C2-B9F6-0FA5752273E5}" destId="{F463144E-2228-4088-95E4-20C74DDE5B7D}" srcOrd="2" destOrd="0" parTransId="{54E08532-8E2A-4541-9B93-BDF2B3BE6019}" sibTransId="{1D6F470E-3F65-42B8-95BB-2DFF9B865A99}"/>
    <dgm:cxn modelId="{99F027BB-3081-4FC8-9521-1B8226D00C1F}" type="presOf" srcId="{F463144E-2228-4088-95E4-20C74DDE5B7D}" destId="{42B93FDF-4E7D-4B69-9ACD-E6889083D6E5}" srcOrd="0" destOrd="0" presId="urn:microsoft.com/office/officeart/2005/8/layout/vList2"/>
    <dgm:cxn modelId="{067BFD27-B54B-4B3D-B762-3FF3445F5E72}" type="presOf" srcId="{3B92D384-0711-4F10-89A7-E835EFB3A852}" destId="{A0C87415-A571-410A-AEB3-50440D106293}" srcOrd="0" destOrd="0" presId="urn:microsoft.com/office/officeart/2005/8/layout/vList2"/>
    <dgm:cxn modelId="{A0372399-C642-4C72-AE52-B7D63CE0AAC9}" srcId="{3B92D384-0711-4F10-89A7-E835EFB3A852}" destId="{03BFB1EF-B737-4593-A241-42FCA1C288C1}" srcOrd="1" destOrd="0" parTransId="{FF6F8BF5-210E-4687-9456-3516C5E85C6C}" sibTransId="{128D8090-C296-447F-B486-2D38596429B7}"/>
    <dgm:cxn modelId="{129CADC9-E80A-4E5D-A94F-21E6741CD03F}" type="presOf" srcId="{C301D4AD-52E0-45F3-8179-CAF76084543D}" destId="{B3FD851D-5342-4690-9B8E-1295079EF99C}" srcOrd="0" destOrd="1" presId="urn:microsoft.com/office/officeart/2005/8/layout/vList2"/>
    <dgm:cxn modelId="{C668118D-420D-4760-BC64-E4E71A0418F4}" type="presOf" srcId="{980AD56D-163F-47CF-AFD5-ED3761CFE6C5}" destId="{B3FD851D-5342-4690-9B8E-1295079EF99C}" srcOrd="0" destOrd="0" presId="urn:microsoft.com/office/officeart/2005/8/layout/vList2"/>
    <dgm:cxn modelId="{494DA06A-5F88-4921-B23F-B71FBD0ECE0C}" type="presOf" srcId="{57D513F6-0EB6-42C2-B9F6-0FA5752273E5}" destId="{271D0E17-9242-439B-B2BE-AC2F4CDC8830}" srcOrd="0" destOrd="0" presId="urn:microsoft.com/office/officeart/2005/8/layout/vList2"/>
    <dgm:cxn modelId="{213F1591-E989-4A60-A063-1CF7A6379C9F}" srcId="{57D513F6-0EB6-42C2-B9F6-0FA5752273E5}" destId="{3B92D384-0711-4F10-89A7-E835EFB3A852}" srcOrd="1" destOrd="0" parTransId="{DFAD8F24-F010-414E-9677-1D7BFBA223F4}" sibTransId="{0C58D40E-A675-4B46-AEF0-F11A0CDEDD5D}"/>
    <dgm:cxn modelId="{C01687C7-DCF5-42B3-AB5C-D08A9D9ACEB4}" srcId="{F463144E-2228-4088-95E4-20C74DDE5B7D}" destId="{3BBF144E-DBBF-4B96-8741-0D34AACC7395}" srcOrd="0" destOrd="0" parTransId="{EA2704A8-E235-49C0-8053-B185FD2235D6}" sibTransId="{4F677C13-A92C-4AAD-B7F8-3219BFABD66D}"/>
    <dgm:cxn modelId="{2B820936-A8EB-4840-8365-EA768F8DD4FB}" type="presOf" srcId="{CC06E421-EAD0-4FF3-8A78-41E5195186AF}" destId="{D4C195D7-EDF7-4FC9-A279-126231792AD8}" srcOrd="0" destOrd="0" presId="urn:microsoft.com/office/officeart/2005/8/layout/vList2"/>
    <dgm:cxn modelId="{B2B482A1-7E2B-4B48-9AE7-B1FB0AE47345}" srcId="{57D513F6-0EB6-42C2-B9F6-0FA5752273E5}" destId="{2BF53D95-1120-4956-A20E-76230A4D0377}" srcOrd="0" destOrd="0" parTransId="{810342A0-D7B5-42E3-A452-08D9A4B9C5BC}" sibTransId="{E155A753-1958-488D-B36B-A04F4FBEF10C}"/>
    <dgm:cxn modelId="{6040AE31-3BD8-4CE3-B8F5-4B401E6B5A39}" srcId="{2BF53D95-1120-4956-A20E-76230A4D0377}" destId="{980AD56D-163F-47CF-AFD5-ED3761CFE6C5}" srcOrd="0" destOrd="0" parTransId="{5B2DCCA2-3D6D-45DC-9624-351BF228D883}" sibTransId="{172AA8DD-0BA9-40C6-B0D9-3D453E660BB7}"/>
    <dgm:cxn modelId="{F610BD38-767A-4F6D-B88D-4C9ADAC9F394}" type="presOf" srcId="{3BBF144E-DBBF-4B96-8741-0D34AACC7395}" destId="{1C74ED97-E116-4575-B256-21ABE5ECC424}" srcOrd="0" destOrd="0" presId="urn:microsoft.com/office/officeart/2005/8/layout/vList2"/>
    <dgm:cxn modelId="{DBE28543-F7AD-4867-B0A5-E7BAEB7EE0C1}" srcId="{F463144E-2228-4088-95E4-20C74DDE5B7D}" destId="{0351C0B4-B936-4801-966D-341B9A71E503}" srcOrd="1" destOrd="0" parTransId="{66454ADB-FB59-4C40-BB8B-1B708746D811}" sibTransId="{DB3B0032-102E-42FD-AE0B-38817262B852}"/>
    <dgm:cxn modelId="{DA88174B-A721-42A4-ACC5-0D7E9A3F3021}" srcId="{3B92D384-0711-4F10-89A7-E835EFB3A852}" destId="{CC06E421-EAD0-4FF3-8A78-41E5195186AF}" srcOrd="0" destOrd="0" parTransId="{4E11C05C-3A4A-4A80-AD50-F95CBB4416C0}" sibTransId="{71A19005-9D19-44AB-8557-6F2C8DD32419}"/>
    <dgm:cxn modelId="{EC4F3D7B-9CE8-4C88-93DA-727F586C174E}" type="presParOf" srcId="{271D0E17-9242-439B-B2BE-AC2F4CDC8830}" destId="{FB85E5C5-1158-44CE-B474-019B2164C1BD}" srcOrd="0" destOrd="0" presId="urn:microsoft.com/office/officeart/2005/8/layout/vList2"/>
    <dgm:cxn modelId="{5C408497-CE03-4514-8E75-1C9274596E0C}" type="presParOf" srcId="{271D0E17-9242-439B-B2BE-AC2F4CDC8830}" destId="{B3FD851D-5342-4690-9B8E-1295079EF99C}" srcOrd="1" destOrd="0" presId="urn:microsoft.com/office/officeart/2005/8/layout/vList2"/>
    <dgm:cxn modelId="{2EF70FBD-C7AD-4240-9FD2-7E4DB54992D2}" type="presParOf" srcId="{271D0E17-9242-439B-B2BE-AC2F4CDC8830}" destId="{A0C87415-A571-410A-AEB3-50440D106293}" srcOrd="2" destOrd="0" presId="urn:microsoft.com/office/officeart/2005/8/layout/vList2"/>
    <dgm:cxn modelId="{F32C7B31-F93E-482D-B5B4-36DDC74C3AF8}" type="presParOf" srcId="{271D0E17-9242-439B-B2BE-AC2F4CDC8830}" destId="{D4C195D7-EDF7-4FC9-A279-126231792AD8}" srcOrd="3" destOrd="0" presId="urn:microsoft.com/office/officeart/2005/8/layout/vList2"/>
    <dgm:cxn modelId="{26AE6134-589D-4E8B-A646-D99CD4FAB4D4}" type="presParOf" srcId="{271D0E17-9242-439B-B2BE-AC2F4CDC8830}" destId="{42B93FDF-4E7D-4B69-9ACD-E6889083D6E5}" srcOrd="4" destOrd="0" presId="urn:microsoft.com/office/officeart/2005/8/layout/vList2"/>
    <dgm:cxn modelId="{DFDBC5C5-96F5-4D09-BC18-271E490267BB}" type="presParOf" srcId="{271D0E17-9242-439B-B2BE-AC2F4CDC8830}" destId="{1C74ED97-E116-4575-B256-21ABE5ECC42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D513F6-0EB6-42C2-B9F6-0FA5752273E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0E8C8C8A-69CA-43EE-A7F5-1F5CE572A3B1}">
      <dgm:prSet/>
      <dgm:spPr/>
      <dgm:t>
        <a:bodyPr/>
        <a:lstStyle/>
        <a:p>
          <a:r>
            <a:rPr lang="en-US" dirty="0" smtClean="0"/>
            <a:t>Deployment</a:t>
          </a:r>
          <a:endParaRPr lang="en-IN" dirty="0"/>
        </a:p>
      </dgm:t>
    </dgm:pt>
    <dgm:pt modelId="{ECF03F17-260E-455C-94F9-6DE31846E3FC}" type="parTrans" cxnId="{ED875417-A276-40A1-9486-88329ADA332C}">
      <dgm:prSet/>
      <dgm:spPr/>
      <dgm:t>
        <a:bodyPr/>
        <a:lstStyle/>
        <a:p>
          <a:endParaRPr lang="en-IN"/>
        </a:p>
      </dgm:t>
    </dgm:pt>
    <dgm:pt modelId="{E442ABC8-2C5D-4E5E-BB4B-3263CE728699}" type="sibTrans" cxnId="{ED875417-A276-40A1-9486-88329ADA332C}">
      <dgm:prSet/>
      <dgm:spPr/>
      <dgm:t>
        <a:bodyPr/>
        <a:lstStyle/>
        <a:p>
          <a:endParaRPr lang="en-IN"/>
        </a:p>
      </dgm:t>
    </dgm:pt>
    <dgm:pt modelId="{95D88E9C-7C06-4E29-BFF5-882A27A7447E}">
      <dgm:prSet/>
      <dgm:spPr/>
      <dgm:t>
        <a:bodyPr/>
        <a:lstStyle/>
        <a:p>
          <a:r>
            <a:rPr lang="en-IN" dirty="0" smtClean="0"/>
            <a:t>Dev Ops CI/CD for containers</a:t>
          </a:r>
          <a:endParaRPr lang="en-IN" dirty="0"/>
        </a:p>
      </dgm:t>
    </dgm:pt>
    <dgm:pt modelId="{5313C254-1914-44F8-81DA-51409C4FE742}" type="parTrans" cxnId="{AA4227F2-4DAC-45ED-8CC6-44A2999E5DC0}">
      <dgm:prSet/>
      <dgm:spPr/>
      <dgm:t>
        <a:bodyPr/>
        <a:lstStyle/>
        <a:p>
          <a:endParaRPr lang="en-IN"/>
        </a:p>
      </dgm:t>
    </dgm:pt>
    <dgm:pt modelId="{AEE4F4C2-5EF1-4DE9-8A2C-F9E5390D87BA}" type="sibTrans" cxnId="{AA4227F2-4DAC-45ED-8CC6-44A2999E5DC0}">
      <dgm:prSet/>
      <dgm:spPr/>
      <dgm:t>
        <a:bodyPr/>
        <a:lstStyle/>
        <a:p>
          <a:endParaRPr lang="en-IN"/>
        </a:p>
      </dgm:t>
    </dgm:pt>
    <dgm:pt modelId="{BB0134C3-1D0F-4BEC-B0A9-B98518845518}">
      <dgm:prSet/>
      <dgm:spPr/>
      <dgm:t>
        <a:bodyPr/>
        <a:lstStyle/>
        <a:p>
          <a:r>
            <a:rPr lang="en-IN" smtClean="0"/>
            <a:t>Security</a:t>
          </a:r>
          <a:endParaRPr lang="en-IN"/>
        </a:p>
      </dgm:t>
    </dgm:pt>
    <dgm:pt modelId="{87F5C5B0-2317-4608-825F-4B029306DD04}" type="parTrans" cxnId="{F66EFB3E-94D1-415D-B587-3398E769DDE9}">
      <dgm:prSet/>
      <dgm:spPr/>
      <dgm:t>
        <a:bodyPr/>
        <a:lstStyle/>
        <a:p>
          <a:endParaRPr lang="en-IN"/>
        </a:p>
      </dgm:t>
    </dgm:pt>
    <dgm:pt modelId="{536C3A89-B907-42A6-8EBF-44AA089AC5A9}" type="sibTrans" cxnId="{F66EFB3E-94D1-415D-B587-3398E769DDE9}">
      <dgm:prSet/>
      <dgm:spPr/>
      <dgm:t>
        <a:bodyPr/>
        <a:lstStyle/>
        <a:p>
          <a:endParaRPr lang="en-IN"/>
        </a:p>
      </dgm:t>
    </dgm:pt>
    <dgm:pt modelId="{BFC8AD8E-DF3C-4628-82A9-6EAB5136AB88}">
      <dgm:prSet/>
      <dgm:spPr/>
      <dgm:t>
        <a:bodyPr/>
        <a:lstStyle/>
        <a:p>
          <a:r>
            <a:rPr lang="en-IN" dirty="0" smtClean="0"/>
            <a:t>OAUTH enabled security using Tokens</a:t>
          </a:r>
          <a:endParaRPr lang="en-IN" dirty="0"/>
        </a:p>
      </dgm:t>
    </dgm:pt>
    <dgm:pt modelId="{34C6D664-96D4-49D2-B4D5-059B55D58FFF}" type="parTrans" cxnId="{316C4D42-2BB8-42EC-8776-4ADB3D2CD7B9}">
      <dgm:prSet/>
      <dgm:spPr/>
      <dgm:t>
        <a:bodyPr/>
        <a:lstStyle/>
        <a:p>
          <a:endParaRPr lang="en-IN"/>
        </a:p>
      </dgm:t>
    </dgm:pt>
    <dgm:pt modelId="{AA67AE4D-67B7-4E06-AA0B-355B6CEEA469}" type="sibTrans" cxnId="{316C4D42-2BB8-42EC-8776-4ADB3D2CD7B9}">
      <dgm:prSet/>
      <dgm:spPr/>
      <dgm:t>
        <a:bodyPr/>
        <a:lstStyle/>
        <a:p>
          <a:endParaRPr lang="en-IN"/>
        </a:p>
      </dgm:t>
    </dgm:pt>
    <dgm:pt modelId="{F97A362A-BA14-44DE-BE9C-6C89461C0783}">
      <dgm:prSet/>
      <dgm:spPr/>
      <dgm:t>
        <a:bodyPr/>
        <a:lstStyle/>
        <a:p>
          <a:r>
            <a:rPr lang="en-IN" dirty="0" smtClean="0"/>
            <a:t>API gateway for policy enablement – Useful especially for microservices exposed to partners/public consumption</a:t>
          </a:r>
          <a:endParaRPr lang="en-IN" dirty="0"/>
        </a:p>
      </dgm:t>
    </dgm:pt>
    <dgm:pt modelId="{3C345A0A-004C-4DD0-AAA9-6832D80930F5}" type="parTrans" cxnId="{4794A641-1C29-40A9-AD21-BC7145A7F609}">
      <dgm:prSet/>
      <dgm:spPr/>
      <dgm:t>
        <a:bodyPr/>
        <a:lstStyle/>
        <a:p>
          <a:endParaRPr lang="en-IN"/>
        </a:p>
      </dgm:t>
    </dgm:pt>
    <dgm:pt modelId="{EEF97720-F7A0-4BCA-987A-575A4FFAB0C2}" type="sibTrans" cxnId="{4794A641-1C29-40A9-AD21-BC7145A7F609}">
      <dgm:prSet/>
      <dgm:spPr/>
      <dgm:t>
        <a:bodyPr/>
        <a:lstStyle/>
        <a:p>
          <a:endParaRPr lang="en-IN"/>
        </a:p>
      </dgm:t>
    </dgm:pt>
    <dgm:pt modelId="{921CA1DD-B950-425D-A1A5-E6A55B8BFB11}">
      <dgm:prSet/>
      <dgm:spPr/>
      <dgm:t>
        <a:bodyPr/>
        <a:lstStyle/>
        <a:p>
          <a:r>
            <a:rPr lang="en-US" dirty="0" smtClean="0"/>
            <a:t>Common Utilities</a:t>
          </a:r>
          <a:endParaRPr lang="en-IN" dirty="0"/>
        </a:p>
      </dgm:t>
    </dgm:pt>
    <dgm:pt modelId="{1CF99B97-7E19-41F8-B06E-04762D13797C}" type="parTrans" cxnId="{3236B4F1-400E-479D-92DD-4F4BB385D584}">
      <dgm:prSet/>
      <dgm:spPr/>
      <dgm:t>
        <a:bodyPr/>
        <a:lstStyle/>
        <a:p>
          <a:endParaRPr lang="en-IN"/>
        </a:p>
      </dgm:t>
    </dgm:pt>
    <dgm:pt modelId="{56255178-4B79-4846-8F38-031BD3D737CA}" type="sibTrans" cxnId="{3236B4F1-400E-479D-92DD-4F4BB385D584}">
      <dgm:prSet/>
      <dgm:spPr/>
      <dgm:t>
        <a:bodyPr/>
        <a:lstStyle/>
        <a:p>
          <a:endParaRPr lang="en-IN"/>
        </a:p>
      </dgm:t>
    </dgm:pt>
    <dgm:pt modelId="{FCD7E780-4162-4720-8D2E-4777F9F92177}">
      <dgm:prSet/>
      <dgm:spPr/>
      <dgm:t>
        <a:bodyPr/>
        <a:lstStyle/>
        <a:p>
          <a:r>
            <a:rPr lang="en-US" dirty="0" smtClean="0"/>
            <a:t>Logging as event streams – Centralized Logging Store</a:t>
          </a:r>
          <a:endParaRPr lang="en-IN" dirty="0"/>
        </a:p>
      </dgm:t>
    </dgm:pt>
    <dgm:pt modelId="{4FBEA22B-1D10-4FDC-9EC7-1CDE6E1B30BF}" type="parTrans" cxnId="{EB375C31-FE00-46E4-9609-E17D66BB0E76}">
      <dgm:prSet/>
      <dgm:spPr/>
      <dgm:t>
        <a:bodyPr/>
        <a:lstStyle/>
        <a:p>
          <a:endParaRPr lang="en-IN"/>
        </a:p>
      </dgm:t>
    </dgm:pt>
    <dgm:pt modelId="{5001B76B-FD37-471D-B361-8FF4EBF41AB2}" type="sibTrans" cxnId="{EB375C31-FE00-46E4-9609-E17D66BB0E76}">
      <dgm:prSet/>
      <dgm:spPr/>
      <dgm:t>
        <a:bodyPr/>
        <a:lstStyle/>
        <a:p>
          <a:endParaRPr lang="en-IN"/>
        </a:p>
      </dgm:t>
    </dgm:pt>
    <dgm:pt modelId="{817296A2-C336-48A4-A0F9-3DAA4BBDC014}">
      <dgm:prSet/>
      <dgm:spPr/>
      <dgm:t>
        <a:bodyPr/>
        <a:lstStyle/>
        <a:p>
          <a:r>
            <a:rPr lang="en-US" dirty="0" smtClean="0"/>
            <a:t>Auditing as Microservice</a:t>
          </a:r>
          <a:endParaRPr lang="en-IN" dirty="0"/>
        </a:p>
      </dgm:t>
    </dgm:pt>
    <dgm:pt modelId="{9B5BD0B8-29AC-4E60-A850-3417832AB29F}" type="parTrans" cxnId="{AA98E4EC-B214-45FB-9320-B0BD29D7EF33}">
      <dgm:prSet/>
      <dgm:spPr/>
      <dgm:t>
        <a:bodyPr/>
        <a:lstStyle/>
        <a:p>
          <a:endParaRPr lang="en-IN"/>
        </a:p>
      </dgm:t>
    </dgm:pt>
    <dgm:pt modelId="{9E42BC21-4449-4741-BDDE-ED39DC472C04}" type="sibTrans" cxnId="{AA98E4EC-B214-45FB-9320-B0BD29D7EF33}">
      <dgm:prSet/>
      <dgm:spPr/>
      <dgm:t>
        <a:bodyPr/>
        <a:lstStyle/>
        <a:p>
          <a:endParaRPr lang="en-IN"/>
        </a:p>
      </dgm:t>
    </dgm:pt>
    <dgm:pt modelId="{EFB22958-8B50-40C0-8CD9-F76F5EC72961}">
      <dgm:prSet/>
      <dgm:spPr/>
      <dgm:t>
        <a:bodyPr/>
        <a:lstStyle/>
        <a:p>
          <a:r>
            <a:rPr lang="en-US" dirty="0" smtClean="0"/>
            <a:t>Error Handling could vary for each micro service depending on the business context and the criticality.</a:t>
          </a:r>
          <a:endParaRPr lang="en-IN" dirty="0"/>
        </a:p>
      </dgm:t>
    </dgm:pt>
    <dgm:pt modelId="{EF60A4A6-D343-428E-8EB6-D48ADEAE05BA}" type="parTrans" cxnId="{F8C8BCFE-6D07-4FC1-B741-827C0C1F415A}">
      <dgm:prSet/>
      <dgm:spPr/>
      <dgm:t>
        <a:bodyPr/>
        <a:lstStyle/>
        <a:p>
          <a:endParaRPr lang="en-IN"/>
        </a:p>
      </dgm:t>
    </dgm:pt>
    <dgm:pt modelId="{5CC6FB28-FE15-417C-BE5B-26658C2DEB53}" type="sibTrans" cxnId="{F8C8BCFE-6D07-4FC1-B741-827C0C1F415A}">
      <dgm:prSet/>
      <dgm:spPr/>
      <dgm:t>
        <a:bodyPr/>
        <a:lstStyle/>
        <a:p>
          <a:endParaRPr lang="en-IN"/>
        </a:p>
      </dgm:t>
    </dgm:pt>
    <dgm:pt modelId="{3C0A72E2-5285-4A24-882B-CB09084CFA3A}">
      <dgm:prSet/>
      <dgm:spPr/>
      <dgm:t>
        <a:bodyPr/>
        <a:lstStyle/>
        <a:p>
          <a:r>
            <a:rPr lang="en-US" dirty="0" smtClean="0"/>
            <a:t>For aggregator services spanning multiple microservices, Compensation strategy and/or Retry mechanism needs to be appropriately decided.</a:t>
          </a:r>
          <a:endParaRPr lang="en-IN" dirty="0"/>
        </a:p>
      </dgm:t>
    </dgm:pt>
    <dgm:pt modelId="{1B144D30-A178-4C05-A5D4-7CDD942F333D}" type="parTrans" cxnId="{C9E6EB12-8C16-49B7-9E9E-90CBE063DD70}">
      <dgm:prSet/>
      <dgm:spPr/>
      <dgm:t>
        <a:bodyPr/>
        <a:lstStyle/>
        <a:p>
          <a:endParaRPr lang="en-IN"/>
        </a:p>
      </dgm:t>
    </dgm:pt>
    <dgm:pt modelId="{207786FD-21CD-4F38-93B6-76B0A1D226A9}" type="sibTrans" cxnId="{C9E6EB12-8C16-49B7-9E9E-90CBE063DD70}">
      <dgm:prSet/>
      <dgm:spPr/>
      <dgm:t>
        <a:bodyPr/>
        <a:lstStyle/>
        <a:p>
          <a:endParaRPr lang="en-IN"/>
        </a:p>
      </dgm:t>
    </dgm:pt>
    <dgm:pt modelId="{D091BC45-9F60-48A0-8535-BFF7CFDDF2FC}">
      <dgm:prSet/>
      <dgm:spPr/>
      <dgm:t>
        <a:bodyPr/>
        <a:lstStyle/>
        <a:p>
          <a:r>
            <a:rPr lang="en-US" dirty="0" smtClean="0"/>
            <a:t>Governance</a:t>
          </a:r>
          <a:endParaRPr lang="en-IN" dirty="0"/>
        </a:p>
      </dgm:t>
    </dgm:pt>
    <dgm:pt modelId="{001CFD44-D1F8-4C1A-A0FA-CF3B77CC533F}" type="parTrans" cxnId="{04DD74BA-ABCA-4EFB-8C3B-81CD7C4D90D2}">
      <dgm:prSet/>
      <dgm:spPr/>
      <dgm:t>
        <a:bodyPr/>
        <a:lstStyle/>
        <a:p>
          <a:endParaRPr lang="en-IN"/>
        </a:p>
      </dgm:t>
    </dgm:pt>
    <dgm:pt modelId="{3BBB3936-60A6-41C4-9234-C0FB4E2B6CCA}" type="sibTrans" cxnId="{04DD74BA-ABCA-4EFB-8C3B-81CD7C4D90D2}">
      <dgm:prSet/>
      <dgm:spPr/>
      <dgm:t>
        <a:bodyPr/>
        <a:lstStyle/>
        <a:p>
          <a:endParaRPr lang="en-IN"/>
        </a:p>
      </dgm:t>
    </dgm:pt>
    <dgm:pt modelId="{682130E6-881C-419F-A371-EAA0CE63C712}">
      <dgm:prSet/>
      <dgm:spPr/>
      <dgm:t>
        <a:bodyPr/>
        <a:lstStyle/>
        <a:p>
          <a:r>
            <a:rPr lang="en-US" dirty="0" smtClean="0"/>
            <a:t>Registry – Registration, Discovery and Consumption of microservices. May not be an immediate priority but important as the number of microservices increase.</a:t>
          </a:r>
          <a:endParaRPr lang="en-IN" dirty="0"/>
        </a:p>
      </dgm:t>
    </dgm:pt>
    <dgm:pt modelId="{428A8A91-CCEE-4A25-BE2F-14CE609B29D9}" type="parTrans" cxnId="{73ED2B76-1577-40C2-B0A2-56E11CB28E66}">
      <dgm:prSet/>
      <dgm:spPr/>
      <dgm:t>
        <a:bodyPr/>
        <a:lstStyle/>
        <a:p>
          <a:endParaRPr lang="en-IN"/>
        </a:p>
      </dgm:t>
    </dgm:pt>
    <dgm:pt modelId="{7C87B1B3-83DF-4695-B2DA-4CA9DB052754}" type="sibTrans" cxnId="{73ED2B76-1577-40C2-B0A2-56E11CB28E66}">
      <dgm:prSet/>
      <dgm:spPr/>
      <dgm:t>
        <a:bodyPr/>
        <a:lstStyle/>
        <a:p>
          <a:endParaRPr lang="en-IN"/>
        </a:p>
      </dgm:t>
    </dgm:pt>
    <dgm:pt modelId="{95079CAA-55ED-4DF4-9AEB-F55FEDEBFFBF}">
      <dgm:prSet/>
      <dgm:spPr/>
      <dgm:t>
        <a:bodyPr/>
        <a:lstStyle/>
        <a:p>
          <a:r>
            <a:rPr lang="en-US" dirty="0" smtClean="0"/>
            <a:t>Versioning of services – Similar versioning strategies as applicable to SOA Services.</a:t>
          </a:r>
          <a:endParaRPr lang="en-IN" dirty="0"/>
        </a:p>
      </dgm:t>
    </dgm:pt>
    <dgm:pt modelId="{9E26CF25-3928-42BC-A6B3-E223FD3938AA}" type="parTrans" cxnId="{37FD28E1-97E4-4F13-8CB3-24F236F2BAA8}">
      <dgm:prSet/>
      <dgm:spPr/>
      <dgm:t>
        <a:bodyPr/>
        <a:lstStyle/>
        <a:p>
          <a:endParaRPr lang="en-IN"/>
        </a:p>
      </dgm:t>
    </dgm:pt>
    <dgm:pt modelId="{EA8709E7-2E5B-49B9-BB52-77F01C5222D2}" type="sibTrans" cxnId="{37FD28E1-97E4-4F13-8CB3-24F236F2BAA8}">
      <dgm:prSet/>
      <dgm:spPr/>
      <dgm:t>
        <a:bodyPr/>
        <a:lstStyle/>
        <a:p>
          <a:endParaRPr lang="en-IN"/>
        </a:p>
      </dgm:t>
    </dgm:pt>
    <dgm:pt modelId="{90855D2B-1AE7-4B11-9505-DC685E61935B}">
      <dgm:prSet/>
      <dgm:spPr/>
      <dgm:t>
        <a:bodyPr/>
        <a:lstStyle/>
        <a:p>
          <a:r>
            <a:rPr lang="en-US" dirty="0" smtClean="0"/>
            <a:t>Establish Deployment strategy at design time. Baseline application NFRs (response time, throughput </a:t>
          </a:r>
          <a:r>
            <a:rPr lang="en-US" dirty="0" err="1" smtClean="0"/>
            <a:t>etc</a:t>
          </a:r>
          <a:r>
            <a:rPr lang="en-US" dirty="0" smtClean="0"/>
            <a:t>)</a:t>
          </a:r>
          <a:endParaRPr lang="en-IN" dirty="0"/>
        </a:p>
      </dgm:t>
    </dgm:pt>
    <dgm:pt modelId="{39A09F63-3578-4005-973B-7E23E495FD1A}" type="parTrans" cxnId="{1C907BEB-6A16-44DC-B404-BC1EA1257F6A}">
      <dgm:prSet/>
      <dgm:spPr/>
      <dgm:t>
        <a:bodyPr/>
        <a:lstStyle/>
        <a:p>
          <a:endParaRPr lang="en-IN"/>
        </a:p>
      </dgm:t>
    </dgm:pt>
    <dgm:pt modelId="{D5DEA8CC-B70E-47BA-83ED-AF8A4772472D}" type="sibTrans" cxnId="{1C907BEB-6A16-44DC-B404-BC1EA1257F6A}">
      <dgm:prSet/>
      <dgm:spPr/>
      <dgm:t>
        <a:bodyPr/>
        <a:lstStyle/>
        <a:p>
          <a:endParaRPr lang="en-IN"/>
        </a:p>
      </dgm:t>
    </dgm:pt>
    <dgm:pt modelId="{271D0E17-9242-439B-B2BE-AC2F4CDC8830}" type="pres">
      <dgm:prSet presAssocID="{57D513F6-0EB6-42C2-B9F6-0FA5752273E5}" presName="linear" presStyleCnt="0">
        <dgm:presLayoutVars>
          <dgm:animLvl val="lvl"/>
          <dgm:resizeHandles val="exact"/>
        </dgm:presLayoutVars>
      </dgm:prSet>
      <dgm:spPr/>
      <dgm:t>
        <a:bodyPr/>
        <a:lstStyle/>
        <a:p>
          <a:endParaRPr lang="en-IN"/>
        </a:p>
      </dgm:t>
    </dgm:pt>
    <dgm:pt modelId="{95D44F54-A9A9-4DE1-8ED6-CEF225C68920}" type="pres">
      <dgm:prSet presAssocID="{0E8C8C8A-69CA-43EE-A7F5-1F5CE572A3B1}" presName="parentText" presStyleLbl="node1" presStyleIdx="0" presStyleCnt="4">
        <dgm:presLayoutVars>
          <dgm:chMax val="0"/>
          <dgm:bulletEnabled val="1"/>
        </dgm:presLayoutVars>
      </dgm:prSet>
      <dgm:spPr/>
      <dgm:t>
        <a:bodyPr/>
        <a:lstStyle/>
        <a:p>
          <a:endParaRPr lang="en-IN"/>
        </a:p>
      </dgm:t>
    </dgm:pt>
    <dgm:pt modelId="{4E5BE27D-BB41-4D7D-8526-B35C79B81F6B}" type="pres">
      <dgm:prSet presAssocID="{0E8C8C8A-69CA-43EE-A7F5-1F5CE572A3B1}" presName="childText" presStyleLbl="revTx" presStyleIdx="0" presStyleCnt="4">
        <dgm:presLayoutVars>
          <dgm:bulletEnabled val="1"/>
        </dgm:presLayoutVars>
      </dgm:prSet>
      <dgm:spPr/>
      <dgm:t>
        <a:bodyPr/>
        <a:lstStyle/>
        <a:p>
          <a:endParaRPr lang="en-IN"/>
        </a:p>
      </dgm:t>
    </dgm:pt>
    <dgm:pt modelId="{825CDD55-D81D-48E9-A491-E1D440A893DF}" type="pres">
      <dgm:prSet presAssocID="{BB0134C3-1D0F-4BEC-B0A9-B98518845518}" presName="parentText" presStyleLbl="node1" presStyleIdx="1" presStyleCnt="4">
        <dgm:presLayoutVars>
          <dgm:chMax val="0"/>
          <dgm:bulletEnabled val="1"/>
        </dgm:presLayoutVars>
      </dgm:prSet>
      <dgm:spPr/>
      <dgm:t>
        <a:bodyPr/>
        <a:lstStyle/>
        <a:p>
          <a:endParaRPr lang="en-IN"/>
        </a:p>
      </dgm:t>
    </dgm:pt>
    <dgm:pt modelId="{3FC06FF8-74EF-4C1E-88A2-52F807F25ACB}" type="pres">
      <dgm:prSet presAssocID="{BB0134C3-1D0F-4BEC-B0A9-B98518845518}" presName="childText" presStyleLbl="revTx" presStyleIdx="1" presStyleCnt="4">
        <dgm:presLayoutVars>
          <dgm:bulletEnabled val="1"/>
        </dgm:presLayoutVars>
      </dgm:prSet>
      <dgm:spPr/>
      <dgm:t>
        <a:bodyPr/>
        <a:lstStyle/>
        <a:p>
          <a:endParaRPr lang="en-IN"/>
        </a:p>
      </dgm:t>
    </dgm:pt>
    <dgm:pt modelId="{FC994520-8F22-4CB3-9F36-8759FFCADAE1}" type="pres">
      <dgm:prSet presAssocID="{921CA1DD-B950-425D-A1A5-E6A55B8BFB11}" presName="parentText" presStyleLbl="node1" presStyleIdx="2" presStyleCnt="4">
        <dgm:presLayoutVars>
          <dgm:chMax val="0"/>
          <dgm:bulletEnabled val="1"/>
        </dgm:presLayoutVars>
      </dgm:prSet>
      <dgm:spPr/>
      <dgm:t>
        <a:bodyPr/>
        <a:lstStyle/>
        <a:p>
          <a:endParaRPr lang="en-IN"/>
        </a:p>
      </dgm:t>
    </dgm:pt>
    <dgm:pt modelId="{78E27984-317D-4FFB-9834-F0BD0DADC699}" type="pres">
      <dgm:prSet presAssocID="{921CA1DD-B950-425D-A1A5-E6A55B8BFB11}" presName="childText" presStyleLbl="revTx" presStyleIdx="2" presStyleCnt="4">
        <dgm:presLayoutVars>
          <dgm:bulletEnabled val="1"/>
        </dgm:presLayoutVars>
      </dgm:prSet>
      <dgm:spPr/>
      <dgm:t>
        <a:bodyPr/>
        <a:lstStyle/>
        <a:p>
          <a:endParaRPr lang="en-IN"/>
        </a:p>
      </dgm:t>
    </dgm:pt>
    <dgm:pt modelId="{C499FC63-3B8A-4C43-81CD-C40B62DB7A63}" type="pres">
      <dgm:prSet presAssocID="{D091BC45-9F60-48A0-8535-BFF7CFDDF2FC}" presName="parentText" presStyleLbl="node1" presStyleIdx="3" presStyleCnt="4">
        <dgm:presLayoutVars>
          <dgm:chMax val="0"/>
          <dgm:bulletEnabled val="1"/>
        </dgm:presLayoutVars>
      </dgm:prSet>
      <dgm:spPr/>
      <dgm:t>
        <a:bodyPr/>
        <a:lstStyle/>
        <a:p>
          <a:endParaRPr lang="en-IN"/>
        </a:p>
      </dgm:t>
    </dgm:pt>
    <dgm:pt modelId="{C1EFA0CD-4C97-4429-8678-BF3EB9AFBCD7}" type="pres">
      <dgm:prSet presAssocID="{D091BC45-9F60-48A0-8535-BFF7CFDDF2FC}" presName="childText" presStyleLbl="revTx" presStyleIdx="3" presStyleCnt="4">
        <dgm:presLayoutVars>
          <dgm:bulletEnabled val="1"/>
        </dgm:presLayoutVars>
      </dgm:prSet>
      <dgm:spPr/>
      <dgm:t>
        <a:bodyPr/>
        <a:lstStyle/>
        <a:p>
          <a:endParaRPr lang="en-IN"/>
        </a:p>
      </dgm:t>
    </dgm:pt>
  </dgm:ptLst>
  <dgm:cxnLst>
    <dgm:cxn modelId="{8BE0756D-1D77-4A0F-9E8C-3FDD491AA125}" type="presOf" srcId="{921CA1DD-B950-425D-A1A5-E6A55B8BFB11}" destId="{FC994520-8F22-4CB3-9F36-8759FFCADAE1}" srcOrd="0" destOrd="0" presId="urn:microsoft.com/office/officeart/2005/8/layout/vList2"/>
    <dgm:cxn modelId="{7176552E-7A22-4E80-9CDA-E2FD99509993}" type="presOf" srcId="{682130E6-881C-419F-A371-EAA0CE63C712}" destId="{C1EFA0CD-4C97-4429-8678-BF3EB9AFBCD7}" srcOrd="0" destOrd="0" presId="urn:microsoft.com/office/officeart/2005/8/layout/vList2"/>
    <dgm:cxn modelId="{ED875417-A276-40A1-9486-88329ADA332C}" srcId="{57D513F6-0EB6-42C2-B9F6-0FA5752273E5}" destId="{0E8C8C8A-69CA-43EE-A7F5-1F5CE572A3B1}" srcOrd="0" destOrd="0" parTransId="{ECF03F17-260E-455C-94F9-6DE31846E3FC}" sibTransId="{E442ABC8-2C5D-4E5E-BB4B-3263CE728699}"/>
    <dgm:cxn modelId="{4376E132-EBC1-442D-A7E7-65411EB59297}" type="presOf" srcId="{95079CAA-55ED-4DF4-9AEB-F55FEDEBFFBF}" destId="{C1EFA0CD-4C97-4429-8678-BF3EB9AFBCD7}" srcOrd="0" destOrd="1" presId="urn:microsoft.com/office/officeart/2005/8/layout/vList2"/>
    <dgm:cxn modelId="{F66EFB3E-94D1-415D-B587-3398E769DDE9}" srcId="{57D513F6-0EB6-42C2-B9F6-0FA5752273E5}" destId="{BB0134C3-1D0F-4BEC-B0A9-B98518845518}" srcOrd="1" destOrd="0" parTransId="{87F5C5B0-2317-4608-825F-4B029306DD04}" sibTransId="{536C3A89-B907-42A6-8EBF-44AA089AC5A9}"/>
    <dgm:cxn modelId="{EB375C31-FE00-46E4-9609-E17D66BB0E76}" srcId="{921CA1DD-B950-425D-A1A5-E6A55B8BFB11}" destId="{FCD7E780-4162-4720-8D2E-4777F9F92177}" srcOrd="0" destOrd="0" parTransId="{4FBEA22B-1D10-4FDC-9EC7-1CDE6E1B30BF}" sibTransId="{5001B76B-FD37-471D-B361-8FF4EBF41AB2}"/>
    <dgm:cxn modelId="{27E482E9-DEC7-4EE7-9F86-F8A40297562B}" type="presOf" srcId="{57D513F6-0EB6-42C2-B9F6-0FA5752273E5}" destId="{271D0E17-9242-439B-B2BE-AC2F4CDC8830}" srcOrd="0" destOrd="0" presId="urn:microsoft.com/office/officeart/2005/8/layout/vList2"/>
    <dgm:cxn modelId="{AA4227F2-4DAC-45ED-8CC6-44A2999E5DC0}" srcId="{0E8C8C8A-69CA-43EE-A7F5-1F5CE572A3B1}" destId="{95D88E9C-7C06-4E29-BFF5-882A27A7447E}" srcOrd="1" destOrd="0" parTransId="{5313C254-1914-44F8-81DA-51409C4FE742}" sibTransId="{AEE4F4C2-5EF1-4DE9-8A2C-F9E5390D87BA}"/>
    <dgm:cxn modelId="{F88D7955-A7B1-4843-A828-0628CF2D7548}" type="presOf" srcId="{3C0A72E2-5285-4A24-882B-CB09084CFA3A}" destId="{78E27984-317D-4FFB-9834-F0BD0DADC699}" srcOrd="0" destOrd="3" presId="urn:microsoft.com/office/officeart/2005/8/layout/vList2"/>
    <dgm:cxn modelId="{4794A641-1C29-40A9-AD21-BC7145A7F609}" srcId="{BB0134C3-1D0F-4BEC-B0A9-B98518845518}" destId="{F97A362A-BA14-44DE-BE9C-6C89461C0783}" srcOrd="1" destOrd="0" parTransId="{3C345A0A-004C-4DD0-AAA9-6832D80930F5}" sibTransId="{EEF97720-F7A0-4BCA-987A-575A4FFAB0C2}"/>
    <dgm:cxn modelId="{0FB58EFE-EA8B-4CC5-8C21-6C3DB258893C}" type="presOf" srcId="{D091BC45-9F60-48A0-8535-BFF7CFDDF2FC}" destId="{C499FC63-3B8A-4C43-81CD-C40B62DB7A63}" srcOrd="0" destOrd="0" presId="urn:microsoft.com/office/officeart/2005/8/layout/vList2"/>
    <dgm:cxn modelId="{AA98E4EC-B214-45FB-9320-B0BD29D7EF33}" srcId="{921CA1DD-B950-425D-A1A5-E6A55B8BFB11}" destId="{817296A2-C336-48A4-A0F9-3DAA4BBDC014}" srcOrd="1" destOrd="0" parTransId="{9B5BD0B8-29AC-4E60-A850-3417832AB29F}" sibTransId="{9E42BC21-4449-4741-BDDE-ED39DC472C04}"/>
    <dgm:cxn modelId="{ACED5B44-5A07-42E4-8E12-473D99D134DC}" type="presOf" srcId="{FCD7E780-4162-4720-8D2E-4777F9F92177}" destId="{78E27984-317D-4FFB-9834-F0BD0DADC699}" srcOrd="0" destOrd="0" presId="urn:microsoft.com/office/officeart/2005/8/layout/vList2"/>
    <dgm:cxn modelId="{73ED2B76-1577-40C2-B0A2-56E11CB28E66}" srcId="{D091BC45-9F60-48A0-8535-BFF7CFDDF2FC}" destId="{682130E6-881C-419F-A371-EAA0CE63C712}" srcOrd="0" destOrd="0" parTransId="{428A8A91-CCEE-4A25-BE2F-14CE609B29D9}" sibTransId="{7C87B1B3-83DF-4695-B2DA-4CA9DB052754}"/>
    <dgm:cxn modelId="{C9E6EB12-8C16-49B7-9E9E-90CBE063DD70}" srcId="{EFB22958-8B50-40C0-8CD9-F76F5EC72961}" destId="{3C0A72E2-5285-4A24-882B-CB09084CFA3A}" srcOrd="0" destOrd="0" parTransId="{1B144D30-A178-4C05-A5D4-7CDD942F333D}" sibTransId="{207786FD-21CD-4F38-93B6-76B0A1D226A9}"/>
    <dgm:cxn modelId="{69D1B022-2E23-484F-99AB-95517E40155E}" type="presOf" srcId="{95D88E9C-7C06-4E29-BFF5-882A27A7447E}" destId="{4E5BE27D-BB41-4D7D-8526-B35C79B81F6B}" srcOrd="0" destOrd="1" presId="urn:microsoft.com/office/officeart/2005/8/layout/vList2"/>
    <dgm:cxn modelId="{FB168493-5965-4D6E-A890-6CB2A9CD74EF}" type="presOf" srcId="{817296A2-C336-48A4-A0F9-3DAA4BBDC014}" destId="{78E27984-317D-4FFB-9834-F0BD0DADC699}" srcOrd="0" destOrd="1" presId="urn:microsoft.com/office/officeart/2005/8/layout/vList2"/>
    <dgm:cxn modelId="{F8C8BCFE-6D07-4FC1-B741-827C0C1F415A}" srcId="{921CA1DD-B950-425D-A1A5-E6A55B8BFB11}" destId="{EFB22958-8B50-40C0-8CD9-F76F5EC72961}" srcOrd="2" destOrd="0" parTransId="{EF60A4A6-D343-428E-8EB6-D48ADEAE05BA}" sibTransId="{5CC6FB28-FE15-417C-BE5B-26658C2DEB53}"/>
    <dgm:cxn modelId="{FF5C78B2-D1CD-44B7-B614-E93DB4C9A19B}" type="presOf" srcId="{F97A362A-BA14-44DE-BE9C-6C89461C0783}" destId="{3FC06FF8-74EF-4C1E-88A2-52F807F25ACB}" srcOrd="0" destOrd="1" presId="urn:microsoft.com/office/officeart/2005/8/layout/vList2"/>
    <dgm:cxn modelId="{21262C39-74DF-4168-9938-65185F5E8F23}" type="presOf" srcId="{BB0134C3-1D0F-4BEC-B0A9-B98518845518}" destId="{825CDD55-D81D-48E9-A491-E1D440A893DF}" srcOrd="0" destOrd="0" presId="urn:microsoft.com/office/officeart/2005/8/layout/vList2"/>
    <dgm:cxn modelId="{37FD28E1-97E4-4F13-8CB3-24F236F2BAA8}" srcId="{D091BC45-9F60-48A0-8535-BFF7CFDDF2FC}" destId="{95079CAA-55ED-4DF4-9AEB-F55FEDEBFFBF}" srcOrd="1" destOrd="0" parTransId="{9E26CF25-3928-42BC-A6B3-E223FD3938AA}" sibTransId="{EA8709E7-2E5B-49B9-BB52-77F01C5222D2}"/>
    <dgm:cxn modelId="{24AC14BA-2D25-4E33-BDC4-08DB7884CAE1}" type="presOf" srcId="{90855D2B-1AE7-4B11-9505-DC685E61935B}" destId="{4E5BE27D-BB41-4D7D-8526-B35C79B81F6B}" srcOrd="0" destOrd="0" presId="urn:microsoft.com/office/officeart/2005/8/layout/vList2"/>
    <dgm:cxn modelId="{04DD74BA-ABCA-4EFB-8C3B-81CD7C4D90D2}" srcId="{57D513F6-0EB6-42C2-B9F6-0FA5752273E5}" destId="{D091BC45-9F60-48A0-8535-BFF7CFDDF2FC}" srcOrd="3" destOrd="0" parTransId="{001CFD44-D1F8-4C1A-A0FA-CF3B77CC533F}" sibTransId="{3BBB3936-60A6-41C4-9234-C0FB4E2B6CCA}"/>
    <dgm:cxn modelId="{F28BE316-34A6-4882-8B82-A58522F43AFB}" type="presOf" srcId="{BFC8AD8E-DF3C-4628-82A9-6EAB5136AB88}" destId="{3FC06FF8-74EF-4C1E-88A2-52F807F25ACB}" srcOrd="0" destOrd="0" presId="urn:microsoft.com/office/officeart/2005/8/layout/vList2"/>
    <dgm:cxn modelId="{8C37ADA5-B7C4-44AB-AD7E-9CB0B86ACF49}" type="presOf" srcId="{EFB22958-8B50-40C0-8CD9-F76F5EC72961}" destId="{78E27984-317D-4FFB-9834-F0BD0DADC699}" srcOrd="0" destOrd="2" presId="urn:microsoft.com/office/officeart/2005/8/layout/vList2"/>
    <dgm:cxn modelId="{316C4D42-2BB8-42EC-8776-4ADB3D2CD7B9}" srcId="{BB0134C3-1D0F-4BEC-B0A9-B98518845518}" destId="{BFC8AD8E-DF3C-4628-82A9-6EAB5136AB88}" srcOrd="0" destOrd="0" parTransId="{34C6D664-96D4-49D2-B4D5-059B55D58FFF}" sibTransId="{AA67AE4D-67B7-4E06-AA0B-355B6CEEA469}"/>
    <dgm:cxn modelId="{1C907BEB-6A16-44DC-B404-BC1EA1257F6A}" srcId="{0E8C8C8A-69CA-43EE-A7F5-1F5CE572A3B1}" destId="{90855D2B-1AE7-4B11-9505-DC685E61935B}" srcOrd="0" destOrd="0" parTransId="{39A09F63-3578-4005-973B-7E23E495FD1A}" sibTransId="{D5DEA8CC-B70E-47BA-83ED-AF8A4772472D}"/>
    <dgm:cxn modelId="{7251BC65-226B-4368-9184-3CF7DFBB5BC6}" type="presOf" srcId="{0E8C8C8A-69CA-43EE-A7F5-1F5CE572A3B1}" destId="{95D44F54-A9A9-4DE1-8ED6-CEF225C68920}" srcOrd="0" destOrd="0" presId="urn:microsoft.com/office/officeart/2005/8/layout/vList2"/>
    <dgm:cxn modelId="{3236B4F1-400E-479D-92DD-4F4BB385D584}" srcId="{57D513F6-0EB6-42C2-B9F6-0FA5752273E5}" destId="{921CA1DD-B950-425D-A1A5-E6A55B8BFB11}" srcOrd="2" destOrd="0" parTransId="{1CF99B97-7E19-41F8-B06E-04762D13797C}" sibTransId="{56255178-4B79-4846-8F38-031BD3D737CA}"/>
    <dgm:cxn modelId="{F11667FB-CDB5-442C-80D6-DA61CF0FC540}" type="presParOf" srcId="{271D0E17-9242-439B-B2BE-AC2F4CDC8830}" destId="{95D44F54-A9A9-4DE1-8ED6-CEF225C68920}" srcOrd="0" destOrd="0" presId="urn:microsoft.com/office/officeart/2005/8/layout/vList2"/>
    <dgm:cxn modelId="{78A13300-DF7C-4386-A8A0-59F646CE0286}" type="presParOf" srcId="{271D0E17-9242-439B-B2BE-AC2F4CDC8830}" destId="{4E5BE27D-BB41-4D7D-8526-B35C79B81F6B}" srcOrd="1" destOrd="0" presId="urn:microsoft.com/office/officeart/2005/8/layout/vList2"/>
    <dgm:cxn modelId="{8F05653C-49DC-42D7-9530-7FA71A83D17D}" type="presParOf" srcId="{271D0E17-9242-439B-B2BE-AC2F4CDC8830}" destId="{825CDD55-D81D-48E9-A491-E1D440A893DF}" srcOrd="2" destOrd="0" presId="urn:microsoft.com/office/officeart/2005/8/layout/vList2"/>
    <dgm:cxn modelId="{D90B207E-6378-43F6-AECB-9BDEC687D22C}" type="presParOf" srcId="{271D0E17-9242-439B-B2BE-AC2F4CDC8830}" destId="{3FC06FF8-74EF-4C1E-88A2-52F807F25ACB}" srcOrd="3" destOrd="0" presId="urn:microsoft.com/office/officeart/2005/8/layout/vList2"/>
    <dgm:cxn modelId="{EEEC3ED4-5421-4A2D-8272-5B8A6E7C638C}" type="presParOf" srcId="{271D0E17-9242-439B-B2BE-AC2F4CDC8830}" destId="{FC994520-8F22-4CB3-9F36-8759FFCADAE1}" srcOrd="4" destOrd="0" presId="urn:microsoft.com/office/officeart/2005/8/layout/vList2"/>
    <dgm:cxn modelId="{059AF407-68E2-412A-B43E-06799099B7FC}" type="presParOf" srcId="{271D0E17-9242-439B-B2BE-AC2F4CDC8830}" destId="{78E27984-317D-4FFB-9834-F0BD0DADC699}" srcOrd="5" destOrd="0" presId="urn:microsoft.com/office/officeart/2005/8/layout/vList2"/>
    <dgm:cxn modelId="{194953A0-58A6-4901-87A7-7512FD040AC6}" type="presParOf" srcId="{271D0E17-9242-439B-B2BE-AC2F4CDC8830}" destId="{C499FC63-3B8A-4C43-81CD-C40B62DB7A63}" srcOrd="6" destOrd="0" presId="urn:microsoft.com/office/officeart/2005/8/layout/vList2"/>
    <dgm:cxn modelId="{B1495760-D4A2-44EC-BBA9-3AFA90EA625C}" type="presParOf" srcId="{271D0E17-9242-439B-B2BE-AC2F4CDC8830}" destId="{C1EFA0CD-4C97-4429-8678-BF3EB9AFBCD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04E8F-4A36-4C53-B797-B4558ED39BDA}">
      <dsp:nvSpPr>
        <dsp:cNvPr id="0" name=""/>
        <dsp:cNvSpPr/>
      </dsp:nvSpPr>
      <dsp:spPr>
        <a:xfrm>
          <a:off x="0" y="19901"/>
          <a:ext cx="8085238" cy="10332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F26EBA-8C0A-4D54-8B67-4C27C1807056}">
      <dsp:nvSpPr>
        <dsp:cNvPr id="0" name=""/>
        <dsp:cNvSpPr/>
      </dsp:nvSpPr>
      <dsp:spPr>
        <a:xfrm>
          <a:off x="404261" y="255829"/>
          <a:ext cx="5659666" cy="401935"/>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3922" tIns="0" rIns="213922" bIns="0" numCol="1" spcCol="1270" anchor="ctr" anchorCtr="0">
          <a:noAutofit/>
        </a:bodyPr>
        <a:lstStyle/>
        <a:p>
          <a:pPr lvl="0" algn="l" defTabSz="800100">
            <a:lnSpc>
              <a:spcPct val="90000"/>
            </a:lnSpc>
            <a:spcBef>
              <a:spcPct val="0"/>
            </a:spcBef>
            <a:spcAft>
              <a:spcPct val="35000"/>
            </a:spcAft>
          </a:pPr>
          <a:r>
            <a:rPr lang="en-US" sz="1800" kern="1200" dirty="0" smtClean="0">
              <a:latin typeface="+mn-lt"/>
              <a:cs typeface="Arial" panose="020B0604020202020204" pitchFamily="34" charset="0"/>
            </a:rPr>
            <a:t>Micro Service Approach</a:t>
          </a:r>
          <a:endParaRPr lang="en-US" sz="1800" kern="1200" dirty="0">
            <a:latin typeface="+mn-lt"/>
            <a:cs typeface="Arial" panose="020B0604020202020204" pitchFamily="34" charset="0"/>
          </a:endParaRPr>
        </a:p>
      </dsp:txBody>
      <dsp:txXfrm>
        <a:off x="423882" y="275450"/>
        <a:ext cx="5620424" cy="362693"/>
      </dsp:txXfrm>
    </dsp:sp>
    <dsp:sp modelId="{58022C30-A88A-4BFB-9C66-51775521CBBE}">
      <dsp:nvSpPr>
        <dsp:cNvPr id="0" name=""/>
        <dsp:cNvSpPr/>
      </dsp:nvSpPr>
      <dsp:spPr>
        <a:xfrm>
          <a:off x="0" y="1155144"/>
          <a:ext cx="8085238" cy="10332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2FBCDD2F-CF92-4677-9805-2EE125BDDC48}">
      <dsp:nvSpPr>
        <dsp:cNvPr id="0" name=""/>
        <dsp:cNvSpPr/>
      </dsp:nvSpPr>
      <dsp:spPr>
        <a:xfrm>
          <a:off x="404261" y="1274501"/>
          <a:ext cx="5659666" cy="465900"/>
        </a:xfrm>
        <a:prstGeom prst="roundRect">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13922" tIns="0" rIns="213922" bIns="0" numCol="1" spcCol="1270" anchor="ctr" anchorCtr="0">
          <a:noAutofit/>
        </a:bodyPr>
        <a:lstStyle/>
        <a:p>
          <a:pPr lvl="0" algn="l" defTabSz="800100">
            <a:lnSpc>
              <a:spcPct val="90000"/>
            </a:lnSpc>
            <a:spcBef>
              <a:spcPct val="0"/>
            </a:spcBef>
            <a:spcAft>
              <a:spcPct val="35000"/>
            </a:spcAft>
          </a:pPr>
          <a:r>
            <a:rPr lang="en-US" sz="1800" kern="1200" dirty="0" smtClean="0">
              <a:latin typeface="+mn-lt"/>
              <a:cs typeface="Arial" panose="020B0604020202020204" pitchFamily="34" charset="0"/>
            </a:rPr>
            <a:t>Case Studies</a:t>
          </a:r>
          <a:endParaRPr lang="en-US" sz="1800" kern="1200" dirty="0">
            <a:latin typeface="+mn-lt"/>
            <a:cs typeface="Arial" panose="020B0604020202020204" pitchFamily="34" charset="0"/>
          </a:endParaRPr>
        </a:p>
      </dsp:txBody>
      <dsp:txXfrm>
        <a:off x="427004" y="1297244"/>
        <a:ext cx="5614180" cy="420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44F54-A9A9-4DE1-8ED6-CEF225C68920}">
      <dsp:nvSpPr>
        <dsp:cNvPr id="0" name=""/>
        <dsp:cNvSpPr/>
      </dsp:nvSpPr>
      <dsp:spPr>
        <a:xfrm>
          <a:off x="0" y="202458"/>
          <a:ext cx="11117947" cy="4083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Deployment</a:t>
          </a:r>
          <a:endParaRPr lang="en-IN" sz="1600" kern="1200" dirty="0"/>
        </a:p>
      </dsp:txBody>
      <dsp:txXfrm>
        <a:off x="19936" y="222394"/>
        <a:ext cx="11078075" cy="368525"/>
      </dsp:txXfrm>
    </dsp:sp>
    <dsp:sp modelId="{4E5BE27D-BB41-4D7D-8526-B35C79B81F6B}">
      <dsp:nvSpPr>
        <dsp:cNvPr id="0" name=""/>
        <dsp:cNvSpPr/>
      </dsp:nvSpPr>
      <dsp:spPr>
        <a:xfrm>
          <a:off x="0" y="937185"/>
          <a:ext cx="11117947" cy="1092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0320" rIns="113792" bIns="20320" numCol="1" spcCol="1270" anchor="t" anchorCtr="0">
          <a:noAutofit/>
        </a:bodyPr>
        <a:lstStyle/>
        <a:p>
          <a:pPr marL="171450" lvl="1" indent="-171450" algn="l" defTabSz="711200">
            <a:lnSpc>
              <a:spcPct val="90000"/>
            </a:lnSpc>
            <a:spcBef>
              <a:spcPct val="0"/>
            </a:spcBef>
            <a:spcAft>
              <a:spcPct val="20000"/>
            </a:spcAft>
            <a:buChar char="••"/>
          </a:pPr>
          <a:endParaRPr lang="en-IN" sz="1600" kern="1200" dirty="0"/>
        </a:p>
        <a:p>
          <a:pPr marL="171450" lvl="1" indent="-171450" algn="l" defTabSz="711200">
            <a:lnSpc>
              <a:spcPct val="90000"/>
            </a:lnSpc>
            <a:spcBef>
              <a:spcPct val="0"/>
            </a:spcBef>
            <a:spcAft>
              <a:spcPct val="20000"/>
            </a:spcAft>
            <a:buChar char="••"/>
          </a:pPr>
          <a:r>
            <a:rPr lang="en-US" sz="1600" kern="1200" dirty="0" smtClean="0"/>
            <a:t>Establish Deployment strategy at design time. Baseline application NFRs (response time, throughput etc)</a:t>
          </a:r>
          <a:endParaRPr lang="en-IN" sz="1600" kern="1200" dirty="0"/>
        </a:p>
        <a:p>
          <a:pPr marL="171450" lvl="1" indent="-171450" algn="l" defTabSz="711200">
            <a:lnSpc>
              <a:spcPct val="90000"/>
            </a:lnSpc>
            <a:spcBef>
              <a:spcPct val="0"/>
            </a:spcBef>
            <a:spcAft>
              <a:spcPct val="20000"/>
            </a:spcAft>
            <a:buChar char="••"/>
          </a:pPr>
          <a:r>
            <a:rPr lang="en-IN" sz="1600" kern="1200" dirty="0" smtClean="0"/>
            <a:t>Dev Ops CI/CD for containers</a:t>
          </a:r>
          <a:endParaRPr lang="en-IN" sz="1600" kern="1200" dirty="0"/>
        </a:p>
        <a:p>
          <a:pPr marL="171450" lvl="1" indent="-171450" algn="l" defTabSz="711200">
            <a:lnSpc>
              <a:spcPct val="90000"/>
            </a:lnSpc>
            <a:spcBef>
              <a:spcPct val="0"/>
            </a:spcBef>
            <a:spcAft>
              <a:spcPct val="20000"/>
            </a:spcAft>
            <a:buChar char="••"/>
          </a:pPr>
          <a:endParaRPr lang="en-IN" sz="1600" kern="1200" dirty="0"/>
        </a:p>
        <a:p>
          <a:pPr marL="171450" lvl="1" indent="-171450" algn="l" defTabSz="711200">
            <a:lnSpc>
              <a:spcPct val="90000"/>
            </a:lnSpc>
            <a:spcBef>
              <a:spcPct val="0"/>
            </a:spcBef>
            <a:spcAft>
              <a:spcPct val="20000"/>
            </a:spcAft>
            <a:buChar char="••"/>
          </a:pPr>
          <a:endParaRPr lang="en-IN" sz="1600" kern="1200" dirty="0"/>
        </a:p>
      </dsp:txBody>
      <dsp:txXfrm>
        <a:off x="0" y="937185"/>
        <a:ext cx="11117947" cy="1092261"/>
      </dsp:txXfrm>
    </dsp:sp>
    <dsp:sp modelId="{825CDD55-D81D-48E9-A491-E1D440A893DF}">
      <dsp:nvSpPr>
        <dsp:cNvPr id="0" name=""/>
        <dsp:cNvSpPr/>
      </dsp:nvSpPr>
      <dsp:spPr>
        <a:xfrm>
          <a:off x="0" y="2292390"/>
          <a:ext cx="11117947" cy="4660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dirty="0" smtClean="0"/>
            <a:t>Security</a:t>
          </a:r>
          <a:endParaRPr lang="en-IN" sz="1600" kern="1200" dirty="0"/>
        </a:p>
      </dsp:txBody>
      <dsp:txXfrm>
        <a:off x="22751" y="2315141"/>
        <a:ext cx="11072445" cy="420550"/>
      </dsp:txXfrm>
    </dsp:sp>
    <dsp:sp modelId="{3FC06FF8-74EF-4C1E-88A2-52F807F25ACB}">
      <dsp:nvSpPr>
        <dsp:cNvPr id="0" name=""/>
        <dsp:cNvSpPr/>
      </dsp:nvSpPr>
      <dsp:spPr>
        <a:xfrm>
          <a:off x="0" y="3105983"/>
          <a:ext cx="11117947" cy="105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dirty="0" smtClean="0"/>
            <a:t>OAUTH enabled security using Tokens</a:t>
          </a:r>
          <a:endParaRPr lang="en-IN" sz="1600" kern="1200" dirty="0"/>
        </a:p>
        <a:p>
          <a:pPr marL="171450" lvl="1" indent="-171450" algn="l" defTabSz="711200">
            <a:lnSpc>
              <a:spcPct val="90000"/>
            </a:lnSpc>
            <a:spcBef>
              <a:spcPct val="0"/>
            </a:spcBef>
            <a:spcAft>
              <a:spcPct val="20000"/>
            </a:spcAft>
            <a:buChar char="••"/>
          </a:pPr>
          <a:r>
            <a:rPr lang="en-IN" sz="1600" kern="1200" dirty="0" smtClean="0"/>
            <a:t>API gateway for policy enablement – Useful especially for microservices exposed to partners/public consumption</a:t>
          </a:r>
          <a:endParaRPr lang="en-IN" sz="1600" kern="1200" dirty="0"/>
        </a:p>
        <a:p>
          <a:pPr marL="171450" lvl="1" indent="-171450" algn="l" defTabSz="711200">
            <a:lnSpc>
              <a:spcPct val="90000"/>
            </a:lnSpc>
            <a:spcBef>
              <a:spcPct val="0"/>
            </a:spcBef>
            <a:spcAft>
              <a:spcPct val="20000"/>
            </a:spcAft>
            <a:buChar char="••"/>
          </a:pPr>
          <a:r>
            <a:rPr lang="en-IN" sz="1600" kern="1200" dirty="0" smtClean="0"/>
            <a:t>Adhere to </a:t>
          </a:r>
          <a:r>
            <a:rPr lang="en-IN" sz="1600" b="0" i="0" kern="1200" dirty="0" smtClean="0"/>
            <a:t>OWASP Top 10 Application Security Vulnerabilities</a:t>
          </a:r>
          <a:endParaRPr lang="en-IN" sz="1600" b="0" i="0" kern="1200" dirty="0"/>
        </a:p>
      </dsp:txBody>
      <dsp:txXfrm>
        <a:off x="0" y="3105983"/>
        <a:ext cx="11117947" cy="1058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5E5C5-1158-44CE-B474-019B2164C1BD}">
      <dsp:nvSpPr>
        <dsp:cNvPr id="0" name=""/>
        <dsp:cNvSpPr/>
      </dsp:nvSpPr>
      <dsp:spPr>
        <a:xfrm>
          <a:off x="0" y="13912"/>
          <a:ext cx="10945655" cy="597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Architectural Principles</a:t>
          </a:r>
          <a:endParaRPr lang="en-IN" sz="1600" kern="1200" dirty="0"/>
        </a:p>
      </dsp:txBody>
      <dsp:txXfrm>
        <a:off x="29177" y="43089"/>
        <a:ext cx="10887301" cy="539346"/>
      </dsp:txXfrm>
    </dsp:sp>
    <dsp:sp modelId="{B3FD851D-5342-4690-9B8E-1295079EF99C}">
      <dsp:nvSpPr>
        <dsp:cNvPr id="0" name=""/>
        <dsp:cNvSpPr/>
      </dsp:nvSpPr>
      <dsp:spPr>
        <a:xfrm>
          <a:off x="0" y="611613"/>
          <a:ext cx="10945655"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52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Establish architectural principles</a:t>
          </a:r>
          <a:endParaRPr lang="en-IN" sz="1600" kern="1200" dirty="0"/>
        </a:p>
        <a:p>
          <a:pPr marL="171450" lvl="1" indent="-171450" algn="l" defTabSz="711200">
            <a:lnSpc>
              <a:spcPct val="90000"/>
            </a:lnSpc>
            <a:spcBef>
              <a:spcPct val="0"/>
            </a:spcBef>
            <a:spcAft>
              <a:spcPct val="20000"/>
            </a:spcAft>
            <a:buChar char="••"/>
          </a:pPr>
          <a:r>
            <a:rPr lang="en-US" sz="1600" kern="1200" dirty="0" smtClean="0"/>
            <a:t>Key principles are data and decoupling of dependencies</a:t>
          </a:r>
          <a:endParaRPr lang="en-IN" sz="1600" kern="1200" dirty="0"/>
        </a:p>
      </dsp:txBody>
      <dsp:txXfrm>
        <a:off x="0" y="611613"/>
        <a:ext cx="10945655" cy="977040"/>
      </dsp:txXfrm>
    </dsp:sp>
    <dsp:sp modelId="{A0C87415-A571-410A-AEB3-50440D106293}">
      <dsp:nvSpPr>
        <dsp:cNvPr id="0" name=""/>
        <dsp:cNvSpPr/>
      </dsp:nvSpPr>
      <dsp:spPr>
        <a:xfrm>
          <a:off x="0" y="1588653"/>
          <a:ext cx="10945655" cy="68251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t>Domain Identification</a:t>
          </a:r>
          <a:endParaRPr lang="en-IN" sz="1600" kern="1200"/>
        </a:p>
      </dsp:txBody>
      <dsp:txXfrm>
        <a:off x="33318" y="1621971"/>
        <a:ext cx="10879019" cy="615877"/>
      </dsp:txXfrm>
    </dsp:sp>
    <dsp:sp modelId="{D4C195D7-EDF7-4FC9-A279-126231792AD8}">
      <dsp:nvSpPr>
        <dsp:cNvPr id="0" name=""/>
        <dsp:cNvSpPr/>
      </dsp:nvSpPr>
      <dsp:spPr>
        <a:xfrm>
          <a:off x="0" y="2271166"/>
          <a:ext cx="10945655"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52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dirty="0" smtClean="0"/>
            <a:t>Business level domains to be determined</a:t>
          </a:r>
          <a:endParaRPr lang="en-IN" sz="1600" kern="1200" dirty="0"/>
        </a:p>
        <a:p>
          <a:pPr marL="171450" lvl="1" indent="-171450" algn="l" defTabSz="711200">
            <a:lnSpc>
              <a:spcPct val="90000"/>
            </a:lnSpc>
            <a:spcBef>
              <a:spcPct val="0"/>
            </a:spcBef>
            <a:spcAft>
              <a:spcPct val="20000"/>
            </a:spcAft>
            <a:buChar char="••"/>
          </a:pPr>
          <a:r>
            <a:rPr lang="en-IN" sz="1600" kern="1200" dirty="0" smtClean="0"/>
            <a:t>Next level business domains to be arrived at, if needed. </a:t>
          </a:r>
          <a:r>
            <a:rPr lang="en-US" sz="1600" kern="1200" dirty="0" smtClean="0"/>
            <a:t>Microservice Granularity (Service vs. Operation)</a:t>
          </a:r>
          <a:endParaRPr lang="en-IN" sz="1600" kern="1200" dirty="0"/>
        </a:p>
      </dsp:txBody>
      <dsp:txXfrm>
        <a:off x="0" y="2271166"/>
        <a:ext cx="10945655" cy="977040"/>
      </dsp:txXfrm>
    </dsp:sp>
    <dsp:sp modelId="{42B93FDF-4E7D-4B69-9ACD-E6889083D6E5}">
      <dsp:nvSpPr>
        <dsp:cNvPr id="0" name=""/>
        <dsp:cNvSpPr/>
      </dsp:nvSpPr>
      <dsp:spPr>
        <a:xfrm>
          <a:off x="0" y="3248206"/>
          <a:ext cx="10945655" cy="66769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smtClean="0"/>
            <a:t>Data</a:t>
          </a:r>
          <a:endParaRPr lang="en-IN" sz="1600" kern="1200"/>
        </a:p>
      </dsp:txBody>
      <dsp:txXfrm>
        <a:off x="32594" y="3280800"/>
        <a:ext cx="10880467" cy="602503"/>
      </dsp:txXfrm>
    </dsp:sp>
    <dsp:sp modelId="{1C74ED97-E116-4575-B256-21ABE5ECC424}">
      <dsp:nvSpPr>
        <dsp:cNvPr id="0" name=""/>
        <dsp:cNvSpPr/>
      </dsp:nvSpPr>
      <dsp:spPr>
        <a:xfrm>
          <a:off x="0" y="3915898"/>
          <a:ext cx="10945655" cy="97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525"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IN" sz="1600" kern="1200" dirty="0" smtClean="0"/>
            <a:t>Distributed transaction issues need to be watched out for</a:t>
          </a:r>
          <a:endParaRPr lang="en-IN" sz="1600" kern="1200" dirty="0"/>
        </a:p>
        <a:p>
          <a:pPr marL="171450" lvl="1" indent="-171450" algn="l" defTabSz="711200">
            <a:lnSpc>
              <a:spcPct val="90000"/>
            </a:lnSpc>
            <a:spcBef>
              <a:spcPct val="0"/>
            </a:spcBef>
            <a:spcAft>
              <a:spcPct val="20000"/>
            </a:spcAft>
            <a:buChar char="••"/>
          </a:pPr>
          <a:r>
            <a:rPr lang="en-US" sz="1600" kern="1200" dirty="0" smtClean="0"/>
            <a:t>Separate Read Write repositories for efficient reads. E.g. NoSQL for Reads and SQL for Writes and a data sync mechanism</a:t>
          </a:r>
          <a:endParaRPr lang="en-IN" sz="1600" kern="1200" dirty="0"/>
        </a:p>
      </dsp:txBody>
      <dsp:txXfrm>
        <a:off x="0" y="3915898"/>
        <a:ext cx="10945655" cy="977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44F54-A9A9-4DE1-8ED6-CEF225C68920}">
      <dsp:nvSpPr>
        <dsp:cNvPr id="0" name=""/>
        <dsp:cNvSpPr/>
      </dsp:nvSpPr>
      <dsp:spPr>
        <a:xfrm>
          <a:off x="0" y="118964"/>
          <a:ext cx="11117947" cy="5036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Deployment</a:t>
          </a:r>
          <a:endParaRPr lang="en-IN" sz="2100" kern="1200" dirty="0"/>
        </a:p>
      </dsp:txBody>
      <dsp:txXfrm>
        <a:off x="24588" y="143552"/>
        <a:ext cx="11068771" cy="454509"/>
      </dsp:txXfrm>
    </dsp:sp>
    <dsp:sp modelId="{4E5BE27D-BB41-4D7D-8526-B35C79B81F6B}">
      <dsp:nvSpPr>
        <dsp:cNvPr id="0" name=""/>
        <dsp:cNvSpPr/>
      </dsp:nvSpPr>
      <dsp:spPr>
        <a:xfrm>
          <a:off x="0" y="622649"/>
          <a:ext cx="11117947"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Establish Deployment strategy at design time. Baseline application NFRs (response time, throughput </a:t>
          </a:r>
          <a:r>
            <a:rPr lang="en-US" sz="1600" kern="1200" dirty="0" err="1" smtClean="0"/>
            <a:t>etc</a:t>
          </a:r>
          <a:r>
            <a:rPr lang="en-US" sz="1600" kern="1200" dirty="0" smtClean="0"/>
            <a:t>)</a:t>
          </a:r>
          <a:endParaRPr lang="en-IN" sz="1600" kern="1200" dirty="0"/>
        </a:p>
        <a:p>
          <a:pPr marL="171450" lvl="1" indent="-171450" algn="l" defTabSz="711200">
            <a:lnSpc>
              <a:spcPct val="90000"/>
            </a:lnSpc>
            <a:spcBef>
              <a:spcPct val="0"/>
            </a:spcBef>
            <a:spcAft>
              <a:spcPct val="20000"/>
            </a:spcAft>
            <a:buChar char="••"/>
          </a:pPr>
          <a:r>
            <a:rPr lang="en-IN" sz="1600" kern="1200" dirty="0" smtClean="0"/>
            <a:t>Dev Ops CI/CD for containers</a:t>
          </a:r>
          <a:endParaRPr lang="en-IN" sz="1600" kern="1200" dirty="0"/>
        </a:p>
      </dsp:txBody>
      <dsp:txXfrm>
        <a:off x="0" y="622649"/>
        <a:ext cx="11117947" cy="554242"/>
      </dsp:txXfrm>
    </dsp:sp>
    <dsp:sp modelId="{825CDD55-D81D-48E9-A491-E1D440A893DF}">
      <dsp:nvSpPr>
        <dsp:cNvPr id="0" name=""/>
        <dsp:cNvSpPr/>
      </dsp:nvSpPr>
      <dsp:spPr>
        <a:xfrm>
          <a:off x="0" y="1176892"/>
          <a:ext cx="11117947"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IN" sz="2100" kern="1200" smtClean="0"/>
            <a:t>Security</a:t>
          </a:r>
          <a:endParaRPr lang="en-IN" sz="2100" kern="1200"/>
        </a:p>
      </dsp:txBody>
      <dsp:txXfrm>
        <a:off x="24588" y="1201480"/>
        <a:ext cx="11068771" cy="454509"/>
      </dsp:txXfrm>
    </dsp:sp>
    <dsp:sp modelId="{3FC06FF8-74EF-4C1E-88A2-52F807F25ACB}">
      <dsp:nvSpPr>
        <dsp:cNvPr id="0" name=""/>
        <dsp:cNvSpPr/>
      </dsp:nvSpPr>
      <dsp:spPr>
        <a:xfrm>
          <a:off x="0" y="1680577"/>
          <a:ext cx="11117947" cy="554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dirty="0" smtClean="0"/>
            <a:t>OAUTH enabled security using Tokens</a:t>
          </a:r>
          <a:endParaRPr lang="en-IN" sz="1600" kern="1200" dirty="0"/>
        </a:p>
        <a:p>
          <a:pPr marL="171450" lvl="1" indent="-171450" algn="l" defTabSz="711200">
            <a:lnSpc>
              <a:spcPct val="90000"/>
            </a:lnSpc>
            <a:spcBef>
              <a:spcPct val="0"/>
            </a:spcBef>
            <a:spcAft>
              <a:spcPct val="20000"/>
            </a:spcAft>
            <a:buChar char="••"/>
          </a:pPr>
          <a:r>
            <a:rPr lang="en-IN" sz="1600" kern="1200" dirty="0" smtClean="0"/>
            <a:t>API gateway for policy enablement – Useful especially for microservices exposed to partners/public consumption</a:t>
          </a:r>
          <a:endParaRPr lang="en-IN" sz="1600" kern="1200" dirty="0"/>
        </a:p>
      </dsp:txBody>
      <dsp:txXfrm>
        <a:off x="0" y="1680577"/>
        <a:ext cx="11117947" cy="554242"/>
      </dsp:txXfrm>
    </dsp:sp>
    <dsp:sp modelId="{FC994520-8F22-4CB3-9F36-8759FFCADAE1}">
      <dsp:nvSpPr>
        <dsp:cNvPr id="0" name=""/>
        <dsp:cNvSpPr/>
      </dsp:nvSpPr>
      <dsp:spPr>
        <a:xfrm>
          <a:off x="0" y="2234819"/>
          <a:ext cx="11117947"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Common Utilities</a:t>
          </a:r>
          <a:endParaRPr lang="en-IN" sz="2100" kern="1200" dirty="0"/>
        </a:p>
      </dsp:txBody>
      <dsp:txXfrm>
        <a:off x="24588" y="2259407"/>
        <a:ext cx="11068771" cy="454509"/>
      </dsp:txXfrm>
    </dsp:sp>
    <dsp:sp modelId="{78E27984-317D-4FFB-9834-F0BD0DADC699}">
      <dsp:nvSpPr>
        <dsp:cNvPr id="0" name=""/>
        <dsp:cNvSpPr/>
      </dsp:nvSpPr>
      <dsp:spPr>
        <a:xfrm>
          <a:off x="0" y="2738504"/>
          <a:ext cx="11117947" cy="132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Logging as event streams – Centralized Logging Store</a:t>
          </a:r>
          <a:endParaRPr lang="en-IN" sz="1600" kern="1200" dirty="0"/>
        </a:p>
        <a:p>
          <a:pPr marL="171450" lvl="1" indent="-171450" algn="l" defTabSz="711200">
            <a:lnSpc>
              <a:spcPct val="90000"/>
            </a:lnSpc>
            <a:spcBef>
              <a:spcPct val="0"/>
            </a:spcBef>
            <a:spcAft>
              <a:spcPct val="20000"/>
            </a:spcAft>
            <a:buChar char="••"/>
          </a:pPr>
          <a:r>
            <a:rPr lang="en-US" sz="1600" kern="1200" dirty="0" smtClean="0"/>
            <a:t>Auditing as Microservice</a:t>
          </a:r>
          <a:endParaRPr lang="en-IN" sz="1600" kern="1200" dirty="0"/>
        </a:p>
        <a:p>
          <a:pPr marL="171450" lvl="1" indent="-171450" algn="l" defTabSz="711200">
            <a:lnSpc>
              <a:spcPct val="90000"/>
            </a:lnSpc>
            <a:spcBef>
              <a:spcPct val="0"/>
            </a:spcBef>
            <a:spcAft>
              <a:spcPct val="20000"/>
            </a:spcAft>
            <a:buChar char="••"/>
          </a:pPr>
          <a:r>
            <a:rPr lang="en-US" sz="1600" kern="1200" dirty="0" smtClean="0"/>
            <a:t>Error Handling could vary for each micro service depending on the business context and the criticality.</a:t>
          </a:r>
          <a:endParaRPr lang="en-IN" sz="1600" kern="1200" dirty="0"/>
        </a:p>
        <a:p>
          <a:pPr marL="342900" lvl="2" indent="-171450" algn="l" defTabSz="711200">
            <a:lnSpc>
              <a:spcPct val="90000"/>
            </a:lnSpc>
            <a:spcBef>
              <a:spcPct val="0"/>
            </a:spcBef>
            <a:spcAft>
              <a:spcPct val="20000"/>
            </a:spcAft>
            <a:buChar char="••"/>
          </a:pPr>
          <a:r>
            <a:rPr lang="en-US" sz="1600" kern="1200" dirty="0" smtClean="0"/>
            <a:t>For aggregator services spanning multiple microservices, Compensation strategy and/or Retry mechanism needs to be appropriately decided.</a:t>
          </a:r>
          <a:endParaRPr lang="en-IN" sz="1600" kern="1200" dirty="0"/>
        </a:p>
      </dsp:txBody>
      <dsp:txXfrm>
        <a:off x="0" y="2738504"/>
        <a:ext cx="11117947" cy="1325835"/>
      </dsp:txXfrm>
    </dsp:sp>
    <dsp:sp modelId="{C499FC63-3B8A-4C43-81CD-C40B62DB7A63}">
      <dsp:nvSpPr>
        <dsp:cNvPr id="0" name=""/>
        <dsp:cNvSpPr/>
      </dsp:nvSpPr>
      <dsp:spPr>
        <a:xfrm>
          <a:off x="0" y="4064339"/>
          <a:ext cx="11117947" cy="503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Governance</a:t>
          </a:r>
          <a:endParaRPr lang="en-IN" sz="2100" kern="1200" dirty="0"/>
        </a:p>
      </dsp:txBody>
      <dsp:txXfrm>
        <a:off x="24588" y="4088927"/>
        <a:ext cx="11068771" cy="454509"/>
      </dsp:txXfrm>
    </dsp:sp>
    <dsp:sp modelId="{C1EFA0CD-4C97-4429-8678-BF3EB9AFBCD7}">
      <dsp:nvSpPr>
        <dsp:cNvPr id="0" name=""/>
        <dsp:cNvSpPr/>
      </dsp:nvSpPr>
      <dsp:spPr>
        <a:xfrm>
          <a:off x="0" y="4568024"/>
          <a:ext cx="11117947"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99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smtClean="0"/>
            <a:t>Registry – Registration, Discovery and Consumption of microservices. May not be an immediate priority but important as the number of microservices increase.</a:t>
          </a:r>
          <a:endParaRPr lang="en-IN" sz="1600" kern="1200" dirty="0"/>
        </a:p>
        <a:p>
          <a:pPr marL="171450" lvl="1" indent="-171450" algn="l" defTabSz="711200">
            <a:lnSpc>
              <a:spcPct val="90000"/>
            </a:lnSpc>
            <a:spcBef>
              <a:spcPct val="0"/>
            </a:spcBef>
            <a:spcAft>
              <a:spcPct val="20000"/>
            </a:spcAft>
            <a:buChar char="••"/>
          </a:pPr>
          <a:r>
            <a:rPr lang="en-US" sz="1600" kern="1200" dirty="0" smtClean="0"/>
            <a:t>Versioning of services – Similar versioning strategies as applicable to SOA Services.</a:t>
          </a:r>
          <a:endParaRPr lang="en-IN" sz="1600" kern="1200" dirty="0"/>
        </a:p>
      </dsp:txBody>
      <dsp:txXfrm>
        <a:off x="0" y="4568024"/>
        <a:ext cx="11117947" cy="7824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pPr/>
              <a:t>10/8/2017</a:t>
            </a:fld>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pPr/>
              <a:t>‹#›</a:t>
            </a:fld>
            <a:endParaRPr lang="en-US" dirty="0"/>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630C82E0-2C6E-4526-AC52-849AC4F328B5}" type="datetimeFigureOut">
              <a:rPr lang="en-IN" smtClean="0"/>
              <a:pPr/>
              <a:t>08-10-2017</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FF507C09-3243-4297-B01E-DFFBB9D6640E}" type="slidenum">
              <a:rPr lang="en-IN" smtClean="0"/>
              <a:pPr/>
              <a:t>‹#›</a:t>
            </a:fld>
            <a:endParaRPr lang="en-IN" dirty="0"/>
          </a:p>
        </p:txBody>
      </p:sp>
    </p:spTree>
    <p:extLst>
      <p:ext uri="{BB962C8B-B14F-4D97-AF65-F5344CB8AC3E}">
        <p14:creationId xmlns:p14="http://schemas.microsoft.com/office/powerpoint/2010/main" val="3260087004"/>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AFE3AF3-17B3-4AD0-9464-D5C1DCAD1AA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30048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(This</a:t>
            </a:r>
            <a:r>
              <a:rPr lang="en-US" baseline="0" dirty="0" smtClean="0"/>
              <a:t> needs a better use case for </a:t>
            </a:r>
            <a:r>
              <a:rPr lang="en-US" baseline="0" dirty="0" err="1" smtClean="0"/>
              <a:t>microservices</a:t>
            </a:r>
            <a:r>
              <a:rPr lang="en-US" baseline="0" dirty="0" smtClean="0"/>
              <a:t> as components)</a:t>
            </a:r>
          </a:p>
          <a:p>
            <a:r>
              <a:rPr lang="en-US" baseline="0" dirty="0" smtClean="0"/>
              <a:t>Microservice is an architecture pattern where complex applications are composed from small independent processes and services, each organized around individual business capabilities.</a:t>
            </a:r>
          </a:p>
          <a:p>
            <a:endParaRPr lang="en-US" baseline="0" dirty="0" smtClean="0"/>
          </a:p>
          <a:p>
            <a:r>
              <a:rPr lang="en-US" dirty="0" smtClean="0"/>
              <a:t>Microservices are small and focuses.</a:t>
            </a:r>
          </a:p>
          <a:p>
            <a:endParaRPr lang="en-US" dirty="0" smtClean="0"/>
          </a:p>
          <a:p>
            <a:r>
              <a:rPr lang="en-US" dirty="0" smtClean="0"/>
              <a:t>Microservices have language-agnostic APIs.</a:t>
            </a:r>
            <a:r>
              <a:rPr lang="en-US" baseline="0" dirty="0" smtClean="0"/>
              <a:t> REST APIs are particularly common.</a:t>
            </a:r>
          </a:p>
          <a:p>
            <a:endParaRPr lang="en-US" baseline="0" dirty="0" smtClean="0"/>
          </a:p>
          <a:p>
            <a:r>
              <a:rPr lang="en-US" baseline="0" dirty="0" smtClean="0"/>
              <a:t>Microservices have decentralized governance. This allows developers to use the technologies that they prefer.</a:t>
            </a:r>
          </a:p>
          <a:p>
            <a:endParaRPr lang="en-US" baseline="0" dirty="0" smtClean="0"/>
          </a:p>
          <a:p>
            <a:r>
              <a:rPr lang="en-US" dirty="0" smtClean="0"/>
              <a:t>Microservices design considerations include:</a:t>
            </a:r>
          </a:p>
          <a:p>
            <a:pPr marL="171450" indent="-171450">
              <a:buFont typeface="Arial" panose="020B0604020202020204" pitchFamily="34" charset="0"/>
              <a:buChar char="•"/>
            </a:pPr>
            <a:r>
              <a:rPr lang="en-US" dirty="0" smtClean="0"/>
              <a:t>Focus on a single business capability</a:t>
            </a:r>
            <a:br>
              <a:rPr lang="en-US" dirty="0" smtClean="0"/>
            </a:br>
            <a:r>
              <a:rPr lang="en-US" dirty="0" smtClean="0"/>
              <a:t>Each</a:t>
            </a:r>
            <a:r>
              <a:rPr lang="en-US" baseline="0" dirty="0" smtClean="0"/>
              <a:t> microservice should have operation that are related to only a single business capability. For example, a price lookup product service, should not include catalog browsing operations to provide information to help a customer select a product. Nor should it include inventory operations to find out how many of the product are on hand.</a:t>
            </a:r>
          </a:p>
          <a:p>
            <a:pPr marL="171450" indent="-171450">
              <a:buFont typeface="Arial" panose="020B0604020202020204" pitchFamily="34" charset="0"/>
              <a:buChar char="•"/>
            </a:pPr>
            <a:r>
              <a:rPr lang="en-US" baseline="0" dirty="0" smtClean="0"/>
              <a:t>Microservices should be designed with reusability in mind. It should be possible for multiple applications to share a microservice. Whether applications share a </a:t>
            </a:r>
            <a:r>
              <a:rPr lang="en-US" i="1" baseline="0" dirty="0" smtClean="0"/>
              <a:t>separate instance</a:t>
            </a:r>
            <a:r>
              <a:rPr lang="en-US" i="0" baseline="0" dirty="0" smtClean="0"/>
              <a:t> of a microservice is a separate consideration.</a:t>
            </a:r>
          </a:p>
          <a:p>
            <a:pPr marL="171450" indent="-171450">
              <a:buFont typeface="Arial" panose="020B0604020202020204" pitchFamily="34" charset="0"/>
              <a:buChar char="•"/>
            </a:pPr>
            <a:r>
              <a:rPr lang="en-US" i="0" baseline="0" dirty="0" smtClean="0"/>
              <a:t>The design and implementation of </a:t>
            </a:r>
            <a:r>
              <a:rPr lang="en-US" i="0" baseline="0" dirty="0" err="1" smtClean="0"/>
              <a:t>microservices</a:t>
            </a:r>
            <a:r>
              <a:rPr lang="en-US" i="0" baseline="0" dirty="0" smtClean="0"/>
              <a:t> often follows an evolutionary pattern. This is possible because it is possible to deploy </a:t>
            </a:r>
            <a:r>
              <a:rPr lang="en-US" i="0" baseline="0" dirty="0" err="1" smtClean="0"/>
              <a:t>microservices</a:t>
            </a:r>
            <a:r>
              <a:rPr lang="en-US" i="0" baseline="0" dirty="0" smtClean="0"/>
              <a:t> independently of each other and independently of their clients. The initial implementation of a microservice can simply be something that returns a few hard-coded results. After that the architecture and implementation of the microservice can evolve iteratively into a fully functioning version of the microservice.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diagram in the lower left shows how </a:t>
            </a:r>
            <a:r>
              <a:rPr lang="en-US" i="0" baseline="0" dirty="0" err="1" smtClean="0"/>
              <a:t>microservices</a:t>
            </a:r>
            <a:r>
              <a:rPr lang="en-US" i="0" baseline="0" dirty="0" smtClean="0"/>
              <a:t> might be deployed in a distributed cloud-based application. This deployment consists of:</a:t>
            </a:r>
          </a:p>
          <a:p>
            <a:pPr marL="171450" indent="-171450">
              <a:buFont typeface="Arial" panose="020B0604020202020204" pitchFamily="34" charset="0"/>
              <a:buChar char="•"/>
            </a:pPr>
            <a:r>
              <a:rPr lang="en-US" dirty="0" smtClean="0"/>
              <a:t>Three </a:t>
            </a:r>
            <a:r>
              <a:rPr lang="en-US" dirty="0" err="1" smtClean="0"/>
              <a:t>microservices</a:t>
            </a:r>
            <a:r>
              <a:rPr lang="en-US" dirty="0" smtClean="0"/>
              <a:t> labeled A, B and</a:t>
            </a:r>
            <a:r>
              <a:rPr lang="en-US" baseline="0" dirty="0" smtClean="0"/>
              <a:t> C.</a:t>
            </a:r>
            <a:endParaRPr lang="en-US" dirty="0" smtClean="0"/>
          </a:p>
          <a:p>
            <a:pPr marL="171450" indent="-171450">
              <a:buFont typeface="Arial" panose="020B0604020202020204" pitchFamily="34" charset="0"/>
              <a:buChar char="•"/>
            </a:pPr>
            <a:r>
              <a:rPr lang="en-US" dirty="0" smtClean="0"/>
              <a:t>A load balancer,</a:t>
            </a:r>
            <a:r>
              <a:rPr lang="en-US" baseline="0" dirty="0" smtClean="0"/>
              <a:t> which is needed if there are multiple instances of the </a:t>
            </a:r>
            <a:r>
              <a:rPr lang="en-US" baseline="0" dirty="0" err="1" smtClean="0"/>
              <a:t>microservices</a:t>
            </a:r>
            <a:r>
              <a:rPr lang="en-US" baseline="0" dirty="0" smtClean="0"/>
              <a:t>. Otherwise there is no need for a load balancer.</a:t>
            </a:r>
          </a:p>
          <a:p>
            <a:pPr marL="171450" indent="-171450">
              <a:buFont typeface="Arial" panose="020B0604020202020204" pitchFamily="34" charset="0"/>
              <a:buChar char="•"/>
            </a:pPr>
            <a:r>
              <a:rPr lang="en-US" baseline="0" dirty="0" smtClean="0"/>
              <a:t>An aggregator or orchestrator that handles composite operations that require the user of multiple </a:t>
            </a:r>
            <a:r>
              <a:rPr lang="en-US" baseline="0" dirty="0" err="1" smtClean="0"/>
              <a:t>microservices</a:t>
            </a:r>
            <a:r>
              <a:rPr lang="en-US" baseline="0" dirty="0" smtClean="0"/>
              <a:t>.</a:t>
            </a:r>
          </a:p>
          <a:p>
            <a:pPr marL="171450" indent="-171450">
              <a:buFont typeface="Arial" panose="020B0604020202020204" pitchFamily="34" charset="0"/>
              <a:buChar char="•"/>
            </a:pPr>
            <a:r>
              <a:rPr lang="en-US" baseline="0" dirty="0" smtClean="0"/>
              <a:t>A database. The </a:t>
            </a:r>
            <a:r>
              <a:rPr lang="en-US" baseline="0" dirty="0" err="1" smtClean="0"/>
              <a:t>microservices</a:t>
            </a:r>
            <a:r>
              <a:rPr lang="en-US" baseline="0" dirty="0" smtClean="0"/>
              <a:t> may share a database or not.</a:t>
            </a:r>
          </a:p>
          <a:p>
            <a:pPr marL="171450" indent="-171450">
              <a:buFont typeface="Arial" panose="020B0604020202020204" pitchFamily="34" charset="0"/>
              <a:buChar char="•"/>
            </a:pPr>
            <a:r>
              <a:rPr lang="en-US" baseline="0" dirty="0" smtClean="0"/>
              <a:t>A cache for data from the database. Instances of the same microservice may have their own separate cache. Instances of the same microservice may also share a distributed cache.</a:t>
            </a:r>
            <a:endParaRPr lang="en-US" dirty="0" smtClean="0"/>
          </a:p>
          <a:p>
            <a:endParaRPr lang="en-US" dirty="0" smtClean="0"/>
          </a:p>
          <a:p>
            <a:r>
              <a:rPr lang="en-US" dirty="0" smtClean="0"/>
              <a:t>This</a:t>
            </a:r>
            <a:r>
              <a:rPr lang="en-US" baseline="0" dirty="0" smtClean="0"/>
              <a:t> architecture can support a few use patterns:</a:t>
            </a:r>
          </a:p>
          <a:p>
            <a:pPr marL="171450" indent="-171450">
              <a:buFont typeface="Arial" panose="020B0604020202020204" pitchFamily="34" charset="0"/>
              <a:buChar char="•"/>
            </a:pPr>
            <a:r>
              <a:rPr lang="en-US" baseline="0" dirty="0" smtClean="0"/>
              <a:t>Simple inquiry/update</a:t>
            </a:r>
            <a:br>
              <a:rPr lang="en-US" baseline="0" dirty="0" smtClean="0"/>
            </a:br>
            <a:r>
              <a:rPr lang="en-US" baseline="0" dirty="0" smtClean="0"/>
              <a:t>This is the simplest case where an inquiry or update involves only a single microservice.</a:t>
            </a:r>
          </a:p>
          <a:p>
            <a:pPr marL="171450" indent="-171450">
              <a:buFont typeface="Arial" panose="020B0604020202020204" pitchFamily="34" charset="0"/>
              <a:buChar char="•"/>
            </a:pPr>
            <a:r>
              <a:rPr lang="en-US" dirty="0" smtClean="0"/>
              <a:t>Composite Inquiry</a:t>
            </a:r>
            <a:br>
              <a:rPr lang="en-US" dirty="0" smtClean="0"/>
            </a:br>
            <a:r>
              <a:rPr lang="en-US" dirty="0" smtClean="0"/>
              <a:t>This</a:t>
            </a:r>
            <a:r>
              <a:rPr lang="en-US" baseline="0" dirty="0" smtClean="0"/>
              <a:t> is an inquiry that involves multiple </a:t>
            </a:r>
            <a:r>
              <a:rPr lang="en-US" baseline="0" dirty="0" err="1" smtClean="0"/>
              <a:t>microservices</a:t>
            </a:r>
            <a:r>
              <a:rPr lang="en-US" baseline="0" dirty="0" smtClean="0"/>
              <a:t> and requires the aggregator to combine or aggregate results from the multiple </a:t>
            </a:r>
            <a:r>
              <a:rPr lang="en-US" baseline="0" dirty="0" err="1" smtClean="0"/>
              <a:t>microservices</a:t>
            </a:r>
            <a:r>
              <a:rPr lang="en-US" baseline="0" dirty="0" smtClean="0"/>
              <a:t>.</a:t>
            </a:r>
          </a:p>
          <a:p>
            <a:pPr marL="171450" indent="-171450">
              <a:buFont typeface="Arial" panose="020B0604020202020204" pitchFamily="34" charset="0"/>
              <a:buChar char="•"/>
            </a:pPr>
            <a:r>
              <a:rPr lang="en-US" baseline="0" dirty="0" smtClean="0"/>
              <a:t>Composite update</a:t>
            </a:r>
            <a:br>
              <a:rPr lang="en-US" baseline="0" dirty="0" smtClean="0"/>
            </a:br>
            <a:r>
              <a:rPr lang="en-US" baseline="0" dirty="0" smtClean="0"/>
              <a:t>This is an update operation that involves multiple </a:t>
            </a:r>
            <a:r>
              <a:rPr lang="en-US" baseline="0" dirty="0" err="1" smtClean="0"/>
              <a:t>microservices</a:t>
            </a:r>
            <a:r>
              <a:rPr lang="en-US" baseline="0" dirty="0" smtClean="0"/>
              <a:t>. For example canceling an order for goods may involve an order management microservice and an inventory management microservice. Update operations </a:t>
            </a:r>
            <a:r>
              <a:rPr lang="en-US" baseline="0" dirty="0" err="1" smtClean="0"/>
              <a:t>ofter</a:t>
            </a:r>
            <a:r>
              <a:rPr lang="en-US" baseline="0" dirty="0" smtClean="0"/>
              <a:t> require orchestration of multiple </a:t>
            </a:r>
            <a:r>
              <a:rPr lang="en-US" baseline="0" dirty="0" err="1" smtClean="0"/>
              <a:t>microservices</a:t>
            </a:r>
            <a:r>
              <a:rPr lang="en-US" baseline="0" dirty="0" smtClean="0"/>
              <a:t>. In simple cases the orchestration is hard wired into the aggregator. In other cases a workflow engine might be integrated into the aggregator.</a:t>
            </a:r>
          </a:p>
          <a:p>
            <a:pPr marL="171450" indent="-171450">
              <a:buFont typeface="Arial" panose="020B0604020202020204" pitchFamily="34" charset="0"/>
              <a:buChar char="•"/>
            </a:pPr>
            <a:r>
              <a:rPr lang="en-US" baseline="0" dirty="0" smtClean="0"/>
              <a:t>Business Rules Engines</a:t>
            </a:r>
            <a:br>
              <a:rPr lang="en-US" baseline="0" dirty="0" smtClean="0"/>
            </a:br>
            <a:r>
              <a:rPr lang="en-US" baseline="0" dirty="0" smtClean="0"/>
              <a:t>Complex orchestration is usually does with the help of a business rules engine.</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 different parts of the microservice deployment are built using common or off-the-shelf frameworks and components:</a:t>
            </a:r>
          </a:p>
          <a:p>
            <a:pPr marL="171450" indent="-171450">
              <a:buFont typeface="Arial" panose="020B0604020202020204" pitchFamily="34" charset="0"/>
              <a:buChar char="•"/>
            </a:pPr>
            <a:r>
              <a:rPr lang="en-US" dirty="0" smtClean="0"/>
              <a:t>Error</a:t>
            </a:r>
            <a:r>
              <a:rPr lang="en-US" baseline="0" dirty="0" smtClean="0"/>
              <a:t> / Exception logging is done with a library such as </a:t>
            </a:r>
            <a:r>
              <a:rPr lang="en-US" baseline="0" dirty="0" err="1" smtClean="0"/>
              <a:t>logback</a:t>
            </a:r>
            <a:r>
              <a:rPr lang="en-US" baseline="0" dirty="0" smtClean="0"/>
              <a:t> or log4j. If </a:t>
            </a:r>
            <a:r>
              <a:rPr lang="en-US" baseline="0" dirty="0" err="1" smtClean="0"/>
              <a:t>microservices</a:t>
            </a:r>
            <a:r>
              <a:rPr lang="en-US" baseline="0" dirty="0" smtClean="0"/>
              <a:t> are being run in a cloud environment, you may want to use a centralized log server such as </a:t>
            </a:r>
            <a:r>
              <a:rPr lang="en-US" baseline="0" dirty="0" err="1" smtClean="0"/>
              <a:t>logstash</a:t>
            </a:r>
            <a:r>
              <a:rPr lang="en-US" baseline="0" dirty="0" smtClean="0"/>
              <a:t>, graylog2 or </a:t>
            </a:r>
            <a:r>
              <a:rPr lang="en-US" baseline="0" dirty="0" err="1" smtClean="0"/>
              <a:t>splunk</a:t>
            </a:r>
            <a:r>
              <a:rPr lang="en-US" baseline="0" dirty="0" smtClean="0"/>
              <a:t>.</a:t>
            </a:r>
          </a:p>
          <a:p>
            <a:pPr marL="171450" indent="-171450">
              <a:buFont typeface="Arial" panose="020B0604020202020204" pitchFamily="34" charset="0"/>
              <a:buChar char="•"/>
            </a:pPr>
            <a:r>
              <a:rPr lang="en-US" baseline="0" dirty="0" smtClean="0"/>
              <a:t>For application developers to write code that uses a microservice, they will need documentation for the microservice. For RESTful </a:t>
            </a:r>
            <a:r>
              <a:rPr lang="en-US" baseline="0" dirty="0" err="1" smtClean="0"/>
              <a:t>microservices</a:t>
            </a:r>
            <a:r>
              <a:rPr lang="en-US" baseline="0" dirty="0" smtClean="0"/>
              <a:t>, Swagger is a good for generating documentation. </a:t>
            </a:r>
          </a:p>
          <a:p>
            <a:pPr marL="171450" indent="-171450">
              <a:buFont typeface="Arial" panose="020B0604020202020204" pitchFamily="34" charset="0"/>
              <a:buChar char="•"/>
            </a:pPr>
            <a:r>
              <a:rPr lang="en-US" baseline="0" dirty="0" smtClean="0"/>
              <a:t>For in-memory caching, Google’s Guava library includes good support.  For caching data to disk </a:t>
            </a:r>
            <a:r>
              <a:rPr lang="en-US" baseline="0" dirty="0" err="1" smtClean="0"/>
              <a:t>ehcache</a:t>
            </a:r>
            <a:r>
              <a:rPr lang="en-US" baseline="0" dirty="0" smtClean="0"/>
              <a:t> is a good choice.  For distributed caches, you might also consider </a:t>
            </a:r>
            <a:r>
              <a:rPr lang="en-US" baseline="0" dirty="0" err="1" smtClean="0"/>
              <a:t>Hazelcast</a:t>
            </a:r>
            <a:r>
              <a:rPr lang="en-US" baseline="0" dirty="0" smtClean="0"/>
              <a:t>.</a:t>
            </a:r>
          </a:p>
          <a:p>
            <a:pPr marL="171450" indent="-171450">
              <a:buFont typeface="Arial" panose="020B0604020202020204" pitchFamily="34" charset="0"/>
              <a:buChar char="•"/>
            </a:pPr>
            <a:r>
              <a:rPr lang="en-US" baseline="0" dirty="0" smtClean="0"/>
              <a:t>Microservice frameworks include spring boot, </a:t>
            </a:r>
            <a:r>
              <a:rPr lang="en-US" baseline="0" dirty="0" err="1" smtClean="0"/>
              <a:t>dropwizard</a:t>
            </a:r>
            <a:r>
              <a:rPr lang="en-US" baseline="0" dirty="0" smtClean="0"/>
              <a:t> and </a:t>
            </a:r>
            <a:r>
              <a:rPr lang="en-US" baseline="0" dirty="0" err="1" smtClean="0"/>
              <a:t>akka</a:t>
            </a:r>
            <a:r>
              <a:rPr lang="en-US" baseline="0" dirty="0" smtClean="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DDF22-5CE5-4286-AAE8-1E4D33AE16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07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drawback of </a:t>
            </a:r>
            <a:r>
              <a:rPr lang="en-US" dirty="0" err="1" smtClean="0"/>
              <a:t>microservices</a:t>
            </a:r>
            <a:r>
              <a:rPr lang="en-US" dirty="0" smtClean="0"/>
              <a:t> is that developers need to understand how apps</a:t>
            </a:r>
            <a:r>
              <a:rPr lang="en-US" baseline="0" dirty="0" smtClean="0"/>
              <a:t> are partitioned into </a:t>
            </a:r>
            <a:r>
              <a:rPr lang="en-US" baseline="0" dirty="0" err="1" smtClean="0"/>
              <a:t>microservices</a:t>
            </a:r>
            <a:r>
              <a:rPr lang="en-US" baseline="0" dirty="0" smtClean="0"/>
              <a:t>. An API gateway is a façade service that provides all of the services the app needs in one place. The application gateway implements the operations by forwarding them to the appropriate microservice. If multiple applications share </a:t>
            </a:r>
            <a:r>
              <a:rPr lang="en-US" baseline="0" dirty="0" err="1" smtClean="0"/>
              <a:t>microservices</a:t>
            </a:r>
            <a:r>
              <a:rPr lang="en-US" baseline="0" dirty="0" smtClean="0"/>
              <a:t>, they may not share the same API gateway. Another benefit of this arrangement is that applications don’t need to know the address of the </a:t>
            </a:r>
            <a:r>
              <a:rPr lang="en-US" baseline="0" dirty="0" err="1" smtClean="0"/>
              <a:t>microservices</a:t>
            </a:r>
            <a:r>
              <a:rPr lang="en-US" baseline="0" dirty="0" smtClean="0"/>
              <a:t>.</a:t>
            </a:r>
          </a:p>
          <a:p>
            <a:endParaRPr lang="en-US" baseline="0" dirty="0" smtClean="0"/>
          </a:p>
          <a:p>
            <a:r>
              <a:rPr lang="en-US" baseline="0" dirty="0" smtClean="0"/>
              <a:t>Because </a:t>
            </a:r>
            <a:r>
              <a:rPr lang="en-US" baseline="0" dirty="0" err="1" smtClean="0"/>
              <a:t>microservices</a:t>
            </a:r>
            <a:r>
              <a:rPr lang="en-US" baseline="0" dirty="0" smtClean="0"/>
              <a:t> provide fine grained APIs, the interactions between applications and </a:t>
            </a:r>
            <a:r>
              <a:rPr lang="en-US" baseline="0" dirty="0" err="1" smtClean="0"/>
              <a:t>microservices</a:t>
            </a:r>
            <a:r>
              <a:rPr lang="en-US" baseline="0" dirty="0" smtClean="0"/>
              <a:t> may be more complex for the applications than is ideal. An API gateway can provide an API that is tailored to the needs of the application.</a:t>
            </a:r>
          </a:p>
          <a:p>
            <a:endParaRPr lang="en-US" baseline="0" dirty="0" smtClean="0"/>
          </a:p>
          <a:p>
            <a:r>
              <a:rPr lang="en-US" baseline="0" dirty="0" smtClean="0"/>
              <a:t>Due to the business capability focus of </a:t>
            </a:r>
            <a:r>
              <a:rPr lang="en-US" baseline="0" dirty="0" err="1" smtClean="0"/>
              <a:t>microservices</a:t>
            </a:r>
            <a:r>
              <a:rPr lang="en-US" baseline="0" dirty="0" smtClean="0"/>
              <a:t>, including security features in Microservices is not always a natural fit. An API gateway can provide a layer of security between the services and applications.</a:t>
            </a:r>
            <a:endParaRPr lang="en-US" dirty="0" smtClean="0"/>
          </a:p>
          <a:p>
            <a:endParaRPr lang="en-US" dirty="0" smtClean="0"/>
          </a:p>
          <a:p>
            <a:r>
              <a:rPr lang="en-US" dirty="0" smtClean="0"/>
              <a:t>API</a:t>
            </a:r>
            <a:r>
              <a:rPr lang="en-US" baseline="0" dirty="0" smtClean="0"/>
              <a:t> gateway can be implemented on top of frameworks like Apache Camel, JBOSS FUSE or NGINX for routing and load balancing.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FDDF22-5CE5-4286-AAE8-1E4D33AE16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39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2073637792"/>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2"/>
            <a:ext cx="12192000"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grpSp>
        <p:nvGrpSpPr>
          <p:cNvPr id="5" name="Group 13"/>
          <p:cNvGrpSpPr>
            <a:grpSpLocks/>
          </p:cNvGrpSpPr>
          <p:nvPr userDrawn="1"/>
        </p:nvGrpSpPr>
        <p:grpSpPr bwMode="auto">
          <a:xfrm>
            <a:off x="5022445" y="5859676"/>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grpSp>
      <p:sp>
        <p:nvSpPr>
          <p:cNvPr id="20" name="AutoShape 72">
            <a:hlinkClick r:id="rId2"/>
          </p:cNvPr>
          <p:cNvSpPr>
            <a:spLocks noChangeAspect="1" noChangeArrowheads="1" noTextEdit="1"/>
          </p:cNvSpPr>
          <p:nvPr userDrawn="1"/>
        </p:nvSpPr>
        <p:spPr bwMode="auto">
          <a:xfrm>
            <a:off x="4911989" y="5827890"/>
            <a:ext cx="2368027"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p>
        </p:txBody>
      </p:sp>
      <p:grpSp>
        <p:nvGrpSpPr>
          <p:cNvPr id="21" name="Group 20"/>
          <p:cNvGrpSpPr/>
          <p:nvPr userDrawn="1"/>
        </p:nvGrpSpPr>
        <p:grpSpPr>
          <a:xfrm>
            <a:off x="4899275" y="823250"/>
            <a:ext cx="2393455"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grpSp>
        <p:nvGrpSpPr>
          <p:cNvPr id="25" name="Group 24"/>
          <p:cNvGrpSpPr/>
          <p:nvPr userDrawn="1"/>
        </p:nvGrpSpPr>
        <p:grpSpPr>
          <a:xfrm>
            <a:off x="3616727" y="2644565"/>
            <a:ext cx="4958551"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sp>
        <p:nvSpPr>
          <p:cNvPr id="54" name="TextBox 48"/>
          <p:cNvSpPr txBox="1">
            <a:spLocks noChangeArrowheads="1"/>
          </p:cNvSpPr>
          <p:nvPr userDrawn="1"/>
        </p:nvSpPr>
        <p:spPr bwMode="auto">
          <a:xfrm>
            <a:off x="3083928" y="4052468"/>
            <a:ext cx="6024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smtClean="0">
                <a:solidFill>
                  <a:schemeClr val="bg1"/>
                </a:solidFill>
              </a:rPr>
              <a:t>$7 </a:t>
            </a:r>
            <a:r>
              <a:rPr lang="en-US" sz="1400" dirty="0" smtClean="0">
                <a:solidFill>
                  <a:schemeClr val="bg1"/>
                </a:solidFill>
              </a:rPr>
              <a:t>BILLION ENTERPRISE | </a:t>
            </a:r>
            <a:r>
              <a:rPr lang="en-US" sz="1400" b="1" dirty="0" smtClean="0">
                <a:solidFill>
                  <a:schemeClr val="bg1"/>
                </a:solidFill>
              </a:rPr>
              <a:t>110,000</a:t>
            </a:r>
            <a:r>
              <a:rPr lang="en-US" sz="1400" dirty="0" smtClean="0">
                <a:solidFill>
                  <a:schemeClr val="bg1"/>
                </a:solidFill>
              </a:rPr>
              <a:t> IDEAPRENEURS | </a:t>
            </a:r>
            <a:r>
              <a:rPr lang="en-US" sz="1400" b="1" dirty="0" smtClean="0">
                <a:solidFill>
                  <a:schemeClr val="bg1"/>
                </a:solidFill>
              </a:rPr>
              <a:t>31</a:t>
            </a:r>
            <a:r>
              <a:rPr lang="en-US" sz="1400" dirty="0" smtClean="0">
                <a:solidFill>
                  <a:schemeClr val="bg1"/>
                </a:solidFill>
              </a:rPr>
              <a:t> COUNTRIES</a:t>
            </a:r>
          </a:p>
        </p:txBody>
      </p:sp>
    </p:spTree>
    <p:extLst>
      <p:ext uri="{BB962C8B-B14F-4D97-AF65-F5344CB8AC3E}">
        <p14:creationId xmlns:p14="http://schemas.microsoft.com/office/powerpoint/2010/main" val="1406998220"/>
      </p:ext>
    </p:extLst>
  </p:cSld>
  <p:clrMapOvr>
    <a:masterClrMapping/>
  </p:clrMapOv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mart Art Layout">
    <p:spTree>
      <p:nvGrpSpPr>
        <p:cNvPr id="1" name=""/>
        <p:cNvGrpSpPr/>
        <p:nvPr/>
      </p:nvGrpSpPr>
      <p:grpSpPr>
        <a:xfrm>
          <a:off x="0" y="0"/>
          <a:ext cx="0" cy="0"/>
          <a:chOff x="0" y="0"/>
          <a:chExt cx="0" cy="0"/>
        </a:xfrm>
      </p:grpSpPr>
      <p:sp>
        <p:nvSpPr>
          <p:cNvPr id="6" name="SmartArt Placeholder 5"/>
          <p:cNvSpPr>
            <a:spLocks noGrp="1"/>
          </p:cNvSpPr>
          <p:nvPr>
            <p:ph type="dgm" sz="quarter" idx="10"/>
          </p:nvPr>
        </p:nvSpPr>
        <p:spPr>
          <a:xfrm>
            <a:off x="304801" y="1236667"/>
            <a:ext cx="10955867" cy="4814887"/>
          </a:xfrm>
          <a:prstGeom prst="rect">
            <a:avLst/>
          </a:prstGeom>
        </p:spPr>
        <p:txBody>
          <a:bodyPr>
            <a:normAutofit/>
          </a:bodyPr>
          <a:lstStyle/>
          <a:p>
            <a:r>
              <a:rPr lang="en-US" dirty="0" smtClean="0"/>
              <a:t>Click icon to add SmartArt graphic</a:t>
            </a:r>
            <a:endParaRPr lang="en-US" dirty="0"/>
          </a:p>
        </p:txBody>
      </p:sp>
      <p:sp>
        <p:nvSpPr>
          <p:cNvPr id="5" name="Slide Number Placeholder 4"/>
          <p:cNvSpPr>
            <a:spLocks noGrp="1"/>
          </p:cNvSpPr>
          <p:nvPr>
            <p:ph type="sldNum" sz="quarter" idx="11"/>
          </p:nvPr>
        </p:nvSpPr>
        <p:spPr>
          <a:xfrm>
            <a:off x="4647767" y="6495252"/>
            <a:ext cx="2844800" cy="365125"/>
          </a:xfrm>
          <a:prstGeom prst="rect">
            <a:avLst/>
          </a:prstGeom>
        </p:spPr>
        <p:txBody>
          <a:bodyPr/>
          <a:lstStyle/>
          <a:p>
            <a:fld id="{CC1F6FFE-8858-43CD-9B65-494B65D1A89D}" type="slidenum">
              <a:rPr lang="en-US">
                <a:solidFill>
                  <a:prstClr val="black"/>
                </a:solidFill>
              </a:rPr>
              <a:pPr/>
              <a:t>‹#›</a:t>
            </a:fld>
            <a:endParaRPr lang="en-US" dirty="0">
              <a:solidFill>
                <a:prstClr val="black"/>
              </a:solidFill>
            </a:endParaRPr>
          </a:p>
        </p:txBody>
      </p:sp>
      <p:sp>
        <p:nvSpPr>
          <p:cNvPr id="7" name="Title 1"/>
          <p:cNvSpPr>
            <a:spLocks noGrp="1"/>
          </p:cNvSpPr>
          <p:nvPr>
            <p:ph type="title"/>
          </p:nvPr>
        </p:nvSpPr>
        <p:spPr>
          <a:xfrm>
            <a:off x="304800" y="-76200"/>
            <a:ext cx="10570464" cy="692151"/>
          </a:xfrm>
        </p:spPr>
        <p:txBody>
          <a:bodyPr/>
          <a:lstStyle>
            <a:lvl1pPr>
              <a:defRPr sz="2667"/>
            </a:lvl1pPr>
          </a:lstStyle>
          <a:p>
            <a:r>
              <a:rPr lang="en-US" dirty="0" smtClean="0"/>
              <a:t>Click to edit Master title style</a:t>
            </a:r>
            <a:endParaRPr lang="en-US" dirty="0"/>
          </a:p>
        </p:txBody>
      </p:sp>
    </p:spTree>
    <p:extLst>
      <p:ext uri="{BB962C8B-B14F-4D97-AF65-F5344CB8AC3E}">
        <p14:creationId xmlns:p14="http://schemas.microsoft.com/office/powerpoint/2010/main" val="30286509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93">
                <a:solidFill>
                  <a:srgbClr val="00529B"/>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5897092"/>
      </p:ext>
    </p:extLst>
  </p:cSld>
  <p:clrMapOvr>
    <a:masterClrMapping/>
  </p:clrMapOvr>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 y="6492875"/>
            <a:ext cx="520700" cy="365125"/>
          </a:xfrm>
          <a:prstGeom prst="rect">
            <a:avLst/>
          </a:prstGeom>
        </p:spPr>
        <p:txBody>
          <a:bodyPr/>
          <a:lstStyle/>
          <a:p>
            <a:fld id="{A16935F5-9B4B-D94A-856F-F2E5C81D60CB}" type="slidenum">
              <a:rPr lang="en-US" smtClean="0"/>
              <a:t>‹#›</a:t>
            </a:fld>
            <a:endParaRPr lang="en-US"/>
          </a:p>
        </p:txBody>
      </p:sp>
      <p:sp>
        <p:nvSpPr>
          <p:cNvPr id="7" name="Rectangle 6"/>
          <p:cNvSpPr/>
          <p:nvPr userDrawn="1"/>
        </p:nvSpPr>
        <p:spPr>
          <a:xfrm>
            <a:off x="0" y="-1"/>
            <a:ext cx="12192000" cy="6905625"/>
          </a:xfrm>
          <a:prstGeom prst="rect">
            <a:avLst/>
          </a:prstGeom>
          <a:gradFill flip="none" rotWithShape="1">
            <a:gsLst>
              <a:gs pos="0">
                <a:srgbClr val="0B559F"/>
              </a:gs>
              <a:gs pos="100000">
                <a:srgbClr val="2A7AB9"/>
              </a:gs>
            </a:gsLst>
            <a:path path="circle">
              <a:fillToRect t="100000" r="100000"/>
            </a:path>
            <a:tileRect l="-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8" name="Picture 7" descr="test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000" y="1"/>
            <a:ext cx="11049000" cy="6905625"/>
          </a:xfrm>
          <a:prstGeom prst="rect">
            <a:avLst/>
          </a:prstGeom>
        </p:spPr>
      </p:pic>
    </p:spTree>
    <p:extLst>
      <p:ext uri="{BB962C8B-B14F-4D97-AF65-F5344CB8AC3E}">
        <p14:creationId xmlns:p14="http://schemas.microsoft.com/office/powerpoint/2010/main" val="2039822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2445" y="5859676"/>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grpSp>
      <p:sp>
        <p:nvSpPr>
          <p:cNvPr id="20" name="AutoShape 72">
            <a:hlinkClick r:id="rId2"/>
          </p:cNvPr>
          <p:cNvSpPr>
            <a:spLocks noChangeAspect="1" noChangeArrowheads="1" noTextEdit="1"/>
          </p:cNvSpPr>
          <p:nvPr userDrawn="1"/>
        </p:nvSpPr>
        <p:spPr bwMode="auto">
          <a:xfrm>
            <a:off x="4911989" y="5827890"/>
            <a:ext cx="2368027"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p>
        </p:txBody>
      </p:sp>
      <p:grpSp>
        <p:nvGrpSpPr>
          <p:cNvPr id="21" name="Group 20"/>
          <p:cNvGrpSpPr/>
          <p:nvPr userDrawn="1"/>
        </p:nvGrpSpPr>
        <p:grpSpPr>
          <a:xfrm>
            <a:off x="4899275" y="823250"/>
            <a:ext cx="2393455"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grpSp>
        <p:nvGrpSpPr>
          <p:cNvPr id="25" name="Group 24"/>
          <p:cNvGrpSpPr/>
          <p:nvPr userDrawn="1"/>
        </p:nvGrpSpPr>
        <p:grpSpPr>
          <a:xfrm>
            <a:off x="3616727" y="2644565"/>
            <a:ext cx="4958551"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sp>
        <p:nvSpPr>
          <p:cNvPr id="54" name="TextBox 48"/>
          <p:cNvSpPr txBox="1">
            <a:spLocks noChangeArrowheads="1"/>
          </p:cNvSpPr>
          <p:nvPr userDrawn="1"/>
        </p:nvSpPr>
        <p:spPr bwMode="auto">
          <a:xfrm>
            <a:off x="3083928" y="4052468"/>
            <a:ext cx="6024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smtClean="0">
                <a:solidFill>
                  <a:schemeClr val="bg1"/>
                </a:solidFill>
              </a:rPr>
              <a:t>$7 </a:t>
            </a:r>
            <a:r>
              <a:rPr lang="en-US" sz="1400" dirty="0" smtClean="0">
                <a:solidFill>
                  <a:schemeClr val="bg1"/>
                </a:solidFill>
              </a:rPr>
              <a:t>BILLION ENTERPRISE | </a:t>
            </a:r>
            <a:r>
              <a:rPr lang="en-US" sz="1400" b="1" dirty="0" smtClean="0">
                <a:solidFill>
                  <a:schemeClr val="bg1"/>
                </a:solidFill>
              </a:rPr>
              <a:t>110,000</a:t>
            </a:r>
            <a:r>
              <a:rPr lang="en-US" sz="1400" dirty="0" smtClean="0">
                <a:solidFill>
                  <a:schemeClr val="bg1"/>
                </a:solidFill>
              </a:rPr>
              <a:t> IDEAPRENEURS | </a:t>
            </a:r>
            <a:r>
              <a:rPr lang="en-US" sz="1400" b="1" dirty="0" smtClean="0">
                <a:solidFill>
                  <a:schemeClr val="bg1"/>
                </a:solidFill>
              </a:rPr>
              <a:t>31</a:t>
            </a:r>
            <a:r>
              <a:rPr lang="en-US" sz="1400" dirty="0" smtClean="0">
                <a:solidFill>
                  <a:schemeClr val="bg1"/>
                </a:solidFill>
              </a:rPr>
              <a:t> COUNTRIES</a:t>
            </a:r>
          </a:p>
        </p:txBody>
      </p:sp>
    </p:spTree>
    <p:extLst>
      <p:ext uri="{BB962C8B-B14F-4D97-AF65-F5344CB8AC3E}">
        <p14:creationId xmlns:p14="http://schemas.microsoft.com/office/powerpoint/2010/main" val="1230519571"/>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76200"/>
            <a:ext cx="10972801" cy="1143000"/>
          </a:xfrm>
        </p:spPr>
        <p:txBody>
          <a:bodyPr>
            <a:normAutofit/>
          </a:bodyPr>
          <a:lstStyle>
            <a:lvl1pPr algn="l">
              <a:defRPr sz="2132" b="1">
                <a:solidFill>
                  <a:srgbClr val="0070C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697770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grpSp>
        <p:nvGrpSpPr>
          <p:cNvPr id="8" name="Group 1070"/>
          <p:cNvGrpSpPr>
            <a:grpSpLocks/>
          </p:cNvGrpSpPr>
          <p:nvPr userDrawn="1"/>
        </p:nvGrpSpPr>
        <p:grpSpPr bwMode="auto">
          <a:xfrm>
            <a:off x="0" y="0"/>
            <a:ext cx="12192000" cy="6858000"/>
            <a:chOff x="0" y="0"/>
            <a:chExt cx="9144000" cy="6858000"/>
          </a:xfrm>
        </p:grpSpPr>
        <p:sp>
          <p:nvSpPr>
            <p:cNvPr id="9" name="Rectangle 6"/>
            <p:cNvSpPr>
              <a:spLocks noChangeArrowheads="1"/>
            </p:cNvSpPr>
            <p:nvPr/>
          </p:nvSpPr>
          <p:spPr bwMode="auto">
            <a:xfrm>
              <a:off x="0" y="0"/>
              <a:ext cx="9144000" cy="6858000"/>
            </a:xfrm>
            <a:prstGeom prst="rect">
              <a:avLst/>
            </a:prstGeom>
            <a:solidFill>
              <a:srgbClr val="0066B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10" name="Freeform 13"/>
            <p:cNvSpPr>
              <a:spLocks/>
            </p:cNvSpPr>
            <p:nvPr/>
          </p:nvSpPr>
          <p:spPr bwMode="auto">
            <a:xfrm>
              <a:off x="3441700" y="844550"/>
              <a:ext cx="908050" cy="314325"/>
            </a:xfrm>
            <a:custGeom>
              <a:avLst/>
              <a:gdLst>
                <a:gd name="T0" fmla="*/ 0 w 572"/>
                <a:gd name="T1" fmla="*/ 2147483647 h 198"/>
                <a:gd name="T2" fmla="*/ 2147483647 w 572"/>
                <a:gd name="T3" fmla="*/ 2147483647 h 198"/>
                <a:gd name="T4" fmla="*/ 2147483647 w 572"/>
                <a:gd name="T5" fmla="*/ 2147483647 h 198"/>
                <a:gd name="T6" fmla="*/ 2147483647 w 572"/>
                <a:gd name="T7" fmla="*/ 2147483647 h 198"/>
                <a:gd name="T8" fmla="*/ 2147483647 w 572"/>
                <a:gd name="T9" fmla="*/ 2147483647 h 198"/>
                <a:gd name="T10" fmla="*/ 2147483647 w 572"/>
                <a:gd name="T11" fmla="*/ 2147483647 h 198"/>
                <a:gd name="T12" fmla="*/ 2147483647 w 572"/>
                <a:gd name="T13" fmla="*/ 0 h 198"/>
                <a:gd name="T14" fmla="*/ 2147483647 w 572"/>
                <a:gd name="T15" fmla="*/ 0 h 198"/>
                <a:gd name="T16" fmla="*/ 2147483647 w 572"/>
                <a:gd name="T17" fmla="*/ 2147483647 h 198"/>
                <a:gd name="T18" fmla="*/ 2147483647 w 572"/>
                <a:gd name="T19" fmla="*/ 2147483647 h 198"/>
                <a:gd name="T20" fmla="*/ 2147483647 w 572"/>
                <a:gd name="T21" fmla="*/ 0 h 198"/>
                <a:gd name="T22" fmla="*/ 2147483647 w 572"/>
                <a:gd name="T23" fmla="*/ 0 h 198"/>
                <a:gd name="T24" fmla="*/ 0 w 572"/>
                <a:gd name="T25" fmla="*/ 2147483647 h 1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198">
                  <a:moveTo>
                    <a:pt x="0" y="198"/>
                  </a:moveTo>
                  <a:lnTo>
                    <a:pt x="162" y="198"/>
                  </a:lnTo>
                  <a:lnTo>
                    <a:pt x="196" y="120"/>
                  </a:lnTo>
                  <a:lnTo>
                    <a:pt x="354" y="120"/>
                  </a:lnTo>
                  <a:lnTo>
                    <a:pt x="320" y="198"/>
                  </a:lnTo>
                  <a:lnTo>
                    <a:pt x="482" y="198"/>
                  </a:lnTo>
                  <a:lnTo>
                    <a:pt x="572" y="0"/>
                  </a:lnTo>
                  <a:lnTo>
                    <a:pt x="408" y="0"/>
                  </a:lnTo>
                  <a:lnTo>
                    <a:pt x="378" y="66"/>
                  </a:lnTo>
                  <a:lnTo>
                    <a:pt x="220" y="66"/>
                  </a:lnTo>
                  <a:lnTo>
                    <a:pt x="250" y="0"/>
                  </a:lnTo>
                  <a:lnTo>
                    <a:pt x="90" y="0"/>
                  </a:lnTo>
                  <a:lnTo>
                    <a:pt x="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1" name="Freeform 14"/>
            <p:cNvSpPr>
              <a:spLocks/>
            </p:cNvSpPr>
            <p:nvPr/>
          </p:nvSpPr>
          <p:spPr bwMode="auto">
            <a:xfrm>
              <a:off x="4305300" y="819150"/>
              <a:ext cx="857250" cy="361950"/>
            </a:xfrm>
            <a:custGeom>
              <a:avLst/>
              <a:gdLst>
                <a:gd name="T0" fmla="*/ 2147483647 w 270"/>
                <a:gd name="T1" fmla="*/ 2147483647 h 114"/>
                <a:gd name="T2" fmla="*/ 2147483647 w 270"/>
                <a:gd name="T3" fmla="*/ 2147483647 h 114"/>
                <a:gd name="T4" fmla="*/ 2147483647 w 270"/>
                <a:gd name="T5" fmla="*/ 2147483647 h 114"/>
                <a:gd name="T6" fmla="*/ 2147483647 w 270"/>
                <a:gd name="T7" fmla="*/ 2147483647 h 114"/>
                <a:gd name="T8" fmla="*/ 2147483647 w 270"/>
                <a:gd name="T9" fmla="*/ 2147483647 h 114"/>
                <a:gd name="T10" fmla="*/ 2147483647 w 270"/>
                <a:gd name="T11" fmla="*/ 2147483647 h 114"/>
                <a:gd name="T12" fmla="*/ 2147483647 w 270"/>
                <a:gd name="T13" fmla="*/ 2147483647 h 114"/>
                <a:gd name="T14" fmla="*/ 2147483647 w 270"/>
                <a:gd name="T15" fmla="*/ 2147483647 h 114"/>
                <a:gd name="T16" fmla="*/ 2147483647 w 270"/>
                <a:gd name="T17" fmla="*/ 2147483647 h 114"/>
                <a:gd name="T18" fmla="*/ 2147483647 w 270"/>
                <a:gd name="T19" fmla="*/ 2147483647 h 114"/>
                <a:gd name="T20" fmla="*/ 2147483647 w 270"/>
                <a:gd name="T21" fmla="*/ 2147483647 h 114"/>
                <a:gd name="T22" fmla="*/ 2147483647 w 270"/>
                <a:gd name="T23" fmla="*/ 2147483647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0" h="114">
                  <a:moveTo>
                    <a:pt x="193" y="42"/>
                  </a:moveTo>
                  <a:cubicBezTo>
                    <a:pt x="270" y="42"/>
                    <a:pt x="270" y="42"/>
                    <a:pt x="270" y="42"/>
                  </a:cubicBezTo>
                  <a:cubicBezTo>
                    <a:pt x="269" y="25"/>
                    <a:pt x="253" y="13"/>
                    <a:pt x="221" y="9"/>
                  </a:cubicBezTo>
                  <a:cubicBezTo>
                    <a:pt x="158" y="0"/>
                    <a:pt x="90" y="3"/>
                    <a:pt x="41" y="30"/>
                  </a:cubicBezTo>
                  <a:cubicBezTo>
                    <a:pt x="3" y="52"/>
                    <a:pt x="0" y="84"/>
                    <a:pt x="38" y="99"/>
                  </a:cubicBezTo>
                  <a:cubicBezTo>
                    <a:pt x="70" y="112"/>
                    <a:pt x="138" y="114"/>
                    <a:pt x="186" y="106"/>
                  </a:cubicBezTo>
                  <a:cubicBezTo>
                    <a:pt x="217" y="100"/>
                    <a:pt x="241" y="90"/>
                    <a:pt x="254" y="75"/>
                  </a:cubicBezTo>
                  <a:cubicBezTo>
                    <a:pt x="176" y="75"/>
                    <a:pt x="176" y="75"/>
                    <a:pt x="176" y="75"/>
                  </a:cubicBezTo>
                  <a:cubicBezTo>
                    <a:pt x="166" y="82"/>
                    <a:pt x="153" y="86"/>
                    <a:pt x="138" y="86"/>
                  </a:cubicBezTo>
                  <a:cubicBezTo>
                    <a:pt x="94" y="87"/>
                    <a:pt x="88" y="74"/>
                    <a:pt x="96" y="58"/>
                  </a:cubicBezTo>
                  <a:cubicBezTo>
                    <a:pt x="105" y="40"/>
                    <a:pt x="124" y="30"/>
                    <a:pt x="153" y="30"/>
                  </a:cubicBezTo>
                  <a:cubicBezTo>
                    <a:pt x="176" y="29"/>
                    <a:pt x="187" y="34"/>
                    <a:pt x="193"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2" name="Freeform 15"/>
            <p:cNvSpPr>
              <a:spLocks/>
            </p:cNvSpPr>
            <p:nvPr/>
          </p:nvSpPr>
          <p:spPr bwMode="auto">
            <a:xfrm>
              <a:off x="5143500" y="844550"/>
              <a:ext cx="663575" cy="314325"/>
            </a:xfrm>
            <a:custGeom>
              <a:avLst/>
              <a:gdLst>
                <a:gd name="T0" fmla="*/ 2147483647 w 418"/>
                <a:gd name="T1" fmla="*/ 0 h 198"/>
                <a:gd name="T2" fmla="*/ 2147483647 w 418"/>
                <a:gd name="T3" fmla="*/ 2147483647 h 198"/>
                <a:gd name="T4" fmla="*/ 2147483647 w 418"/>
                <a:gd name="T5" fmla="*/ 2147483647 h 198"/>
                <a:gd name="T6" fmla="*/ 2147483647 w 418"/>
                <a:gd name="T7" fmla="*/ 2147483647 h 198"/>
                <a:gd name="T8" fmla="*/ 0 w 418"/>
                <a:gd name="T9" fmla="*/ 2147483647 h 198"/>
                <a:gd name="T10" fmla="*/ 2147483647 w 418"/>
                <a:gd name="T11" fmla="*/ 0 h 198"/>
                <a:gd name="T12" fmla="*/ 2147483647 w 418"/>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8" h="198">
                  <a:moveTo>
                    <a:pt x="256" y="0"/>
                  </a:moveTo>
                  <a:lnTo>
                    <a:pt x="188" y="152"/>
                  </a:lnTo>
                  <a:lnTo>
                    <a:pt x="418" y="152"/>
                  </a:lnTo>
                  <a:lnTo>
                    <a:pt x="396" y="198"/>
                  </a:lnTo>
                  <a:lnTo>
                    <a:pt x="0" y="198"/>
                  </a:lnTo>
                  <a:lnTo>
                    <a:pt x="90" y="0"/>
                  </a:lnTo>
                  <a:lnTo>
                    <a:pt x="2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3" name="Freeform 16"/>
            <p:cNvSpPr>
              <a:spLocks/>
            </p:cNvSpPr>
            <p:nvPr/>
          </p:nvSpPr>
          <p:spPr bwMode="auto">
            <a:xfrm>
              <a:off x="2144245" y="4082789"/>
              <a:ext cx="111125" cy="171450"/>
            </a:xfrm>
            <a:custGeom>
              <a:avLst/>
              <a:gdLst>
                <a:gd name="T0" fmla="*/ 2147483647 w 35"/>
                <a:gd name="T1" fmla="*/ 2147483647 h 54"/>
                <a:gd name="T2" fmla="*/ 2147483647 w 35"/>
                <a:gd name="T3" fmla="*/ 2147483647 h 54"/>
                <a:gd name="T4" fmla="*/ 2147483647 w 35"/>
                <a:gd name="T5" fmla="*/ 2147483647 h 54"/>
                <a:gd name="T6" fmla="*/ 2147483647 w 35"/>
                <a:gd name="T7" fmla="*/ 2147483647 h 54"/>
                <a:gd name="T8" fmla="*/ 2147483647 w 35"/>
                <a:gd name="T9" fmla="*/ 2147483647 h 54"/>
                <a:gd name="T10" fmla="*/ 2147483647 w 35"/>
                <a:gd name="T11" fmla="*/ 2147483647 h 54"/>
                <a:gd name="T12" fmla="*/ 2147483647 w 35"/>
                <a:gd name="T13" fmla="*/ 2147483647 h 54"/>
                <a:gd name="T14" fmla="*/ 2147483647 w 35"/>
                <a:gd name="T15" fmla="*/ 2147483647 h 54"/>
                <a:gd name="T16" fmla="*/ 2147483647 w 35"/>
                <a:gd name="T17" fmla="*/ 2147483647 h 54"/>
                <a:gd name="T18" fmla="*/ 0 w 35"/>
                <a:gd name="T19" fmla="*/ 2147483647 h 54"/>
                <a:gd name="T20" fmla="*/ 2147483647 w 35"/>
                <a:gd name="T21" fmla="*/ 2147483647 h 54"/>
                <a:gd name="T22" fmla="*/ 2147483647 w 35"/>
                <a:gd name="T23" fmla="*/ 2147483647 h 54"/>
                <a:gd name="T24" fmla="*/ 2147483647 w 35"/>
                <a:gd name="T25" fmla="*/ 2147483647 h 54"/>
                <a:gd name="T26" fmla="*/ 2147483647 w 35"/>
                <a:gd name="T27" fmla="*/ 2147483647 h 54"/>
                <a:gd name="T28" fmla="*/ 2147483647 w 35"/>
                <a:gd name="T29" fmla="*/ 2147483647 h 54"/>
                <a:gd name="T30" fmla="*/ 2147483647 w 35"/>
                <a:gd name="T31" fmla="*/ 2147483647 h 54"/>
                <a:gd name="T32" fmla="*/ 2147483647 w 35"/>
                <a:gd name="T33" fmla="*/ 0 h 54"/>
                <a:gd name="T34" fmla="*/ 2147483647 w 35"/>
                <a:gd name="T35" fmla="*/ 0 h 54"/>
                <a:gd name="T36" fmla="*/ 2147483647 w 35"/>
                <a:gd name="T37" fmla="*/ 2147483647 h 54"/>
                <a:gd name="T38" fmla="*/ 2147483647 w 35"/>
                <a:gd name="T39" fmla="*/ 2147483647 h 54"/>
                <a:gd name="T40" fmla="*/ 2147483647 w 35"/>
                <a:gd name="T41" fmla="*/ 2147483647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54">
                  <a:moveTo>
                    <a:pt x="25" y="19"/>
                  </a:moveTo>
                  <a:cubicBezTo>
                    <a:pt x="24" y="15"/>
                    <a:pt x="21" y="13"/>
                    <a:pt x="18" y="13"/>
                  </a:cubicBezTo>
                  <a:cubicBezTo>
                    <a:pt x="14" y="13"/>
                    <a:pt x="13" y="15"/>
                    <a:pt x="13" y="17"/>
                  </a:cubicBezTo>
                  <a:cubicBezTo>
                    <a:pt x="13" y="19"/>
                    <a:pt x="17" y="21"/>
                    <a:pt x="22" y="22"/>
                  </a:cubicBezTo>
                  <a:cubicBezTo>
                    <a:pt x="29" y="25"/>
                    <a:pt x="35" y="28"/>
                    <a:pt x="35" y="36"/>
                  </a:cubicBezTo>
                  <a:cubicBezTo>
                    <a:pt x="35" y="42"/>
                    <a:pt x="31" y="47"/>
                    <a:pt x="24" y="49"/>
                  </a:cubicBezTo>
                  <a:cubicBezTo>
                    <a:pt x="24" y="54"/>
                    <a:pt x="24" y="54"/>
                    <a:pt x="24" y="54"/>
                  </a:cubicBezTo>
                  <a:cubicBezTo>
                    <a:pt x="13" y="54"/>
                    <a:pt x="13" y="54"/>
                    <a:pt x="13" y="54"/>
                  </a:cubicBezTo>
                  <a:cubicBezTo>
                    <a:pt x="13" y="49"/>
                    <a:pt x="13" y="49"/>
                    <a:pt x="13" y="49"/>
                  </a:cubicBezTo>
                  <a:cubicBezTo>
                    <a:pt x="7" y="47"/>
                    <a:pt x="3" y="43"/>
                    <a:pt x="0" y="36"/>
                  </a:cubicBezTo>
                  <a:cubicBezTo>
                    <a:pt x="10" y="34"/>
                    <a:pt x="10" y="34"/>
                    <a:pt x="10" y="34"/>
                  </a:cubicBezTo>
                  <a:cubicBezTo>
                    <a:pt x="11" y="37"/>
                    <a:pt x="14" y="40"/>
                    <a:pt x="19" y="40"/>
                  </a:cubicBezTo>
                  <a:cubicBezTo>
                    <a:pt x="23" y="40"/>
                    <a:pt x="24" y="38"/>
                    <a:pt x="24" y="36"/>
                  </a:cubicBezTo>
                  <a:cubicBezTo>
                    <a:pt x="24" y="33"/>
                    <a:pt x="19" y="32"/>
                    <a:pt x="13" y="30"/>
                  </a:cubicBezTo>
                  <a:cubicBezTo>
                    <a:pt x="8" y="28"/>
                    <a:pt x="2" y="25"/>
                    <a:pt x="2" y="17"/>
                  </a:cubicBezTo>
                  <a:cubicBezTo>
                    <a:pt x="2" y="12"/>
                    <a:pt x="7" y="7"/>
                    <a:pt x="13" y="5"/>
                  </a:cubicBezTo>
                  <a:cubicBezTo>
                    <a:pt x="13" y="0"/>
                    <a:pt x="13" y="0"/>
                    <a:pt x="13" y="0"/>
                  </a:cubicBezTo>
                  <a:cubicBezTo>
                    <a:pt x="24" y="0"/>
                    <a:pt x="24" y="0"/>
                    <a:pt x="24" y="0"/>
                  </a:cubicBezTo>
                  <a:cubicBezTo>
                    <a:pt x="24" y="5"/>
                    <a:pt x="24" y="5"/>
                    <a:pt x="24" y="5"/>
                  </a:cubicBezTo>
                  <a:cubicBezTo>
                    <a:pt x="29" y="7"/>
                    <a:pt x="33" y="11"/>
                    <a:pt x="35" y="16"/>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4" name="Freeform 18"/>
            <p:cNvSpPr>
              <a:spLocks noEditPoints="1"/>
            </p:cNvSpPr>
            <p:nvPr/>
          </p:nvSpPr>
          <p:spPr bwMode="auto">
            <a:xfrm>
              <a:off x="2546350" y="4103688"/>
              <a:ext cx="101600" cy="136525"/>
            </a:xfrm>
            <a:custGeom>
              <a:avLst/>
              <a:gdLst>
                <a:gd name="T0" fmla="*/ 2147483647 w 32"/>
                <a:gd name="T1" fmla="*/ 0 h 43"/>
                <a:gd name="T2" fmla="*/ 2147483647 w 32"/>
                <a:gd name="T3" fmla="*/ 2147483647 h 43"/>
                <a:gd name="T4" fmla="*/ 2147483647 w 32"/>
                <a:gd name="T5" fmla="*/ 2147483647 h 43"/>
                <a:gd name="T6" fmla="*/ 2147483647 w 32"/>
                <a:gd name="T7" fmla="*/ 2147483647 h 43"/>
                <a:gd name="T8" fmla="*/ 2147483647 w 32"/>
                <a:gd name="T9" fmla="*/ 2147483647 h 43"/>
                <a:gd name="T10" fmla="*/ 2147483647 w 32"/>
                <a:gd name="T11" fmla="*/ 2147483647 h 43"/>
                <a:gd name="T12" fmla="*/ 0 w 32"/>
                <a:gd name="T13" fmla="*/ 2147483647 h 43"/>
                <a:gd name="T14" fmla="*/ 0 w 32"/>
                <a:gd name="T15" fmla="*/ 0 h 43"/>
                <a:gd name="T16" fmla="*/ 2147483647 w 32"/>
                <a:gd name="T17" fmla="*/ 0 h 43"/>
                <a:gd name="T18" fmla="*/ 2147483647 w 32"/>
                <a:gd name="T19" fmla="*/ 2147483647 h 43"/>
                <a:gd name="T20" fmla="*/ 2147483647 w 32"/>
                <a:gd name="T21" fmla="*/ 2147483647 h 43"/>
                <a:gd name="T22" fmla="*/ 2147483647 w 32"/>
                <a:gd name="T23" fmla="*/ 2147483647 h 43"/>
                <a:gd name="T24" fmla="*/ 2147483647 w 32"/>
                <a:gd name="T25" fmla="*/ 2147483647 h 43"/>
                <a:gd name="T26" fmla="*/ 2147483647 w 32"/>
                <a:gd name="T27" fmla="*/ 2147483647 h 43"/>
                <a:gd name="T28" fmla="*/ 2147483647 w 32"/>
                <a:gd name="T29" fmla="*/ 2147483647 h 43"/>
                <a:gd name="T30" fmla="*/ 2147483647 w 32"/>
                <a:gd name="T31" fmla="*/ 2147483647 h 43"/>
                <a:gd name="T32" fmla="*/ 2147483647 w 32"/>
                <a:gd name="T33" fmla="*/ 2147483647 h 43"/>
                <a:gd name="T34" fmla="*/ 2147483647 w 32"/>
                <a:gd name="T35" fmla="*/ 2147483647 h 43"/>
                <a:gd name="T36" fmla="*/ 2147483647 w 32"/>
                <a:gd name="T37" fmla="*/ 2147483647 h 43"/>
                <a:gd name="T38" fmla="*/ 2147483647 w 32"/>
                <a:gd name="T39" fmla="*/ 2147483647 h 43"/>
                <a:gd name="T40" fmla="*/ 2147483647 w 32"/>
                <a:gd name="T41" fmla="*/ 214748364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43">
                  <a:moveTo>
                    <a:pt x="16" y="0"/>
                  </a:moveTo>
                  <a:cubicBezTo>
                    <a:pt x="24" y="0"/>
                    <a:pt x="29" y="5"/>
                    <a:pt x="29" y="11"/>
                  </a:cubicBezTo>
                  <a:cubicBezTo>
                    <a:pt x="29" y="15"/>
                    <a:pt x="25" y="19"/>
                    <a:pt x="22" y="20"/>
                  </a:cubicBezTo>
                  <a:cubicBezTo>
                    <a:pt x="22" y="20"/>
                    <a:pt x="22" y="20"/>
                    <a:pt x="22" y="20"/>
                  </a:cubicBezTo>
                  <a:cubicBezTo>
                    <a:pt x="26" y="20"/>
                    <a:pt x="32" y="25"/>
                    <a:pt x="32" y="31"/>
                  </a:cubicBezTo>
                  <a:cubicBezTo>
                    <a:pt x="32" y="38"/>
                    <a:pt x="26" y="43"/>
                    <a:pt x="17" y="43"/>
                  </a:cubicBezTo>
                  <a:cubicBezTo>
                    <a:pt x="0" y="43"/>
                    <a:pt x="0" y="43"/>
                    <a:pt x="0" y="43"/>
                  </a:cubicBezTo>
                  <a:cubicBezTo>
                    <a:pt x="0" y="0"/>
                    <a:pt x="0" y="0"/>
                    <a:pt x="0" y="0"/>
                  </a:cubicBezTo>
                  <a:lnTo>
                    <a:pt x="16" y="0"/>
                  </a:lnTo>
                  <a:close/>
                  <a:moveTo>
                    <a:pt x="15" y="18"/>
                  </a:moveTo>
                  <a:cubicBezTo>
                    <a:pt x="20" y="18"/>
                    <a:pt x="24" y="15"/>
                    <a:pt x="24" y="11"/>
                  </a:cubicBezTo>
                  <a:cubicBezTo>
                    <a:pt x="24" y="7"/>
                    <a:pt x="20" y="5"/>
                    <a:pt x="15" y="5"/>
                  </a:cubicBezTo>
                  <a:cubicBezTo>
                    <a:pt x="5" y="5"/>
                    <a:pt x="5" y="5"/>
                    <a:pt x="5" y="5"/>
                  </a:cubicBezTo>
                  <a:cubicBezTo>
                    <a:pt x="5" y="18"/>
                    <a:pt x="5" y="18"/>
                    <a:pt x="5" y="18"/>
                  </a:cubicBezTo>
                  <a:lnTo>
                    <a:pt x="15" y="18"/>
                  </a:lnTo>
                  <a:close/>
                  <a:moveTo>
                    <a:pt x="17" y="39"/>
                  </a:moveTo>
                  <a:cubicBezTo>
                    <a:pt x="22" y="39"/>
                    <a:pt x="26" y="36"/>
                    <a:pt x="26" y="31"/>
                  </a:cubicBezTo>
                  <a:cubicBezTo>
                    <a:pt x="26" y="26"/>
                    <a:pt x="22" y="22"/>
                    <a:pt x="17" y="22"/>
                  </a:cubicBezTo>
                  <a:cubicBezTo>
                    <a:pt x="5" y="22"/>
                    <a:pt x="5" y="22"/>
                    <a:pt x="5" y="22"/>
                  </a:cubicBezTo>
                  <a:cubicBezTo>
                    <a:pt x="5" y="39"/>
                    <a:pt x="5" y="39"/>
                    <a:pt x="5" y="39"/>
                  </a:cubicBezTo>
                  <a:lnTo>
                    <a:pt x="17"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5" name="Rectangle 19"/>
            <p:cNvSpPr>
              <a:spLocks noChangeArrowheads="1"/>
            </p:cNvSpPr>
            <p:nvPr/>
          </p:nvSpPr>
          <p:spPr bwMode="auto">
            <a:xfrm>
              <a:off x="2673350" y="4103688"/>
              <a:ext cx="1587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16" name="Freeform 20"/>
            <p:cNvSpPr>
              <a:spLocks/>
            </p:cNvSpPr>
            <p:nvPr/>
          </p:nvSpPr>
          <p:spPr bwMode="auto">
            <a:xfrm>
              <a:off x="2727325" y="4103688"/>
              <a:ext cx="88900" cy="136525"/>
            </a:xfrm>
            <a:custGeom>
              <a:avLst/>
              <a:gdLst>
                <a:gd name="T0" fmla="*/ 2147483647 w 56"/>
                <a:gd name="T1" fmla="*/ 2147483647 h 86"/>
                <a:gd name="T2" fmla="*/ 2147483647 w 56"/>
                <a:gd name="T3" fmla="*/ 2147483647 h 86"/>
                <a:gd name="T4" fmla="*/ 0 w 56"/>
                <a:gd name="T5" fmla="*/ 2147483647 h 86"/>
                <a:gd name="T6" fmla="*/ 0 w 56"/>
                <a:gd name="T7" fmla="*/ 0 h 86"/>
                <a:gd name="T8" fmla="*/ 2147483647 w 56"/>
                <a:gd name="T9" fmla="*/ 0 h 86"/>
                <a:gd name="T10" fmla="*/ 2147483647 w 56"/>
                <a:gd name="T11" fmla="*/ 2147483647 h 86"/>
                <a:gd name="T12" fmla="*/ 2147483647 w 56"/>
                <a:gd name="T13" fmla="*/ 2147483647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6">
                  <a:moveTo>
                    <a:pt x="56" y="78"/>
                  </a:moveTo>
                  <a:lnTo>
                    <a:pt x="56" y="86"/>
                  </a:lnTo>
                  <a:lnTo>
                    <a:pt x="0" y="86"/>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7" name="Freeform 21"/>
            <p:cNvSpPr>
              <a:spLocks/>
            </p:cNvSpPr>
            <p:nvPr/>
          </p:nvSpPr>
          <p:spPr bwMode="auto">
            <a:xfrm>
              <a:off x="2838450" y="4103688"/>
              <a:ext cx="88900" cy="136525"/>
            </a:xfrm>
            <a:custGeom>
              <a:avLst/>
              <a:gdLst>
                <a:gd name="T0" fmla="*/ 2147483647 w 56"/>
                <a:gd name="T1" fmla="*/ 2147483647 h 86"/>
                <a:gd name="T2" fmla="*/ 2147483647 w 56"/>
                <a:gd name="T3" fmla="*/ 2147483647 h 86"/>
                <a:gd name="T4" fmla="*/ 0 w 56"/>
                <a:gd name="T5" fmla="*/ 2147483647 h 86"/>
                <a:gd name="T6" fmla="*/ 0 w 56"/>
                <a:gd name="T7" fmla="*/ 0 h 86"/>
                <a:gd name="T8" fmla="*/ 2147483647 w 56"/>
                <a:gd name="T9" fmla="*/ 0 h 86"/>
                <a:gd name="T10" fmla="*/ 2147483647 w 56"/>
                <a:gd name="T11" fmla="*/ 2147483647 h 86"/>
                <a:gd name="T12" fmla="*/ 2147483647 w 56"/>
                <a:gd name="T13" fmla="*/ 2147483647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6">
                  <a:moveTo>
                    <a:pt x="56" y="78"/>
                  </a:moveTo>
                  <a:lnTo>
                    <a:pt x="56" y="86"/>
                  </a:lnTo>
                  <a:lnTo>
                    <a:pt x="0" y="86"/>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18" name="Rectangle 22"/>
            <p:cNvSpPr>
              <a:spLocks noChangeArrowheads="1"/>
            </p:cNvSpPr>
            <p:nvPr/>
          </p:nvSpPr>
          <p:spPr bwMode="auto">
            <a:xfrm>
              <a:off x="2949575" y="4103688"/>
              <a:ext cx="1587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19" name="Freeform 23"/>
            <p:cNvSpPr>
              <a:spLocks noEditPoints="1"/>
            </p:cNvSpPr>
            <p:nvPr/>
          </p:nvSpPr>
          <p:spPr bwMode="auto">
            <a:xfrm>
              <a:off x="2990850" y="4100513"/>
              <a:ext cx="139700" cy="142875"/>
            </a:xfrm>
            <a:custGeom>
              <a:avLst/>
              <a:gdLst>
                <a:gd name="T0" fmla="*/ 2147483647 w 44"/>
                <a:gd name="T1" fmla="*/ 0 h 45"/>
                <a:gd name="T2" fmla="*/ 2147483647 w 44"/>
                <a:gd name="T3" fmla="*/ 2147483647 h 45"/>
                <a:gd name="T4" fmla="*/ 2147483647 w 44"/>
                <a:gd name="T5" fmla="*/ 2147483647 h 45"/>
                <a:gd name="T6" fmla="*/ 0 w 44"/>
                <a:gd name="T7" fmla="*/ 2147483647 h 45"/>
                <a:gd name="T8" fmla="*/ 2147483647 w 44"/>
                <a:gd name="T9" fmla="*/ 0 h 45"/>
                <a:gd name="T10" fmla="*/ 2147483647 w 44"/>
                <a:gd name="T11" fmla="*/ 2147483647 h 45"/>
                <a:gd name="T12" fmla="*/ 2147483647 w 44"/>
                <a:gd name="T13" fmla="*/ 2147483647 h 45"/>
                <a:gd name="T14" fmla="*/ 2147483647 w 44"/>
                <a:gd name="T15" fmla="*/ 2147483647 h 45"/>
                <a:gd name="T16" fmla="*/ 2147483647 w 44"/>
                <a:gd name="T17" fmla="*/ 2147483647 h 45"/>
                <a:gd name="T18" fmla="*/ 2147483647 w 44"/>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5">
                  <a:moveTo>
                    <a:pt x="22" y="0"/>
                  </a:moveTo>
                  <a:cubicBezTo>
                    <a:pt x="34" y="0"/>
                    <a:pt x="44" y="10"/>
                    <a:pt x="44" y="23"/>
                  </a:cubicBezTo>
                  <a:cubicBezTo>
                    <a:pt x="44" y="36"/>
                    <a:pt x="34" y="45"/>
                    <a:pt x="22" y="45"/>
                  </a:cubicBezTo>
                  <a:cubicBezTo>
                    <a:pt x="10" y="45"/>
                    <a:pt x="0" y="36"/>
                    <a:pt x="0" y="23"/>
                  </a:cubicBezTo>
                  <a:cubicBezTo>
                    <a:pt x="0" y="10"/>
                    <a:pt x="10" y="0"/>
                    <a:pt x="22" y="0"/>
                  </a:cubicBezTo>
                  <a:close/>
                  <a:moveTo>
                    <a:pt x="22" y="40"/>
                  </a:moveTo>
                  <a:cubicBezTo>
                    <a:pt x="32" y="40"/>
                    <a:pt x="39" y="33"/>
                    <a:pt x="39" y="23"/>
                  </a:cubicBezTo>
                  <a:cubicBezTo>
                    <a:pt x="39" y="12"/>
                    <a:pt x="32" y="5"/>
                    <a:pt x="22" y="5"/>
                  </a:cubicBezTo>
                  <a:cubicBezTo>
                    <a:pt x="12" y="5"/>
                    <a:pt x="5" y="12"/>
                    <a:pt x="5" y="23"/>
                  </a:cubicBezTo>
                  <a:cubicBezTo>
                    <a:pt x="5" y="33"/>
                    <a:pt x="12" y="40"/>
                    <a:pt x="2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0" name="Freeform 24"/>
            <p:cNvSpPr>
              <a:spLocks/>
            </p:cNvSpPr>
            <p:nvPr/>
          </p:nvSpPr>
          <p:spPr bwMode="auto">
            <a:xfrm>
              <a:off x="3155950" y="4103688"/>
              <a:ext cx="114300" cy="136525"/>
            </a:xfrm>
            <a:custGeom>
              <a:avLst/>
              <a:gdLst>
                <a:gd name="T0" fmla="*/ 2147483647 w 36"/>
                <a:gd name="T1" fmla="*/ 0 h 43"/>
                <a:gd name="T2" fmla="*/ 2147483647 w 36"/>
                <a:gd name="T3" fmla="*/ 2147483647 h 43"/>
                <a:gd name="T4" fmla="*/ 2147483647 w 36"/>
                <a:gd name="T5" fmla="*/ 2147483647 h 43"/>
                <a:gd name="T6" fmla="*/ 2147483647 w 36"/>
                <a:gd name="T7" fmla="*/ 2147483647 h 43"/>
                <a:gd name="T8" fmla="*/ 2147483647 w 36"/>
                <a:gd name="T9" fmla="*/ 2147483647 h 43"/>
                <a:gd name="T10" fmla="*/ 2147483647 w 36"/>
                <a:gd name="T11" fmla="*/ 2147483647 h 43"/>
                <a:gd name="T12" fmla="*/ 2147483647 w 36"/>
                <a:gd name="T13" fmla="*/ 2147483647 h 43"/>
                <a:gd name="T14" fmla="*/ 2147483647 w 36"/>
                <a:gd name="T15" fmla="*/ 2147483647 h 43"/>
                <a:gd name="T16" fmla="*/ 0 w 36"/>
                <a:gd name="T17" fmla="*/ 2147483647 h 43"/>
                <a:gd name="T18" fmla="*/ 0 w 36"/>
                <a:gd name="T19" fmla="*/ 0 h 43"/>
                <a:gd name="T20" fmla="*/ 2147483647 w 36"/>
                <a:gd name="T21" fmla="*/ 0 h 43"/>
                <a:gd name="T22" fmla="*/ 2147483647 w 36"/>
                <a:gd name="T23" fmla="*/ 2147483647 h 43"/>
                <a:gd name="T24" fmla="*/ 2147483647 w 36"/>
                <a:gd name="T25" fmla="*/ 2147483647 h 43"/>
                <a:gd name="T26" fmla="*/ 2147483647 w 36"/>
                <a:gd name="T27" fmla="*/ 2147483647 h 43"/>
                <a:gd name="T28" fmla="*/ 2147483647 w 36"/>
                <a:gd name="T29" fmla="*/ 2147483647 h 43"/>
                <a:gd name="T30" fmla="*/ 2147483647 w 36"/>
                <a:gd name="T31" fmla="*/ 0 h 43"/>
                <a:gd name="T32" fmla="*/ 2147483647 w 36"/>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3">
                  <a:moveTo>
                    <a:pt x="36" y="0"/>
                  </a:moveTo>
                  <a:cubicBezTo>
                    <a:pt x="36" y="43"/>
                    <a:pt x="36" y="43"/>
                    <a:pt x="36" y="43"/>
                  </a:cubicBezTo>
                  <a:cubicBezTo>
                    <a:pt x="31" y="43"/>
                    <a:pt x="31" y="43"/>
                    <a:pt x="31" y="43"/>
                  </a:cubicBezTo>
                  <a:cubicBezTo>
                    <a:pt x="12" y="18"/>
                    <a:pt x="12" y="18"/>
                    <a:pt x="12" y="18"/>
                  </a:cubicBezTo>
                  <a:cubicBezTo>
                    <a:pt x="8" y="13"/>
                    <a:pt x="5" y="9"/>
                    <a:pt x="5" y="9"/>
                  </a:cubicBezTo>
                  <a:cubicBezTo>
                    <a:pt x="5" y="9"/>
                    <a:pt x="5" y="9"/>
                    <a:pt x="5" y="9"/>
                  </a:cubicBezTo>
                  <a:cubicBezTo>
                    <a:pt x="5" y="9"/>
                    <a:pt x="5" y="14"/>
                    <a:pt x="5" y="21"/>
                  </a:cubicBezTo>
                  <a:cubicBezTo>
                    <a:pt x="5" y="43"/>
                    <a:pt x="5" y="43"/>
                    <a:pt x="5" y="43"/>
                  </a:cubicBezTo>
                  <a:cubicBezTo>
                    <a:pt x="0" y="43"/>
                    <a:pt x="0" y="43"/>
                    <a:pt x="0" y="43"/>
                  </a:cubicBezTo>
                  <a:cubicBezTo>
                    <a:pt x="0" y="0"/>
                    <a:pt x="0" y="0"/>
                    <a:pt x="0" y="0"/>
                  </a:cubicBezTo>
                  <a:cubicBezTo>
                    <a:pt x="5" y="0"/>
                    <a:pt x="5" y="0"/>
                    <a:pt x="5" y="0"/>
                  </a:cubicBezTo>
                  <a:cubicBezTo>
                    <a:pt x="24" y="26"/>
                    <a:pt x="24" y="26"/>
                    <a:pt x="24" y="26"/>
                  </a:cubicBezTo>
                  <a:cubicBezTo>
                    <a:pt x="28" y="30"/>
                    <a:pt x="31" y="35"/>
                    <a:pt x="31" y="35"/>
                  </a:cubicBezTo>
                  <a:cubicBezTo>
                    <a:pt x="31" y="35"/>
                    <a:pt x="31" y="35"/>
                    <a:pt x="31" y="35"/>
                  </a:cubicBezTo>
                  <a:cubicBezTo>
                    <a:pt x="31" y="35"/>
                    <a:pt x="31" y="29"/>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1" name="Rectangle 25"/>
            <p:cNvSpPr>
              <a:spLocks noChangeArrowheads="1"/>
            </p:cNvSpPr>
            <p:nvPr/>
          </p:nvSpPr>
          <p:spPr bwMode="auto">
            <a:xfrm>
              <a:off x="3411239" y="4090988"/>
              <a:ext cx="1270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22" name="Freeform 32"/>
            <p:cNvSpPr>
              <a:spLocks/>
            </p:cNvSpPr>
            <p:nvPr/>
          </p:nvSpPr>
          <p:spPr bwMode="auto">
            <a:xfrm>
              <a:off x="4219575" y="4103688"/>
              <a:ext cx="92075" cy="136525"/>
            </a:xfrm>
            <a:custGeom>
              <a:avLst/>
              <a:gdLst>
                <a:gd name="T0" fmla="*/ 2147483647 w 58"/>
                <a:gd name="T1" fmla="*/ 2147483647 h 86"/>
                <a:gd name="T2" fmla="*/ 2147483647 w 58"/>
                <a:gd name="T3" fmla="*/ 2147483647 h 86"/>
                <a:gd name="T4" fmla="*/ 0 w 58"/>
                <a:gd name="T5" fmla="*/ 2147483647 h 86"/>
                <a:gd name="T6" fmla="*/ 0 w 58"/>
                <a:gd name="T7" fmla="*/ 0 h 86"/>
                <a:gd name="T8" fmla="*/ 2147483647 w 58"/>
                <a:gd name="T9" fmla="*/ 0 h 86"/>
                <a:gd name="T10" fmla="*/ 2147483647 w 58"/>
                <a:gd name="T11" fmla="*/ 2147483647 h 86"/>
                <a:gd name="T12" fmla="*/ 2147483647 w 58"/>
                <a:gd name="T13" fmla="*/ 2147483647 h 86"/>
                <a:gd name="T14" fmla="*/ 2147483647 w 58"/>
                <a:gd name="T15" fmla="*/ 2147483647 h 86"/>
                <a:gd name="T16" fmla="*/ 2147483647 w 58"/>
                <a:gd name="T17" fmla="*/ 2147483647 h 86"/>
                <a:gd name="T18" fmla="*/ 2147483647 w 58"/>
                <a:gd name="T19" fmla="*/ 2147483647 h 86"/>
                <a:gd name="T20" fmla="*/ 2147483647 w 58"/>
                <a:gd name="T21" fmla="*/ 2147483647 h 86"/>
                <a:gd name="T22" fmla="*/ 2147483647 w 58"/>
                <a:gd name="T23" fmla="*/ 2147483647 h 86"/>
                <a:gd name="T24" fmla="*/ 2147483647 w 58"/>
                <a:gd name="T25" fmla="*/ 2147483647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6">
                  <a:moveTo>
                    <a:pt x="58" y="78"/>
                  </a:moveTo>
                  <a:lnTo>
                    <a:pt x="58" y="86"/>
                  </a:lnTo>
                  <a:lnTo>
                    <a:pt x="0" y="86"/>
                  </a:lnTo>
                  <a:lnTo>
                    <a:pt x="0" y="0"/>
                  </a:lnTo>
                  <a:lnTo>
                    <a:pt x="58" y="0"/>
                  </a:lnTo>
                  <a:lnTo>
                    <a:pt x="58" y="10"/>
                  </a:lnTo>
                  <a:lnTo>
                    <a:pt x="10" y="10"/>
                  </a:lnTo>
                  <a:lnTo>
                    <a:pt x="10" y="36"/>
                  </a:lnTo>
                  <a:lnTo>
                    <a:pt x="48" y="36"/>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3" name="Freeform 33"/>
            <p:cNvSpPr>
              <a:spLocks/>
            </p:cNvSpPr>
            <p:nvPr/>
          </p:nvSpPr>
          <p:spPr bwMode="auto">
            <a:xfrm>
              <a:off x="4343400" y="4103688"/>
              <a:ext cx="123825" cy="136525"/>
            </a:xfrm>
            <a:custGeom>
              <a:avLst/>
              <a:gdLst>
                <a:gd name="T0" fmla="*/ 2147483647 w 39"/>
                <a:gd name="T1" fmla="*/ 0 h 43"/>
                <a:gd name="T2" fmla="*/ 2147483647 w 39"/>
                <a:gd name="T3" fmla="*/ 2147483647 h 43"/>
                <a:gd name="T4" fmla="*/ 2147483647 w 39"/>
                <a:gd name="T5" fmla="*/ 2147483647 h 43"/>
                <a:gd name="T6" fmla="*/ 2147483647 w 39"/>
                <a:gd name="T7" fmla="*/ 2147483647 h 43"/>
                <a:gd name="T8" fmla="*/ 2147483647 w 39"/>
                <a:gd name="T9" fmla="*/ 2147483647 h 43"/>
                <a:gd name="T10" fmla="*/ 2147483647 w 39"/>
                <a:gd name="T11" fmla="*/ 2147483647 h 43"/>
                <a:gd name="T12" fmla="*/ 2147483647 w 39"/>
                <a:gd name="T13" fmla="*/ 2147483647 h 43"/>
                <a:gd name="T14" fmla="*/ 2147483647 w 39"/>
                <a:gd name="T15" fmla="*/ 2147483647 h 43"/>
                <a:gd name="T16" fmla="*/ 2147483647 w 39"/>
                <a:gd name="T17" fmla="*/ 2147483647 h 43"/>
                <a:gd name="T18" fmla="*/ 2147483647 w 39"/>
                <a:gd name="T19" fmla="*/ 2147483647 h 43"/>
                <a:gd name="T20" fmla="*/ 2147483647 w 39"/>
                <a:gd name="T21" fmla="*/ 2147483647 h 43"/>
                <a:gd name="T22" fmla="*/ 2147483647 w 39"/>
                <a:gd name="T23" fmla="*/ 2147483647 h 43"/>
                <a:gd name="T24" fmla="*/ 2147483647 w 39"/>
                <a:gd name="T25" fmla="*/ 2147483647 h 43"/>
                <a:gd name="T26" fmla="*/ 2147483647 w 39"/>
                <a:gd name="T27" fmla="*/ 2147483647 h 43"/>
                <a:gd name="T28" fmla="*/ 0 w 39"/>
                <a:gd name="T29" fmla="*/ 2147483647 h 43"/>
                <a:gd name="T30" fmla="*/ 0 w 39"/>
                <a:gd name="T31" fmla="*/ 0 h 43"/>
                <a:gd name="T32" fmla="*/ 2147483647 w 39"/>
                <a:gd name="T33" fmla="*/ 0 h 43"/>
                <a:gd name="T34" fmla="*/ 2147483647 w 39"/>
                <a:gd name="T35" fmla="*/ 2147483647 h 43"/>
                <a:gd name="T36" fmla="*/ 2147483647 w 39"/>
                <a:gd name="T37" fmla="*/ 2147483647 h 43"/>
                <a:gd name="T38" fmla="*/ 2147483647 w 39"/>
                <a:gd name="T39" fmla="*/ 2147483647 h 43"/>
                <a:gd name="T40" fmla="*/ 2147483647 w 39"/>
                <a:gd name="T41" fmla="*/ 2147483647 h 43"/>
                <a:gd name="T42" fmla="*/ 2147483647 w 39"/>
                <a:gd name="T43" fmla="*/ 0 h 43"/>
                <a:gd name="T44" fmla="*/ 2147483647 w 39"/>
                <a:gd name="T45" fmla="*/ 0 h 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9" h="43">
                  <a:moveTo>
                    <a:pt x="39" y="0"/>
                  </a:moveTo>
                  <a:cubicBezTo>
                    <a:pt x="39" y="43"/>
                    <a:pt x="39" y="43"/>
                    <a:pt x="39" y="43"/>
                  </a:cubicBezTo>
                  <a:cubicBezTo>
                    <a:pt x="35" y="43"/>
                    <a:pt x="35" y="43"/>
                    <a:pt x="35" y="43"/>
                  </a:cubicBezTo>
                  <a:cubicBezTo>
                    <a:pt x="35" y="24"/>
                    <a:pt x="35" y="24"/>
                    <a:pt x="35" y="24"/>
                  </a:cubicBezTo>
                  <a:cubicBezTo>
                    <a:pt x="35" y="17"/>
                    <a:pt x="35" y="9"/>
                    <a:pt x="35" y="9"/>
                  </a:cubicBezTo>
                  <a:cubicBezTo>
                    <a:pt x="35" y="9"/>
                    <a:pt x="35" y="9"/>
                    <a:pt x="35" y="9"/>
                  </a:cubicBezTo>
                  <a:cubicBezTo>
                    <a:pt x="35" y="9"/>
                    <a:pt x="32" y="13"/>
                    <a:pt x="31" y="15"/>
                  </a:cubicBezTo>
                  <a:cubicBezTo>
                    <a:pt x="21" y="33"/>
                    <a:pt x="21" y="33"/>
                    <a:pt x="21" y="33"/>
                  </a:cubicBezTo>
                  <a:cubicBezTo>
                    <a:pt x="18" y="33"/>
                    <a:pt x="18" y="33"/>
                    <a:pt x="18" y="33"/>
                  </a:cubicBezTo>
                  <a:cubicBezTo>
                    <a:pt x="8" y="15"/>
                    <a:pt x="8" y="15"/>
                    <a:pt x="8" y="15"/>
                  </a:cubicBezTo>
                  <a:cubicBezTo>
                    <a:pt x="7" y="13"/>
                    <a:pt x="5" y="9"/>
                    <a:pt x="5" y="9"/>
                  </a:cubicBezTo>
                  <a:cubicBezTo>
                    <a:pt x="4" y="9"/>
                    <a:pt x="4" y="9"/>
                    <a:pt x="4" y="9"/>
                  </a:cubicBezTo>
                  <a:cubicBezTo>
                    <a:pt x="4" y="9"/>
                    <a:pt x="5" y="17"/>
                    <a:pt x="5" y="24"/>
                  </a:cubicBezTo>
                  <a:cubicBezTo>
                    <a:pt x="5" y="43"/>
                    <a:pt x="5" y="43"/>
                    <a:pt x="5" y="43"/>
                  </a:cubicBezTo>
                  <a:cubicBezTo>
                    <a:pt x="0" y="43"/>
                    <a:pt x="0" y="43"/>
                    <a:pt x="0" y="43"/>
                  </a:cubicBezTo>
                  <a:cubicBezTo>
                    <a:pt x="0" y="0"/>
                    <a:pt x="0" y="0"/>
                    <a:pt x="0" y="0"/>
                  </a:cubicBezTo>
                  <a:cubicBezTo>
                    <a:pt x="4" y="0"/>
                    <a:pt x="4" y="0"/>
                    <a:pt x="4" y="0"/>
                  </a:cubicBezTo>
                  <a:cubicBezTo>
                    <a:pt x="15" y="19"/>
                    <a:pt x="15" y="19"/>
                    <a:pt x="15" y="19"/>
                  </a:cubicBezTo>
                  <a:cubicBezTo>
                    <a:pt x="19" y="25"/>
                    <a:pt x="20" y="27"/>
                    <a:pt x="20" y="27"/>
                  </a:cubicBezTo>
                  <a:cubicBezTo>
                    <a:pt x="20" y="27"/>
                    <a:pt x="20" y="27"/>
                    <a:pt x="20" y="27"/>
                  </a:cubicBezTo>
                  <a:cubicBezTo>
                    <a:pt x="20" y="27"/>
                    <a:pt x="20" y="25"/>
                    <a:pt x="24" y="19"/>
                  </a:cubicBezTo>
                  <a:cubicBezTo>
                    <a:pt x="35" y="0"/>
                    <a:pt x="35" y="0"/>
                    <a:pt x="35"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4" name="Freeform 34"/>
            <p:cNvSpPr>
              <a:spLocks noEditPoints="1"/>
            </p:cNvSpPr>
            <p:nvPr/>
          </p:nvSpPr>
          <p:spPr bwMode="auto">
            <a:xfrm>
              <a:off x="4505325" y="4103688"/>
              <a:ext cx="92075" cy="136525"/>
            </a:xfrm>
            <a:custGeom>
              <a:avLst/>
              <a:gdLst>
                <a:gd name="T0" fmla="*/ 2147483647 w 29"/>
                <a:gd name="T1" fmla="*/ 0 h 43"/>
                <a:gd name="T2" fmla="*/ 2147483647 w 29"/>
                <a:gd name="T3" fmla="*/ 2147483647 h 43"/>
                <a:gd name="T4" fmla="*/ 2147483647 w 29"/>
                <a:gd name="T5" fmla="*/ 2147483647 h 43"/>
                <a:gd name="T6" fmla="*/ 2147483647 w 29"/>
                <a:gd name="T7" fmla="*/ 2147483647 h 43"/>
                <a:gd name="T8" fmla="*/ 2147483647 w 29"/>
                <a:gd name="T9" fmla="*/ 2147483647 h 43"/>
                <a:gd name="T10" fmla="*/ 0 w 29"/>
                <a:gd name="T11" fmla="*/ 2147483647 h 43"/>
                <a:gd name="T12" fmla="*/ 0 w 29"/>
                <a:gd name="T13" fmla="*/ 0 h 43"/>
                <a:gd name="T14" fmla="*/ 2147483647 w 29"/>
                <a:gd name="T15" fmla="*/ 0 h 43"/>
                <a:gd name="T16" fmla="*/ 2147483647 w 29"/>
                <a:gd name="T17" fmla="*/ 2147483647 h 43"/>
                <a:gd name="T18" fmla="*/ 2147483647 w 29"/>
                <a:gd name="T19" fmla="*/ 2147483647 h 43"/>
                <a:gd name="T20" fmla="*/ 2147483647 w 29"/>
                <a:gd name="T21" fmla="*/ 2147483647 h 43"/>
                <a:gd name="T22" fmla="*/ 2147483647 w 29"/>
                <a:gd name="T23" fmla="*/ 2147483647 h 43"/>
                <a:gd name="T24" fmla="*/ 2147483647 w 29"/>
                <a:gd name="T25" fmla="*/ 2147483647 h 43"/>
                <a:gd name="T26" fmla="*/ 2147483647 w 29"/>
                <a:gd name="T27" fmla="*/ 2147483647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43">
                  <a:moveTo>
                    <a:pt x="13" y="0"/>
                  </a:moveTo>
                  <a:cubicBezTo>
                    <a:pt x="23" y="0"/>
                    <a:pt x="29" y="5"/>
                    <a:pt x="29" y="14"/>
                  </a:cubicBezTo>
                  <a:cubicBezTo>
                    <a:pt x="29" y="23"/>
                    <a:pt x="23" y="28"/>
                    <a:pt x="13" y="28"/>
                  </a:cubicBezTo>
                  <a:cubicBezTo>
                    <a:pt x="5" y="28"/>
                    <a:pt x="5" y="28"/>
                    <a:pt x="5" y="28"/>
                  </a:cubicBezTo>
                  <a:cubicBezTo>
                    <a:pt x="5" y="43"/>
                    <a:pt x="5" y="43"/>
                    <a:pt x="5" y="43"/>
                  </a:cubicBezTo>
                  <a:cubicBezTo>
                    <a:pt x="0" y="43"/>
                    <a:pt x="0" y="43"/>
                    <a:pt x="0" y="43"/>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5" name="Freeform 35"/>
            <p:cNvSpPr>
              <a:spLocks/>
            </p:cNvSpPr>
            <p:nvPr/>
          </p:nvSpPr>
          <p:spPr bwMode="auto">
            <a:xfrm>
              <a:off x="4622800" y="4103688"/>
              <a:ext cx="88900" cy="136525"/>
            </a:xfrm>
            <a:custGeom>
              <a:avLst/>
              <a:gdLst>
                <a:gd name="T0" fmla="*/ 2147483647 w 56"/>
                <a:gd name="T1" fmla="*/ 2147483647 h 86"/>
                <a:gd name="T2" fmla="*/ 2147483647 w 56"/>
                <a:gd name="T3" fmla="*/ 2147483647 h 86"/>
                <a:gd name="T4" fmla="*/ 0 w 56"/>
                <a:gd name="T5" fmla="*/ 2147483647 h 86"/>
                <a:gd name="T6" fmla="*/ 0 w 56"/>
                <a:gd name="T7" fmla="*/ 0 h 86"/>
                <a:gd name="T8" fmla="*/ 2147483647 w 56"/>
                <a:gd name="T9" fmla="*/ 0 h 86"/>
                <a:gd name="T10" fmla="*/ 2147483647 w 56"/>
                <a:gd name="T11" fmla="*/ 2147483647 h 86"/>
                <a:gd name="T12" fmla="*/ 2147483647 w 56"/>
                <a:gd name="T13" fmla="*/ 2147483647 h 8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6">
                  <a:moveTo>
                    <a:pt x="56" y="78"/>
                  </a:moveTo>
                  <a:lnTo>
                    <a:pt x="56" y="86"/>
                  </a:lnTo>
                  <a:lnTo>
                    <a:pt x="0" y="86"/>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6" name="Freeform 36"/>
            <p:cNvSpPr>
              <a:spLocks noEditPoints="1"/>
            </p:cNvSpPr>
            <p:nvPr/>
          </p:nvSpPr>
          <p:spPr bwMode="auto">
            <a:xfrm>
              <a:off x="4718050" y="4100513"/>
              <a:ext cx="139700" cy="142875"/>
            </a:xfrm>
            <a:custGeom>
              <a:avLst/>
              <a:gdLst>
                <a:gd name="T0" fmla="*/ 2147483647 w 44"/>
                <a:gd name="T1" fmla="*/ 0 h 45"/>
                <a:gd name="T2" fmla="*/ 2147483647 w 44"/>
                <a:gd name="T3" fmla="*/ 2147483647 h 45"/>
                <a:gd name="T4" fmla="*/ 2147483647 w 44"/>
                <a:gd name="T5" fmla="*/ 2147483647 h 45"/>
                <a:gd name="T6" fmla="*/ 0 w 44"/>
                <a:gd name="T7" fmla="*/ 2147483647 h 45"/>
                <a:gd name="T8" fmla="*/ 2147483647 w 44"/>
                <a:gd name="T9" fmla="*/ 0 h 45"/>
                <a:gd name="T10" fmla="*/ 2147483647 w 44"/>
                <a:gd name="T11" fmla="*/ 2147483647 h 45"/>
                <a:gd name="T12" fmla="*/ 2147483647 w 44"/>
                <a:gd name="T13" fmla="*/ 2147483647 h 45"/>
                <a:gd name="T14" fmla="*/ 2147483647 w 44"/>
                <a:gd name="T15" fmla="*/ 2147483647 h 45"/>
                <a:gd name="T16" fmla="*/ 2147483647 w 44"/>
                <a:gd name="T17" fmla="*/ 2147483647 h 45"/>
                <a:gd name="T18" fmla="*/ 2147483647 w 44"/>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5">
                  <a:moveTo>
                    <a:pt x="22" y="0"/>
                  </a:moveTo>
                  <a:cubicBezTo>
                    <a:pt x="34" y="0"/>
                    <a:pt x="44" y="10"/>
                    <a:pt x="44" y="23"/>
                  </a:cubicBezTo>
                  <a:cubicBezTo>
                    <a:pt x="44" y="36"/>
                    <a:pt x="34" y="45"/>
                    <a:pt x="22" y="45"/>
                  </a:cubicBezTo>
                  <a:cubicBezTo>
                    <a:pt x="10" y="45"/>
                    <a:pt x="0" y="36"/>
                    <a:pt x="0" y="23"/>
                  </a:cubicBezTo>
                  <a:cubicBezTo>
                    <a:pt x="0" y="10"/>
                    <a:pt x="10" y="0"/>
                    <a:pt x="22" y="0"/>
                  </a:cubicBezTo>
                  <a:close/>
                  <a:moveTo>
                    <a:pt x="22" y="40"/>
                  </a:moveTo>
                  <a:cubicBezTo>
                    <a:pt x="32" y="40"/>
                    <a:pt x="39" y="33"/>
                    <a:pt x="39" y="23"/>
                  </a:cubicBezTo>
                  <a:cubicBezTo>
                    <a:pt x="39" y="12"/>
                    <a:pt x="32" y="5"/>
                    <a:pt x="22" y="5"/>
                  </a:cubicBezTo>
                  <a:cubicBezTo>
                    <a:pt x="12" y="5"/>
                    <a:pt x="5" y="12"/>
                    <a:pt x="5" y="23"/>
                  </a:cubicBezTo>
                  <a:cubicBezTo>
                    <a:pt x="5" y="33"/>
                    <a:pt x="12" y="40"/>
                    <a:pt x="2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7" name="Freeform 37"/>
            <p:cNvSpPr>
              <a:spLocks/>
            </p:cNvSpPr>
            <p:nvPr/>
          </p:nvSpPr>
          <p:spPr bwMode="auto">
            <a:xfrm>
              <a:off x="4857750" y="4103688"/>
              <a:ext cx="123825" cy="136525"/>
            </a:xfrm>
            <a:custGeom>
              <a:avLst/>
              <a:gdLst>
                <a:gd name="T0" fmla="*/ 2147483647 w 39"/>
                <a:gd name="T1" fmla="*/ 0 h 43"/>
                <a:gd name="T2" fmla="*/ 2147483647 w 39"/>
                <a:gd name="T3" fmla="*/ 2147483647 h 43"/>
                <a:gd name="T4" fmla="*/ 2147483647 w 39"/>
                <a:gd name="T5" fmla="*/ 2147483647 h 43"/>
                <a:gd name="T6" fmla="*/ 2147483647 w 39"/>
                <a:gd name="T7" fmla="*/ 2147483647 h 43"/>
                <a:gd name="T8" fmla="*/ 2147483647 w 39"/>
                <a:gd name="T9" fmla="*/ 2147483647 h 43"/>
                <a:gd name="T10" fmla="*/ 0 w 39"/>
                <a:gd name="T11" fmla="*/ 0 h 43"/>
                <a:gd name="T12" fmla="*/ 2147483647 w 39"/>
                <a:gd name="T13" fmla="*/ 0 h 43"/>
                <a:gd name="T14" fmla="*/ 2147483647 w 39"/>
                <a:gd name="T15" fmla="*/ 2147483647 h 43"/>
                <a:gd name="T16" fmla="*/ 2147483647 w 39"/>
                <a:gd name="T17" fmla="*/ 2147483647 h 43"/>
                <a:gd name="T18" fmla="*/ 2147483647 w 39"/>
                <a:gd name="T19" fmla="*/ 2147483647 h 43"/>
                <a:gd name="T20" fmla="*/ 2147483647 w 39"/>
                <a:gd name="T21" fmla="*/ 2147483647 h 43"/>
                <a:gd name="T22" fmla="*/ 2147483647 w 39"/>
                <a:gd name="T23" fmla="*/ 0 h 43"/>
                <a:gd name="T24" fmla="*/ 2147483647 w 39"/>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3">
                  <a:moveTo>
                    <a:pt x="39" y="0"/>
                  </a:moveTo>
                  <a:cubicBezTo>
                    <a:pt x="22" y="22"/>
                    <a:pt x="22" y="22"/>
                    <a:pt x="22" y="22"/>
                  </a:cubicBezTo>
                  <a:cubicBezTo>
                    <a:pt x="22" y="43"/>
                    <a:pt x="22" y="43"/>
                    <a:pt x="22" y="43"/>
                  </a:cubicBezTo>
                  <a:cubicBezTo>
                    <a:pt x="17" y="43"/>
                    <a:pt x="17" y="43"/>
                    <a:pt x="17" y="43"/>
                  </a:cubicBezTo>
                  <a:cubicBezTo>
                    <a:pt x="17" y="22"/>
                    <a:pt x="17" y="22"/>
                    <a:pt x="17" y="22"/>
                  </a:cubicBezTo>
                  <a:cubicBezTo>
                    <a:pt x="0" y="0"/>
                    <a:pt x="0" y="0"/>
                    <a:pt x="0" y="0"/>
                  </a:cubicBezTo>
                  <a:cubicBezTo>
                    <a:pt x="6" y="0"/>
                    <a:pt x="6" y="0"/>
                    <a:pt x="6" y="0"/>
                  </a:cubicBezTo>
                  <a:cubicBezTo>
                    <a:pt x="17" y="14"/>
                    <a:pt x="17" y="14"/>
                    <a:pt x="17" y="14"/>
                  </a:cubicBezTo>
                  <a:cubicBezTo>
                    <a:pt x="18" y="16"/>
                    <a:pt x="19" y="18"/>
                    <a:pt x="19" y="18"/>
                  </a:cubicBezTo>
                  <a:cubicBezTo>
                    <a:pt x="19" y="18"/>
                    <a:pt x="19" y="18"/>
                    <a:pt x="19" y="18"/>
                  </a:cubicBezTo>
                  <a:cubicBezTo>
                    <a:pt x="19" y="18"/>
                    <a:pt x="21" y="16"/>
                    <a:pt x="22" y="14"/>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8" name="Freeform 38"/>
            <p:cNvSpPr>
              <a:spLocks/>
            </p:cNvSpPr>
            <p:nvPr/>
          </p:nvSpPr>
          <p:spPr bwMode="auto">
            <a:xfrm>
              <a:off x="5000625" y="4103688"/>
              <a:ext cx="92075" cy="136525"/>
            </a:xfrm>
            <a:custGeom>
              <a:avLst/>
              <a:gdLst>
                <a:gd name="T0" fmla="*/ 2147483647 w 58"/>
                <a:gd name="T1" fmla="*/ 2147483647 h 86"/>
                <a:gd name="T2" fmla="*/ 2147483647 w 58"/>
                <a:gd name="T3" fmla="*/ 2147483647 h 86"/>
                <a:gd name="T4" fmla="*/ 0 w 58"/>
                <a:gd name="T5" fmla="*/ 2147483647 h 86"/>
                <a:gd name="T6" fmla="*/ 0 w 58"/>
                <a:gd name="T7" fmla="*/ 0 h 86"/>
                <a:gd name="T8" fmla="*/ 2147483647 w 58"/>
                <a:gd name="T9" fmla="*/ 0 h 86"/>
                <a:gd name="T10" fmla="*/ 2147483647 w 58"/>
                <a:gd name="T11" fmla="*/ 2147483647 h 86"/>
                <a:gd name="T12" fmla="*/ 2147483647 w 58"/>
                <a:gd name="T13" fmla="*/ 2147483647 h 86"/>
                <a:gd name="T14" fmla="*/ 2147483647 w 58"/>
                <a:gd name="T15" fmla="*/ 2147483647 h 86"/>
                <a:gd name="T16" fmla="*/ 2147483647 w 58"/>
                <a:gd name="T17" fmla="*/ 2147483647 h 86"/>
                <a:gd name="T18" fmla="*/ 2147483647 w 58"/>
                <a:gd name="T19" fmla="*/ 2147483647 h 86"/>
                <a:gd name="T20" fmla="*/ 2147483647 w 58"/>
                <a:gd name="T21" fmla="*/ 2147483647 h 86"/>
                <a:gd name="T22" fmla="*/ 2147483647 w 58"/>
                <a:gd name="T23" fmla="*/ 2147483647 h 86"/>
                <a:gd name="T24" fmla="*/ 2147483647 w 58"/>
                <a:gd name="T25" fmla="*/ 2147483647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6">
                  <a:moveTo>
                    <a:pt x="58" y="78"/>
                  </a:moveTo>
                  <a:lnTo>
                    <a:pt x="58" y="86"/>
                  </a:lnTo>
                  <a:lnTo>
                    <a:pt x="0" y="86"/>
                  </a:lnTo>
                  <a:lnTo>
                    <a:pt x="0" y="0"/>
                  </a:lnTo>
                  <a:lnTo>
                    <a:pt x="56" y="0"/>
                  </a:lnTo>
                  <a:lnTo>
                    <a:pt x="56" y="10"/>
                  </a:lnTo>
                  <a:lnTo>
                    <a:pt x="10" y="10"/>
                  </a:lnTo>
                  <a:lnTo>
                    <a:pt x="10" y="36"/>
                  </a:lnTo>
                  <a:lnTo>
                    <a:pt x="48" y="36"/>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9" name="Freeform 39"/>
            <p:cNvSpPr>
              <a:spLocks/>
            </p:cNvSpPr>
            <p:nvPr/>
          </p:nvSpPr>
          <p:spPr bwMode="auto">
            <a:xfrm>
              <a:off x="5121275" y="4103688"/>
              <a:ext cx="92075" cy="136525"/>
            </a:xfrm>
            <a:custGeom>
              <a:avLst/>
              <a:gdLst>
                <a:gd name="T0" fmla="*/ 2147483647 w 58"/>
                <a:gd name="T1" fmla="*/ 2147483647 h 86"/>
                <a:gd name="T2" fmla="*/ 2147483647 w 58"/>
                <a:gd name="T3" fmla="*/ 2147483647 h 86"/>
                <a:gd name="T4" fmla="*/ 0 w 58"/>
                <a:gd name="T5" fmla="*/ 2147483647 h 86"/>
                <a:gd name="T6" fmla="*/ 0 w 58"/>
                <a:gd name="T7" fmla="*/ 0 h 86"/>
                <a:gd name="T8" fmla="*/ 2147483647 w 58"/>
                <a:gd name="T9" fmla="*/ 0 h 86"/>
                <a:gd name="T10" fmla="*/ 2147483647 w 58"/>
                <a:gd name="T11" fmla="*/ 2147483647 h 86"/>
                <a:gd name="T12" fmla="*/ 2147483647 w 58"/>
                <a:gd name="T13" fmla="*/ 2147483647 h 86"/>
                <a:gd name="T14" fmla="*/ 2147483647 w 58"/>
                <a:gd name="T15" fmla="*/ 2147483647 h 86"/>
                <a:gd name="T16" fmla="*/ 2147483647 w 58"/>
                <a:gd name="T17" fmla="*/ 2147483647 h 86"/>
                <a:gd name="T18" fmla="*/ 2147483647 w 58"/>
                <a:gd name="T19" fmla="*/ 2147483647 h 86"/>
                <a:gd name="T20" fmla="*/ 2147483647 w 58"/>
                <a:gd name="T21" fmla="*/ 2147483647 h 86"/>
                <a:gd name="T22" fmla="*/ 2147483647 w 58"/>
                <a:gd name="T23" fmla="*/ 2147483647 h 86"/>
                <a:gd name="T24" fmla="*/ 2147483647 w 58"/>
                <a:gd name="T25" fmla="*/ 2147483647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6">
                  <a:moveTo>
                    <a:pt x="58" y="78"/>
                  </a:moveTo>
                  <a:lnTo>
                    <a:pt x="58" y="86"/>
                  </a:lnTo>
                  <a:lnTo>
                    <a:pt x="0" y="86"/>
                  </a:lnTo>
                  <a:lnTo>
                    <a:pt x="0" y="0"/>
                  </a:lnTo>
                  <a:lnTo>
                    <a:pt x="58" y="0"/>
                  </a:lnTo>
                  <a:lnTo>
                    <a:pt x="58" y="10"/>
                  </a:lnTo>
                  <a:lnTo>
                    <a:pt x="10" y="10"/>
                  </a:lnTo>
                  <a:lnTo>
                    <a:pt x="10" y="36"/>
                  </a:lnTo>
                  <a:lnTo>
                    <a:pt x="48" y="36"/>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0" name="Freeform 40"/>
            <p:cNvSpPr>
              <a:spLocks/>
            </p:cNvSpPr>
            <p:nvPr/>
          </p:nvSpPr>
          <p:spPr bwMode="auto">
            <a:xfrm>
              <a:off x="5229225" y="4100513"/>
              <a:ext cx="101600" cy="142875"/>
            </a:xfrm>
            <a:custGeom>
              <a:avLst/>
              <a:gdLst>
                <a:gd name="T0" fmla="*/ 2147483647 w 32"/>
                <a:gd name="T1" fmla="*/ 2147483647 h 45"/>
                <a:gd name="T2" fmla="*/ 2147483647 w 32"/>
                <a:gd name="T3" fmla="*/ 2147483647 h 45"/>
                <a:gd name="T4" fmla="*/ 2147483647 w 32"/>
                <a:gd name="T5" fmla="*/ 2147483647 h 45"/>
                <a:gd name="T6" fmla="*/ 2147483647 w 32"/>
                <a:gd name="T7" fmla="*/ 2147483647 h 45"/>
                <a:gd name="T8" fmla="*/ 2147483647 w 32"/>
                <a:gd name="T9" fmla="*/ 2147483647 h 45"/>
                <a:gd name="T10" fmla="*/ 2147483647 w 32"/>
                <a:gd name="T11" fmla="*/ 2147483647 h 45"/>
                <a:gd name="T12" fmla="*/ 0 w 32"/>
                <a:gd name="T13" fmla="*/ 2147483647 h 45"/>
                <a:gd name="T14" fmla="*/ 2147483647 w 32"/>
                <a:gd name="T15" fmla="*/ 2147483647 h 45"/>
                <a:gd name="T16" fmla="*/ 2147483647 w 32"/>
                <a:gd name="T17" fmla="*/ 2147483647 h 45"/>
                <a:gd name="T18" fmla="*/ 2147483647 w 32"/>
                <a:gd name="T19" fmla="*/ 2147483647 h 45"/>
                <a:gd name="T20" fmla="*/ 2147483647 w 32"/>
                <a:gd name="T21" fmla="*/ 2147483647 h 45"/>
                <a:gd name="T22" fmla="*/ 2147483647 w 32"/>
                <a:gd name="T23" fmla="*/ 2147483647 h 45"/>
                <a:gd name="T24" fmla="*/ 2147483647 w 32"/>
                <a:gd name="T25" fmla="*/ 0 h 45"/>
                <a:gd name="T26" fmla="*/ 2147483647 w 32"/>
                <a:gd name="T27" fmla="*/ 2147483647 h 45"/>
                <a:gd name="T28" fmla="*/ 2147483647 w 32"/>
                <a:gd name="T29" fmla="*/ 214748364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45">
                  <a:moveTo>
                    <a:pt x="27" y="13"/>
                  </a:moveTo>
                  <a:cubicBezTo>
                    <a:pt x="26" y="8"/>
                    <a:pt x="21" y="5"/>
                    <a:pt x="16" y="5"/>
                  </a:cubicBezTo>
                  <a:cubicBezTo>
                    <a:pt x="10" y="5"/>
                    <a:pt x="6" y="8"/>
                    <a:pt x="6" y="12"/>
                  </a:cubicBezTo>
                  <a:cubicBezTo>
                    <a:pt x="6" y="17"/>
                    <a:pt x="12" y="18"/>
                    <a:pt x="18" y="20"/>
                  </a:cubicBezTo>
                  <a:cubicBezTo>
                    <a:pt x="24" y="22"/>
                    <a:pt x="32" y="24"/>
                    <a:pt x="32" y="33"/>
                  </a:cubicBezTo>
                  <a:cubicBezTo>
                    <a:pt x="32" y="40"/>
                    <a:pt x="26" y="45"/>
                    <a:pt x="16" y="45"/>
                  </a:cubicBezTo>
                  <a:cubicBezTo>
                    <a:pt x="7" y="45"/>
                    <a:pt x="1" y="40"/>
                    <a:pt x="0" y="33"/>
                  </a:cubicBezTo>
                  <a:cubicBezTo>
                    <a:pt x="5" y="31"/>
                    <a:pt x="5" y="31"/>
                    <a:pt x="5" y="31"/>
                  </a:cubicBezTo>
                  <a:cubicBezTo>
                    <a:pt x="5" y="36"/>
                    <a:pt x="10" y="41"/>
                    <a:pt x="17" y="41"/>
                  </a:cubicBezTo>
                  <a:cubicBezTo>
                    <a:pt x="23" y="41"/>
                    <a:pt x="27" y="37"/>
                    <a:pt x="27" y="33"/>
                  </a:cubicBezTo>
                  <a:cubicBezTo>
                    <a:pt x="27" y="27"/>
                    <a:pt x="19" y="25"/>
                    <a:pt x="13" y="23"/>
                  </a:cubicBezTo>
                  <a:cubicBezTo>
                    <a:pt x="8" y="22"/>
                    <a:pt x="1" y="20"/>
                    <a:pt x="1" y="12"/>
                  </a:cubicBezTo>
                  <a:cubicBezTo>
                    <a:pt x="1" y="5"/>
                    <a:pt x="7" y="0"/>
                    <a:pt x="16" y="0"/>
                  </a:cubicBezTo>
                  <a:cubicBezTo>
                    <a:pt x="24" y="0"/>
                    <a:pt x="30" y="5"/>
                    <a:pt x="31" y="12"/>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1" name="Rectangle 41"/>
            <p:cNvSpPr>
              <a:spLocks noChangeArrowheads="1"/>
            </p:cNvSpPr>
            <p:nvPr/>
          </p:nvSpPr>
          <p:spPr bwMode="auto">
            <a:xfrm>
              <a:off x="5407025" y="4090988"/>
              <a:ext cx="1270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32" name="Freeform 42"/>
            <p:cNvSpPr>
              <a:spLocks/>
            </p:cNvSpPr>
            <p:nvPr/>
          </p:nvSpPr>
          <p:spPr bwMode="auto">
            <a:xfrm>
              <a:off x="5540375" y="4100513"/>
              <a:ext cx="107950" cy="142875"/>
            </a:xfrm>
            <a:custGeom>
              <a:avLst/>
              <a:gdLst>
                <a:gd name="T0" fmla="*/ 2147483647 w 34"/>
                <a:gd name="T1" fmla="*/ 2147483647 h 45"/>
                <a:gd name="T2" fmla="*/ 2147483647 w 34"/>
                <a:gd name="T3" fmla="*/ 0 h 45"/>
                <a:gd name="T4" fmla="*/ 2147483647 w 34"/>
                <a:gd name="T5" fmla="*/ 2147483647 h 45"/>
                <a:gd name="T6" fmla="*/ 2147483647 w 34"/>
                <a:gd name="T7" fmla="*/ 2147483647 h 45"/>
                <a:gd name="T8" fmla="*/ 2147483647 w 34"/>
                <a:gd name="T9" fmla="*/ 2147483647 h 45"/>
                <a:gd name="T10" fmla="*/ 2147483647 w 34"/>
                <a:gd name="T11" fmla="*/ 2147483647 h 45"/>
                <a:gd name="T12" fmla="*/ 2147483647 w 34"/>
                <a:gd name="T13" fmla="*/ 2147483647 h 45"/>
                <a:gd name="T14" fmla="*/ 0 w 34"/>
                <a:gd name="T15" fmla="*/ 2147483647 h 45"/>
                <a:gd name="T16" fmla="*/ 2147483647 w 34"/>
                <a:gd name="T17" fmla="*/ 2147483647 h 45"/>
                <a:gd name="T18" fmla="*/ 2147483647 w 34"/>
                <a:gd name="T19" fmla="*/ 2147483647 h 45"/>
                <a:gd name="T20" fmla="*/ 2147483647 w 34"/>
                <a:gd name="T21" fmla="*/ 2147483647 h 45"/>
                <a:gd name="T22" fmla="*/ 2147483647 w 34"/>
                <a:gd name="T23" fmla="*/ 2147483647 h 45"/>
                <a:gd name="T24" fmla="*/ 2147483647 w 34"/>
                <a:gd name="T25" fmla="*/ 2147483647 h 45"/>
                <a:gd name="T26" fmla="*/ 2147483647 w 34"/>
                <a:gd name="T27" fmla="*/ 2147483647 h 45"/>
                <a:gd name="T28" fmla="*/ 2147483647 w 34"/>
                <a:gd name="T29" fmla="*/ 2147483647 h 45"/>
                <a:gd name="T30" fmla="*/ 2147483647 w 34"/>
                <a:gd name="T31" fmla="*/ 2147483647 h 45"/>
                <a:gd name="T32" fmla="*/ 2147483647 w 34"/>
                <a:gd name="T33" fmla="*/ 2147483647 h 45"/>
                <a:gd name="T34" fmla="*/ 2147483647 w 34"/>
                <a:gd name="T35" fmla="*/ 2147483647 h 45"/>
                <a:gd name="T36" fmla="*/ 2147483647 w 34"/>
                <a:gd name="T37" fmla="*/ 2147483647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5">
                  <a:moveTo>
                    <a:pt x="1" y="13"/>
                  </a:moveTo>
                  <a:cubicBezTo>
                    <a:pt x="3" y="5"/>
                    <a:pt x="9" y="0"/>
                    <a:pt x="17" y="0"/>
                  </a:cubicBezTo>
                  <a:cubicBezTo>
                    <a:pt x="27" y="0"/>
                    <a:pt x="33" y="6"/>
                    <a:pt x="33" y="13"/>
                  </a:cubicBezTo>
                  <a:cubicBezTo>
                    <a:pt x="33" y="19"/>
                    <a:pt x="28" y="22"/>
                    <a:pt x="24" y="22"/>
                  </a:cubicBezTo>
                  <a:cubicBezTo>
                    <a:pt x="24" y="22"/>
                    <a:pt x="24" y="22"/>
                    <a:pt x="24" y="22"/>
                  </a:cubicBezTo>
                  <a:cubicBezTo>
                    <a:pt x="29" y="22"/>
                    <a:pt x="34" y="26"/>
                    <a:pt x="34" y="32"/>
                  </a:cubicBezTo>
                  <a:cubicBezTo>
                    <a:pt x="34" y="39"/>
                    <a:pt x="27" y="45"/>
                    <a:pt x="17" y="45"/>
                  </a:cubicBezTo>
                  <a:cubicBezTo>
                    <a:pt x="9" y="45"/>
                    <a:pt x="2" y="40"/>
                    <a:pt x="0" y="33"/>
                  </a:cubicBezTo>
                  <a:cubicBezTo>
                    <a:pt x="9" y="31"/>
                    <a:pt x="9" y="31"/>
                    <a:pt x="9" y="31"/>
                  </a:cubicBezTo>
                  <a:cubicBezTo>
                    <a:pt x="10" y="34"/>
                    <a:pt x="13" y="36"/>
                    <a:pt x="17" y="36"/>
                  </a:cubicBezTo>
                  <a:cubicBezTo>
                    <a:pt x="20" y="36"/>
                    <a:pt x="23" y="34"/>
                    <a:pt x="23" y="31"/>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4"/>
                  </a:cubicBezTo>
                  <a:cubicBezTo>
                    <a:pt x="22" y="11"/>
                    <a:pt x="20" y="10"/>
                    <a:pt x="17" y="10"/>
                  </a:cubicBezTo>
                  <a:cubicBezTo>
                    <a:pt x="13" y="10"/>
                    <a:pt x="11" y="11"/>
                    <a:pt x="10" y="15"/>
                  </a:cubicBezTo>
                  <a:lnTo>
                    <a:pt x="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3" name="Freeform 43"/>
            <p:cNvSpPr>
              <a:spLocks/>
            </p:cNvSpPr>
            <p:nvPr/>
          </p:nvSpPr>
          <p:spPr bwMode="auto">
            <a:xfrm>
              <a:off x="5651500" y="4103688"/>
              <a:ext cx="69850" cy="136525"/>
            </a:xfrm>
            <a:custGeom>
              <a:avLst/>
              <a:gdLst>
                <a:gd name="T0" fmla="*/ 2147483647 w 22"/>
                <a:gd name="T1" fmla="*/ 0 h 43"/>
                <a:gd name="T2" fmla="*/ 2147483647 w 22"/>
                <a:gd name="T3" fmla="*/ 2147483647 h 43"/>
                <a:gd name="T4" fmla="*/ 2147483647 w 22"/>
                <a:gd name="T5" fmla="*/ 2147483647 h 43"/>
                <a:gd name="T6" fmla="*/ 2147483647 w 22"/>
                <a:gd name="T7" fmla="*/ 2147483647 h 43"/>
                <a:gd name="T8" fmla="*/ 2147483647 w 22"/>
                <a:gd name="T9" fmla="*/ 2147483647 h 43"/>
                <a:gd name="T10" fmla="*/ 2147483647 w 22"/>
                <a:gd name="T11" fmla="*/ 2147483647 h 43"/>
                <a:gd name="T12" fmla="*/ 2147483647 w 22"/>
                <a:gd name="T13" fmla="*/ 2147483647 h 43"/>
                <a:gd name="T14" fmla="*/ 2147483647 w 22"/>
                <a:gd name="T15" fmla="*/ 2147483647 h 43"/>
                <a:gd name="T16" fmla="*/ 0 w 22"/>
                <a:gd name="T17" fmla="*/ 2147483647 h 43"/>
                <a:gd name="T18" fmla="*/ 2147483647 w 22"/>
                <a:gd name="T19" fmla="*/ 0 h 43"/>
                <a:gd name="T20" fmla="*/ 2147483647 w 22"/>
                <a:gd name="T21" fmla="*/ 0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3">
                  <a:moveTo>
                    <a:pt x="22" y="0"/>
                  </a:moveTo>
                  <a:cubicBezTo>
                    <a:pt x="22" y="43"/>
                    <a:pt x="22" y="43"/>
                    <a:pt x="22" y="43"/>
                  </a:cubicBezTo>
                  <a:cubicBezTo>
                    <a:pt x="12" y="43"/>
                    <a:pt x="12" y="43"/>
                    <a:pt x="12" y="43"/>
                  </a:cubicBezTo>
                  <a:cubicBezTo>
                    <a:pt x="12" y="23"/>
                    <a:pt x="12" y="23"/>
                    <a:pt x="12" y="23"/>
                  </a:cubicBezTo>
                  <a:cubicBezTo>
                    <a:pt x="12" y="20"/>
                    <a:pt x="12" y="15"/>
                    <a:pt x="12" y="15"/>
                  </a:cubicBezTo>
                  <a:cubicBezTo>
                    <a:pt x="12" y="15"/>
                    <a:pt x="12" y="15"/>
                    <a:pt x="12" y="15"/>
                  </a:cubicBezTo>
                  <a:cubicBezTo>
                    <a:pt x="12" y="15"/>
                    <a:pt x="10" y="17"/>
                    <a:pt x="9" y="19"/>
                  </a:cubicBezTo>
                  <a:cubicBezTo>
                    <a:pt x="7" y="21"/>
                    <a:pt x="7" y="21"/>
                    <a:pt x="7" y="21"/>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4" name="Freeform 44"/>
            <p:cNvSpPr>
              <a:spLocks/>
            </p:cNvSpPr>
            <p:nvPr/>
          </p:nvSpPr>
          <p:spPr bwMode="auto">
            <a:xfrm>
              <a:off x="5794375" y="4100513"/>
              <a:ext cx="136525" cy="142875"/>
            </a:xfrm>
            <a:custGeom>
              <a:avLst/>
              <a:gdLst>
                <a:gd name="T0" fmla="*/ 2147483647 w 43"/>
                <a:gd name="T1" fmla="*/ 2147483647 h 45"/>
                <a:gd name="T2" fmla="*/ 2147483647 w 43"/>
                <a:gd name="T3" fmla="*/ 2147483647 h 45"/>
                <a:gd name="T4" fmla="*/ 2147483647 w 43"/>
                <a:gd name="T5" fmla="*/ 2147483647 h 45"/>
                <a:gd name="T6" fmla="*/ 2147483647 w 43"/>
                <a:gd name="T7" fmla="*/ 2147483647 h 45"/>
                <a:gd name="T8" fmla="*/ 2147483647 w 43"/>
                <a:gd name="T9" fmla="*/ 2147483647 h 45"/>
                <a:gd name="T10" fmla="*/ 2147483647 w 43"/>
                <a:gd name="T11" fmla="*/ 2147483647 h 45"/>
                <a:gd name="T12" fmla="*/ 2147483647 w 43"/>
                <a:gd name="T13" fmla="*/ 2147483647 h 45"/>
                <a:gd name="T14" fmla="*/ 0 w 43"/>
                <a:gd name="T15" fmla="*/ 2147483647 h 45"/>
                <a:gd name="T16" fmla="*/ 2147483647 w 43"/>
                <a:gd name="T17" fmla="*/ 0 h 45"/>
                <a:gd name="T18" fmla="*/ 2147483647 w 43"/>
                <a:gd name="T19" fmla="*/ 2147483647 h 45"/>
                <a:gd name="T20" fmla="*/ 2147483647 w 43"/>
                <a:gd name="T21" fmla="*/ 2147483647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 h="45">
                  <a:moveTo>
                    <a:pt x="37" y="13"/>
                  </a:moveTo>
                  <a:cubicBezTo>
                    <a:pt x="34" y="8"/>
                    <a:pt x="29" y="5"/>
                    <a:pt x="23" y="5"/>
                  </a:cubicBezTo>
                  <a:cubicBezTo>
                    <a:pt x="13" y="5"/>
                    <a:pt x="5" y="12"/>
                    <a:pt x="5" y="23"/>
                  </a:cubicBezTo>
                  <a:cubicBezTo>
                    <a:pt x="5" y="33"/>
                    <a:pt x="13" y="40"/>
                    <a:pt x="23" y="40"/>
                  </a:cubicBezTo>
                  <a:cubicBezTo>
                    <a:pt x="29" y="40"/>
                    <a:pt x="35" y="37"/>
                    <a:pt x="38" y="31"/>
                  </a:cubicBezTo>
                  <a:cubicBezTo>
                    <a:pt x="43" y="33"/>
                    <a:pt x="43" y="33"/>
                    <a:pt x="43" y="33"/>
                  </a:cubicBezTo>
                  <a:cubicBezTo>
                    <a:pt x="39" y="40"/>
                    <a:pt x="32" y="45"/>
                    <a:pt x="23" y="45"/>
                  </a:cubicBezTo>
                  <a:cubicBezTo>
                    <a:pt x="10" y="45"/>
                    <a:pt x="0" y="36"/>
                    <a:pt x="0" y="23"/>
                  </a:cubicBezTo>
                  <a:cubicBezTo>
                    <a:pt x="0" y="10"/>
                    <a:pt x="10" y="0"/>
                    <a:pt x="23" y="0"/>
                  </a:cubicBezTo>
                  <a:cubicBezTo>
                    <a:pt x="31" y="0"/>
                    <a:pt x="38" y="5"/>
                    <a:pt x="42" y="12"/>
                  </a:cubicBezTo>
                  <a:lnTo>
                    <a:pt x="3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5" name="Freeform 45"/>
            <p:cNvSpPr>
              <a:spLocks noEditPoints="1"/>
            </p:cNvSpPr>
            <p:nvPr/>
          </p:nvSpPr>
          <p:spPr bwMode="auto">
            <a:xfrm>
              <a:off x="5943600" y="4100513"/>
              <a:ext cx="142875" cy="142875"/>
            </a:xfrm>
            <a:custGeom>
              <a:avLst/>
              <a:gdLst>
                <a:gd name="T0" fmla="*/ 2147483647 w 45"/>
                <a:gd name="T1" fmla="*/ 0 h 45"/>
                <a:gd name="T2" fmla="*/ 2147483647 w 45"/>
                <a:gd name="T3" fmla="*/ 2147483647 h 45"/>
                <a:gd name="T4" fmla="*/ 2147483647 w 45"/>
                <a:gd name="T5" fmla="*/ 2147483647 h 45"/>
                <a:gd name="T6" fmla="*/ 0 w 45"/>
                <a:gd name="T7" fmla="*/ 2147483647 h 45"/>
                <a:gd name="T8" fmla="*/ 2147483647 w 45"/>
                <a:gd name="T9" fmla="*/ 0 h 45"/>
                <a:gd name="T10" fmla="*/ 2147483647 w 45"/>
                <a:gd name="T11" fmla="*/ 2147483647 h 45"/>
                <a:gd name="T12" fmla="*/ 2147483647 w 45"/>
                <a:gd name="T13" fmla="*/ 2147483647 h 45"/>
                <a:gd name="T14" fmla="*/ 2147483647 w 45"/>
                <a:gd name="T15" fmla="*/ 2147483647 h 45"/>
                <a:gd name="T16" fmla="*/ 2147483647 w 45"/>
                <a:gd name="T17" fmla="*/ 2147483647 h 45"/>
                <a:gd name="T18" fmla="*/ 2147483647 w 45"/>
                <a:gd name="T19" fmla="*/ 2147483647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3" y="0"/>
                  </a:moveTo>
                  <a:cubicBezTo>
                    <a:pt x="35" y="0"/>
                    <a:pt x="45" y="10"/>
                    <a:pt x="45" y="23"/>
                  </a:cubicBezTo>
                  <a:cubicBezTo>
                    <a:pt x="45" y="36"/>
                    <a:pt x="35" y="45"/>
                    <a:pt x="23" y="45"/>
                  </a:cubicBezTo>
                  <a:cubicBezTo>
                    <a:pt x="10" y="45"/>
                    <a:pt x="0" y="36"/>
                    <a:pt x="0" y="23"/>
                  </a:cubicBezTo>
                  <a:cubicBezTo>
                    <a:pt x="0" y="10"/>
                    <a:pt x="10" y="0"/>
                    <a:pt x="23" y="0"/>
                  </a:cubicBezTo>
                  <a:close/>
                  <a:moveTo>
                    <a:pt x="23" y="40"/>
                  </a:moveTo>
                  <a:cubicBezTo>
                    <a:pt x="32" y="40"/>
                    <a:pt x="40" y="33"/>
                    <a:pt x="40" y="23"/>
                  </a:cubicBezTo>
                  <a:cubicBezTo>
                    <a:pt x="40" y="12"/>
                    <a:pt x="32" y="5"/>
                    <a:pt x="23" y="5"/>
                  </a:cubicBezTo>
                  <a:cubicBezTo>
                    <a:pt x="13" y="5"/>
                    <a:pt x="5" y="12"/>
                    <a:pt x="5" y="23"/>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6" name="Freeform 46"/>
            <p:cNvSpPr>
              <a:spLocks/>
            </p:cNvSpPr>
            <p:nvPr/>
          </p:nvSpPr>
          <p:spPr bwMode="auto">
            <a:xfrm>
              <a:off x="6108700" y="4103688"/>
              <a:ext cx="114300" cy="139700"/>
            </a:xfrm>
            <a:custGeom>
              <a:avLst/>
              <a:gdLst>
                <a:gd name="T0" fmla="*/ 2147483647 w 36"/>
                <a:gd name="T1" fmla="*/ 0 h 44"/>
                <a:gd name="T2" fmla="*/ 2147483647 w 36"/>
                <a:gd name="T3" fmla="*/ 2147483647 h 44"/>
                <a:gd name="T4" fmla="*/ 2147483647 w 36"/>
                <a:gd name="T5" fmla="*/ 2147483647 h 44"/>
                <a:gd name="T6" fmla="*/ 0 w 36"/>
                <a:gd name="T7" fmla="*/ 2147483647 h 44"/>
                <a:gd name="T8" fmla="*/ 0 w 36"/>
                <a:gd name="T9" fmla="*/ 0 h 44"/>
                <a:gd name="T10" fmla="*/ 2147483647 w 36"/>
                <a:gd name="T11" fmla="*/ 0 h 44"/>
                <a:gd name="T12" fmla="*/ 2147483647 w 36"/>
                <a:gd name="T13" fmla="*/ 2147483647 h 44"/>
                <a:gd name="T14" fmla="*/ 2147483647 w 36"/>
                <a:gd name="T15" fmla="*/ 2147483647 h 44"/>
                <a:gd name="T16" fmla="*/ 2147483647 w 36"/>
                <a:gd name="T17" fmla="*/ 2147483647 h 44"/>
                <a:gd name="T18" fmla="*/ 2147483647 w 36"/>
                <a:gd name="T19" fmla="*/ 0 h 44"/>
                <a:gd name="T20" fmla="*/ 2147483647 w 36"/>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44">
                  <a:moveTo>
                    <a:pt x="36" y="0"/>
                  </a:moveTo>
                  <a:cubicBezTo>
                    <a:pt x="36" y="26"/>
                    <a:pt x="36" y="26"/>
                    <a:pt x="36" y="26"/>
                  </a:cubicBezTo>
                  <a:cubicBezTo>
                    <a:pt x="36" y="38"/>
                    <a:pt x="29" y="44"/>
                    <a:pt x="18" y="44"/>
                  </a:cubicBezTo>
                  <a:cubicBezTo>
                    <a:pt x="7" y="44"/>
                    <a:pt x="0" y="38"/>
                    <a:pt x="0" y="26"/>
                  </a:cubicBezTo>
                  <a:cubicBezTo>
                    <a:pt x="0" y="0"/>
                    <a:pt x="0" y="0"/>
                    <a:pt x="0" y="0"/>
                  </a:cubicBezTo>
                  <a:cubicBezTo>
                    <a:pt x="5" y="0"/>
                    <a:pt x="5" y="0"/>
                    <a:pt x="5" y="0"/>
                  </a:cubicBezTo>
                  <a:cubicBezTo>
                    <a:pt x="5" y="26"/>
                    <a:pt x="5" y="26"/>
                    <a:pt x="5" y="26"/>
                  </a:cubicBezTo>
                  <a:cubicBezTo>
                    <a:pt x="5" y="35"/>
                    <a:pt x="10"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7" name="Freeform 47"/>
            <p:cNvSpPr>
              <a:spLocks/>
            </p:cNvSpPr>
            <p:nvPr/>
          </p:nvSpPr>
          <p:spPr bwMode="auto">
            <a:xfrm>
              <a:off x="6251575" y="4103688"/>
              <a:ext cx="114300" cy="136525"/>
            </a:xfrm>
            <a:custGeom>
              <a:avLst/>
              <a:gdLst>
                <a:gd name="T0" fmla="*/ 2147483647 w 36"/>
                <a:gd name="T1" fmla="*/ 0 h 43"/>
                <a:gd name="T2" fmla="*/ 2147483647 w 36"/>
                <a:gd name="T3" fmla="*/ 2147483647 h 43"/>
                <a:gd name="T4" fmla="*/ 2147483647 w 36"/>
                <a:gd name="T5" fmla="*/ 2147483647 h 43"/>
                <a:gd name="T6" fmla="*/ 2147483647 w 36"/>
                <a:gd name="T7" fmla="*/ 2147483647 h 43"/>
                <a:gd name="T8" fmla="*/ 2147483647 w 36"/>
                <a:gd name="T9" fmla="*/ 2147483647 h 43"/>
                <a:gd name="T10" fmla="*/ 2147483647 w 36"/>
                <a:gd name="T11" fmla="*/ 2147483647 h 43"/>
                <a:gd name="T12" fmla="*/ 2147483647 w 36"/>
                <a:gd name="T13" fmla="*/ 2147483647 h 43"/>
                <a:gd name="T14" fmla="*/ 2147483647 w 36"/>
                <a:gd name="T15" fmla="*/ 2147483647 h 43"/>
                <a:gd name="T16" fmla="*/ 0 w 36"/>
                <a:gd name="T17" fmla="*/ 2147483647 h 43"/>
                <a:gd name="T18" fmla="*/ 0 w 36"/>
                <a:gd name="T19" fmla="*/ 0 h 43"/>
                <a:gd name="T20" fmla="*/ 2147483647 w 36"/>
                <a:gd name="T21" fmla="*/ 0 h 43"/>
                <a:gd name="T22" fmla="*/ 2147483647 w 36"/>
                <a:gd name="T23" fmla="*/ 2147483647 h 43"/>
                <a:gd name="T24" fmla="*/ 2147483647 w 36"/>
                <a:gd name="T25" fmla="*/ 2147483647 h 43"/>
                <a:gd name="T26" fmla="*/ 2147483647 w 36"/>
                <a:gd name="T27" fmla="*/ 2147483647 h 43"/>
                <a:gd name="T28" fmla="*/ 2147483647 w 36"/>
                <a:gd name="T29" fmla="*/ 2147483647 h 43"/>
                <a:gd name="T30" fmla="*/ 2147483647 w 36"/>
                <a:gd name="T31" fmla="*/ 0 h 43"/>
                <a:gd name="T32" fmla="*/ 2147483647 w 36"/>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3">
                  <a:moveTo>
                    <a:pt x="36" y="0"/>
                  </a:moveTo>
                  <a:cubicBezTo>
                    <a:pt x="36" y="43"/>
                    <a:pt x="36" y="43"/>
                    <a:pt x="36" y="43"/>
                  </a:cubicBezTo>
                  <a:cubicBezTo>
                    <a:pt x="31" y="43"/>
                    <a:pt x="31" y="43"/>
                    <a:pt x="31" y="43"/>
                  </a:cubicBezTo>
                  <a:cubicBezTo>
                    <a:pt x="12" y="18"/>
                    <a:pt x="12" y="18"/>
                    <a:pt x="12" y="18"/>
                  </a:cubicBezTo>
                  <a:cubicBezTo>
                    <a:pt x="8" y="13"/>
                    <a:pt x="5" y="9"/>
                    <a:pt x="5" y="9"/>
                  </a:cubicBezTo>
                  <a:cubicBezTo>
                    <a:pt x="5" y="9"/>
                    <a:pt x="5" y="9"/>
                    <a:pt x="5" y="9"/>
                  </a:cubicBezTo>
                  <a:cubicBezTo>
                    <a:pt x="5" y="9"/>
                    <a:pt x="5" y="14"/>
                    <a:pt x="5" y="21"/>
                  </a:cubicBezTo>
                  <a:cubicBezTo>
                    <a:pt x="5" y="43"/>
                    <a:pt x="5" y="43"/>
                    <a:pt x="5" y="43"/>
                  </a:cubicBezTo>
                  <a:cubicBezTo>
                    <a:pt x="0" y="43"/>
                    <a:pt x="0" y="43"/>
                    <a:pt x="0" y="43"/>
                  </a:cubicBezTo>
                  <a:cubicBezTo>
                    <a:pt x="0" y="0"/>
                    <a:pt x="0" y="0"/>
                    <a:pt x="0" y="0"/>
                  </a:cubicBezTo>
                  <a:cubicBezTo>
                    <a:pt x="5" y="0"/>
                    <a:pt x="5" y="0"/>
                    <a:pt x="5" y="0"/>
                  </a:cubicBezTo>
                  <a:cubicBezTo>
                    <a:pt x="24" y="26"/>
                    <a:pt x="24" y="26"/>
                    <a:pt x="24" y="26"/>
                  </a:cubicBezTo>
                  <a:cubicBezTo>
                    <a:pt x="27" y="30"/>
                    <a:pt x="30" y="35"/>
                    <a:pt x="31" y="35"/>
                  </a:cubicBezTo>
                  <a:cubicBezTo>
                    <a:pt x="31" y="35"/>
                    <a:pt x="31" y="35"/>
                    <a:pt x="31" y="35"/>
                  </a:cubicBezTo>
                  <a:cubicBezTo>
                    <a:pt x="31" y="35"/>
                    <a:pt x="30" y="29"/>
                    <a:pt x="30" y="23"/>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8" name="Freeform 48"/>
            <p:cNvSpPr>
              <a:spLocks/>
            </p:cNvSpPr>
            <p:nvPr/>
          </p:nvSpPr>
          <p:spPr bwMode="auto">
            <a:xfrm>
              <a:off x="6388100" y="4103688"/>
              <a:ext cx="104775" cy="136525"/>
            </a:xfrm>
            <a:custGeom>
              <a:avLst/>
              <a:gdLst>
                <a:gd name="T0" fmla="*/ 2147483647 w 66"/>
                <a:gd name="T1" fmla="*/ 0 h 86"/>
                <a:gd name="T2" fmla="*/ 2147483647 w 66"/>
                <a:gd name="T3" fmla="*/ 2147483647 h 86"/>
                <a:gd name="T4" fmla="*/ 2147483647 w 66"/>
                <a:gd name="T5" fmla="*/ 2147483647 h 86"/>
                <a:gd name="T6" fmla="*/ 2147483647 w 66"/>
                <a:gd name="T7" fmla="*/ 2147483647 h 86"/>
                <a:gd name="T8" fmla="*/ 2147483647 w 66"/>
                <a:gd name="T9" fmla="*/ 2147483647 h 86"/>
                <a:gd name="T10" fmla="*/ 2147483647 w 66"/>
                <a:gd name="T11" fmla="*/ 2147483647 h 86"/>
                <a:gd name="T12" fmla="*/ 0 w 66"/>
                <a:gd name="T13" fmla="*/ 2147483647 h 86"/>
                <a:gd name="T14" fmla="*/ 0 w 66"/>
                <a:gd name="T15" fmla="*/ 0 h 86"/>
                <a:gd name="T16" fmla="*/ 2147483647 w 66"/>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86">
                  <a:moveTo>
                    <a:pt x="66" y="0"/>
                  </a:moveTo>
                  <a:lnTo>
                    <a:pt x="66" y="10"/>
                  </a:lnTo>
                  <a:lnTo>
                    <a:pt x="38" y="10"/>
                  </a:lnTo>
                  <a:lnTo>
                    <a:pt x="38" y="86"/>
                  </a:lnTo>
                  <a:lnTo>
                    <a:pt x="28" y="86"/>
                  </a:lnTo>
                  <a:lnTo>
                    <a:pt x="28" y="10"/>
                  </a:lnTo>
                  <a:lnTo>
                    <a:pt x="0" y="10"/>
                  </a:lnTo>
                  <a:lnTo>
                    <a:pt x="0" y="0"/>
                  </a:lnTo>
                  <a:lnTo>
                    <a:pt x="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39" name="Freeform 49"/>
            <p:cNvSpPr>
              <a:spLocks noEditPoints="1"/>
            </p:cNvSpPr>
            <p:nvPr/>
          </p:nvSpPr>
          <p:spPr bwMode="auto">
            <a:xfrm>
              <a:off x="6518275" y="4103688"/>
              <a:ext cx="95250" cy="136525"/>
            </a:xfrm>
            <a:custGeom>
              <a:avLst/>
              <a:gdLst>
                <a:gd name="T0" fmla="*/ 2147483647 w 30"/>
                <a:gd name="T1" fmla="*/ 2147483647 h 43"/>
                <a:gd name="T2" fmla="*/ 2147483647 w 30"/>
                <a:gd name="T3" fmla="*/ 2147483647 h 43"/>
                <a:gd name="T4" fmla="*/ 2147483647 w 30"/>
                <a:gd name="T5" fmla="*/ 2147483647 h 43"/>
                <a:gd name="T6" fmla="*/ 2147483647 w 30"/>
                <a:gd name="T7" fmla="*/ 2147483647 h 43"/>
                <a:gd name="T8" fmla="*/ 2147483647 w 30"/>
                <a:gd name="T9" fmla="*/ 2147483647 h 43"/>
                <a:gd name="T10" fmla="*/ 0 w 30"/>
                <a:gd name="T11" fmla="*/ 2147483647 h 43"/>
                <a:gd name="T12" fmla="*/ 0 w 30"/>
                <a:gd name="T13" fmla="*/ 0 h 43"/>
                <a:gd name="T14" fmla="*/ 2147483647 w 30"/>
                <a:gd name="T15" fmla="*/ 0 h 43"/>
                <a:gd name="T16" fmla="*/ 2147483647 w 30"/>
                <a:gd name="T17" fmla="*/ 2147483647 h 43"/>
                <a:gd name="T18" fmla="*/ 2147483647 w 30"/>
                <a:gd name="T19" fmla="*/ 2147483647 h 43"/>
                <a:gd name="T20" fmla="*/ 2147483647 w 30"/>
                <a:gd name="T21" fmla="*/ 2147483647 h 43"/>
                <a:gd name="T22" fmla="*/ 2147483647 w 30"/>
                <a:gd name="T23" fmla="*/ 2147483647 h 43"/>
                <a:gd name="T24" fmla="*/ 2147483647 w 30"/>
                <a:gd name="T25" fmla="*/ 2147483647 h 43"/>
                <a:gd name="T26" fmla="*/ 2147483647 w 30"/>
                <a:gd name="T27" fmla="*/ 2147483647 h 43"/>
                <a:gd name="T28" fmla="*/ 2147483647 w 30"/>
                <a:gd name="T29" fmla="*/ 2147483647 h 43"/>
                <a:gd name="T30" fmla="*/ 2147483647 w 30"/>
                <a:gd name="T31" fmla="*/ 2147483647 h 43"/>
                <a:gd name="T32" fmla="*/ 2147483647 w 30"/>
                <a:gd name="T33" fmla="*/ 2147483647 h 43"/>
                <a:gd name="T34" fmla="*/ 2147483647 w 30"/>
                <a:gd name="T35" fmla="*/ 2147483647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0" h="43">
                  <a:moveTo>
                    <a:pt x="25" y="43"/>
                  </a:moveTo>
                  <a:cubicBezTo>
                    <a:pt x="15" y="27"/>
                    <a:pt x="15" y="27"/>
                    <a:pt x="15" y="27"/>
                  </a:cubicBezTo>
                  <a:cubicBezTo>
                    <a:pt x="14" y="27"/>
                    <a:pt x="13" y="27"/>
                    <a:pt x="13" y="27"/>
                  </a:cubicBezTo>
                  <a:cubicBezTo>
                    <a:pt x="5" y="27"/>
                    <a:pt x="5" y="27"/>
                    <a:pt x="5" y="27"/>
                  </a:cubicBezTo>
                  <a:cubicBezTo>
                    <a:pt x="5" y="43"/>
                    <a:pt x="5" y="43"/>
                    <a:pt x="5" y="43"/>
                  </a:cubicBezTo>
                  <a:cubicBezTo>
                    <a:pt x="0" y="43"/>
                    <a:pt x="0" y="43"/>
                    <a:pt x="0" y="43"/>
                  </a:cubicBezTo>
                  <a:cubicBezTo>
                    <a:pt x="0" y="0"/>
                    <a:pt x="0" y="0"/>
                    <a:pt x="0" y="0"/>
                  </a:cubicBezTo>
                  <a:cubicBezTo>
                    <a:pt x="13" y="0"/>
                    <a:pt x="13" y="0"/>
                    <a:pt x="13" y="0"/>
                  </a:cubicBezTo>
                  <a:cubicBezTo>
                    <a:pt x="23" y="0"/>
                    <a:pt x="29" y="6"/>
                    <a:pt x="29" y="14"/>
                  </a:cubicBezTo>
                  <a:cubicBezTo>
                    <a:pt x="29" y="20"/>
                    <a:pt x="25" y="24"/>
                    <a:pt x="20" y="26"/>
                  </a:cubicBezTo>
                  <a:cubicBezTo>
                    <a:pt x="30" y="43"/>
                    <a:pt x="30" y="43"/>
                    <a:pt x="30" y="43"/>
                  </a:cubicBezTo>
                  <a:lnTo>
                    <a:pt x="25" y="43"/>
                  </a:lnTo>
                  <a:close/>
                  <a:moveTo>
                    <a:pt x="13" y="23"/>
                  </a:moveTo>
                  <a:cubicBezTo>
                    <a:pt x="20" y="23"/>
                    <a:pt x="24" y="19"/>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0" name="Rectangle 50"/>
            <p:cNvSpPr>
              <a:spLocks noChangeArrowheads="1"/>
            </p:cNvSpPr>
            <p:nvPr/>
          </p:nvSpPr>
          <p:spPr bwMode="auto">
            <a:xfrm>
              <a:off x="6642100" y="4103688"/>
              <a:ext cx="15875" cy="136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41" name="Freeform 51"/>
            <p:cNvSpPr>
              <a:spLocks/>
            </p:cNvSpPr>
            <p:nvPr/>
          </p:nvSpPr>
          <p:spPr bwMode="auto">
            <a:xfrm>
              <a:off x="6692900" y="4103688"/>
              <a:ext cx="92075" cy="136525"/>
            </a:xfrm>
            <a:custGeom>
              <a:avLst/>
              <a:gdLst>
                <a:gd name="T0" fmla="*/ 2147483647 w 58"/>
                <a:gd name="T1" fmla="*/ 2147483647 h 86"/>
                <a:gd name="T2" fmla="*/ 2147483647 w 58"/>
                <a:gd name="T3" fmla="*/ 2147483647 h 86"/>
                <a:gd name="T4" fmla="*/ 0 w 58"/>
                <a:gd name="T5" fmla="*/ 2147483647 h 86"/>
                <a:gd name="T6" fmla="*/ 0 w 58"/>
                <a:gd name="T7" fmla="*/ 0 h 86"/>
                <a:gd name="T8" fmla="*/ 2147483647 w 58"/>
                <a:gd name="T9" fmla="*/ 0 h 86"/>
                <a:gd name="T10" fmla="*/ 2147483647 w 58"/>
                <a:gd name="T11" fmla="*/ 2147483647 h 86"/>
                <a:gd name="T12" fmla="*/ 2147483647 w 58"/>
                <a:gd name="T13" fmla="*/ 2147483647 h 86"/>
                <a:gd name="T14" fmla="*/ 2147483647 w 58"/>
                <a:gd name="T15" fmla="*/ 2147483647 h 86"/>
                <a:gd name="T16" fmla="*/ 2147483647 w 58"/>
                <a:gd name="T17" fmla="*/ 2147483647 h 86"/>
                <a:gd name="T18" fmla="*/ 2147483647 w 58"/>
                <a:gd name="T19" fmla="*/ 2147483647 h 86"/>
                <a:gd name="T20" fmla="*/ 2147483647 w 58"/>
                <a:gd name="T21" fmla="*/ 2147483647 h 86"/>
                <a:gd name="T22" fmla="*/ 2147483647 w 58"/>
                <a:gd name="T23" fmla="*/ 2147483647 h 86"/>
                <a:gd name="T24" fmla="*/ 2147483647 w 58"/>
                <a:gd name="T25" fmla="*/ 2147483647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6">
                  <a:moveTo>
                    <a:pt x="58" y="78"/>
                  </a:moveTo>
                  <a:lnTo>
                    <a:pt x="58" y="86"/>
                  </a:lnTo>
                  <a:lnTo>
                    <a:pt x="0" y="86"/>
                  </a:lnTo>
                  <a:lnTo>
                    <a:pt x="0" y="0"/>
                  </a:lnTo>
                  <a:lnTo>
                    <a:pt x="58" y="0"/>
                  </a:lnTo>
                  <a:lnTo>
                    <a:pt x="58" y="10"/>
                  </a:lnTo>
                  <a:lnTo>
                    <a:pt x="10" y="10"/>
                  </a:lnTo>
                  <a:lnTo>
                    <a:pt x="10" y="36"/>
                  </a:lnTo>
                  <a:lnTo>
                    <a:pt x="48" y="36"/>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2" name="Freeform 52"/>
            <p:cNvSpPr>
              <a:spLocks/>
            </p:cNvSpPr>
            <p:nvPr/>
          </p:nvSpPr>
          <p:spPr bwMode="auto">
            <a:xfrm>
              <a:off x="6800850" y="4100513"/>
              <a:ext cx="101600" cy="142875"/>
            </a:xfrm>
            <a:custGeom>
              <a:avLst/>
              <a:gdLst>
                <a:gd name="T0" fmla="*/ 2147483647 w 32"/>
                <a:gd name="T1" fmla="*/ 2147483647 h 45"/>
                <a:gd name="T2" fmla="*/ 2147483647 w 32"/>
                <a:gd name="T3" fmla="*/ 2147483647 h 45"/>
                <a:gd name="T4" fmla="*/ 2147483647 w 32"/>
                <a:gd name="T5" fmla="*/ 2147483647 h 45"/>
                <a:gd name="T6" fmla="*/ 2147483647 w 32"/>
                <a:gd name="T7" fmla="*/ 2147483647 h 45"/>
                <a:gd name="T8" fmla="*/ 2147483647 w 32"/>
                <a:gd name="T9" fmla="*/ 2147483647 h 45"/>
                <a:gd name="T10" fmla="*/ 2147483647 w 32"/>
                <a:gd name="T11" fmla="*/ 2147483647 h 45"/>
                <a:gd name="T12" fmla="*/ 0 w 32"/>
                <a:gd name="T13" fmla="*/ 2147483647 h 45"/>
                <a:gd name="T14" fmla="*/ 2147483647 w 32"/>
                <a:gd name="T15" fmla="*/ 2147483647 h 45"/>
                <a:gd name="T16" fmla="*/ 2147483647 w 32"/>
                <a:gd name="T17" fmla="*/ 2147483647 h 45"/>
                <a:gd name="T18" fmla="*/ 2147483647 w 32"/>
                <a:gd name="T19" fmla="*/ 2147483647 h 45"/>
                <a:gd name="T20" fmla="*/ 2147483647 w 32"/>
                <a:gd name="T21" fmla="*/ 2147483647 h 45"/>
                <a:gd name="T22" fmla="*/ 2147483647 w 32"/>
                <a:gd name="T23" fmla="*/ 2147483647 h 45"/>
                <a:gd name="T24" fmla="*/ 2147483647 w 32"/>
                <a:gd name="T25" fmla="*/ 0 h 45"/>
                <a:gd name="T26" fmla="*/ 2147483647 w 32"/>
                <a:gd name="T27" fmla="*/ 2147483647 h 45"/>
                <a:gd name="T28" fmla="*/ 2147483647 w 32"/>
                <a:gd name="T29" fmla="*/ 214748364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45">
                  <a:moveTo>
                    <a:pt x="26" y="13"/>
                  </a:moveTo>
                  <a:cubicBezTo>
                    <a:pt x="25" y="8"/>
                    <a:pt x="21" y="5"/>
                    <a:pt x="16" y="5"/>
                  </a:cubicBezTo>
                  <a:cubicBezTo>
                    <a:pt x="10" y="5"/>
                    <a:pt x="6" y="8"/>
                    <a:pt x="6" y="12"/>
                  </a:cubicBezTo>
                  <a:cubicBezTo>
                    <a:pt x="6" y="17"/>
                    <a:pt x="12" y="18"/>
                    <a:pt x="18" y="20"/>
                  </a:cubicBezTo>
                  <a:cubicBezTo>
                    <a:pt x="24" y="22"/>
                    <a:pt x="32" y="24"/>
                    <a:pt x="32" y="33"/>
                  </a:cubicBezTo>
                  <a:cubicBezTo>
                    <a:pt x="32" y="40"/>
                    <a:pt x="26" y="45"/>
                    <a:pt x="16" y="45"/>
                  </a:cubicBezTo>
                  <a:cubicBezTo>
                    <a:pt x="7" y="45"/>
                    <a:pt x="1" y="40"/>
                    <a:pt x="0" y="33"/>
                  </a:cubicBezTo>
                  <a:cubicBezTo>
                    <a:pt x="5" y="31"/>
                    <a:pt x="5" y="31"/>
                    <a:pt x="5" y="31"/>
                  </a:cubicBezTo>
                  <a:cubicBezTo>
                    <a:pt x="5" y="36"/>
                    <a:pt x="9" y="41"/>
                    <a:pt x="16" y="41"/>
                  </a:cubicBezTo>
                  <a:cubicBezTo>
                    <a:pt x="23" y="41"/>
                    <a:pt x="27" y="37"/>
                    <a:pt x="27" y="33"/>
                  </a:cubicBezTo>
                  <a:cubicBezTo>
                    <a:pt x="27" y="27"/>
                    <a:pt x="19" y="25"/>
                    <a:pt x="13" y="23"/>
                  </a:cubicBezTo>
                  <a:cubicBezTo>
                    <a:pt x="8" y="22"/>
                    <a:pt x="1" y="20"/>
                    <a:pt x="1" y="12"/>
                  </a:cubicBezTo>
                  <a:cubicBezTo>
                    <a:pt x="1" y="5"/>
                    <a:pt x="7" y="0"/>
                    <a:pt x="16" y="0"/>
                  </a:cubicBezTo>
                  <a:cubicBezTo>
                    <a:pt x="24" y="0"/>
                    <a:pt x="30" y="5"/>
                    <a:pt x="31" y="12"/>
                  </a:cubicBezTo>
                  <a:lnTo>
                    <a:pt x="26"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3" name="Line 53"/>
            <p:cNvSpPr>
              <a:spLocks noChangeShapeType="1"/>
            </p:cNvSpPr>
            <p:nvPr/>
          </p:nvSpPr>
          <p:spPr bwMode="auto">
            <a:xfrm>
              <a:off x="2168525" y="3979863"/>
              <a:ext cx="4816475"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4" name="Freeform 54"/>
            <p:cNvSpPr>
              <a:spLocks noEditPoints="1"/>
            </p:cNvSpPr>
            <p:nvPr/>
          </p:nvSpPr>
          <p:spPr bwMode="auto">
            <a:xfrm>
              <a:off x="3044825" y="3416300"/>
              <a:ext cx="111125" cy="146050"/>
            </a:xfrm>
            <a:custGeom>
              <a:avLst/>
              <a:gdLst>
                <a:gd name="T0" fmla="*/ 2147483647 w 35"/>
                <a:gd name="T1" fmla="*/ 0 h 46"/>
                <a:gd name="T2" fmla="*/ 2147483647 w 35"/>
                <a:gd name="T3" fmla="*/ 2147483647 h 46"/>
                <a:gd name="T4" fmla="*/ 2147483647 w 35"/>
                <a:gd name="T5" fmla="*/ 2147483647 h 46"/>
                <a:gd name="T6" fmla="*/ 2147483647 w 35"/>
                <a:gd name="T7" fmla="*/ 2147483647 h 46"/>
                <a:gd name="T8" fmla="*/ 2147483647 w 35"/>
                <a:gd name="T9" fmla="*/ 2147483647 h 46"/>
                <a:gd name="T10" fmla="*/ 2147483647 w 35"/>
                <a:gd name="T11" fmla="*/ 2147483647 h 46"/>
                <a:gd name="T12" fmla="*/ 0 w 35"/>
                <a:gd name="T13" fmla="*/ 2147483647 h 46"/>
                <a:gd name="T14" fmla="*/ 0 w 35"/>
                <a:gd name="T15" fmla="*/ 0 h 46"/>
                <a:gd name="T16" fmla="*/ 2147483647 w 35"/>
                <a:gd name="T17" fmla="*/ 0 h 46"/>
                <a:gd name="T18" fmla="*/ 2147483647 w 35"/>
                <a:gd name="T19" fmla="*/ 2147483647 h 46"/>
                <a:gd name="T20" fmla="*/ 2147483647 w 35"/>
                <a:gd name="T21" fmla="*/ 2147483647 h 46"/>
                <a:gd name="T22" fmla="*/ 2147483647 w 35"/>
                <a:gd name="T23" fmla="*/ 2147483647 h 46"/>
                <a:gd name="T24" fmla="*/ 2147483647 w 35"/>
                <a:gd name="T25" fmla="*/ 2147483647 h 46"/>
                <a:gd name="T26" fmla="*/ 2147483647 w 35"/>
                <a:gd name="T27" fmla="*/ 2147483647 h 46"/>
                <a:gd name="T28" fmla="*/ 2147483647 w 35"/>
                <a:gd name="T29" fmla="*/ 2147483647 h 46"/>
                <a:gd name="T30" fmla="*/ 2147483647 w 35"/>
                <a:gd name="T31" fmla="*/ 2147483647 h 46"/>
                <a:gd name="T32" fmla="*/ 2147483647 w 35"/>
                <a:gd name="T33" fmla="*/ 2147483647 h 46"/>
                <a:gd name="T34" fmla="*/ 2147483647 w 35"/>
                <a:gd name="T35" fmla="*/ 2147483647 h 46"/>
                <a:gd name="T36" fmla="*/ 2147483647 w 35"/>
                <a:gd name="T37" fmla="*/ 2147483647 h 46"/>
                <a:gd name="T38" fmla="*/ 2147483647 w 35"/>
                <a:gd name="T39" fmla="*/ 2147483647 h 46"/>
                <a:gd name="T40" fmla="*/ 2147483647 w 35"/>
                <a:gd name="T41" fmla="*/ 2147483647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6">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6"/>
                    <a:pt x="19" y="46"/>
                  </a:cubicBezTo>
                  <a:cubicBezTo>
                    <a:pt x="0" y="46"/>
                    <a:pt x="0" y="46"/>
                    <a:pt x="0" y="46"/>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0"/>
                  </a:moveTo>
                  <a:cubicBezTo>
                    <a:pt x="24" y="40"/>
                    <a:pt x="27" y="37"/>
                    <a:pt x="27" y="32"/>
                  </a:cubicBezTo>
                  <a:cubicBezTo>
                    <a:pt x="27" y="28"/>
                    <a:pt x="23" y="25"/>
                    <a:pt x="18" y="25"/>
                  </a:cubicBezTo>
                  <a:cubicBezTo>
                    <a:pt x="8" y="25"/>
                    <a:pt x="8" y="25"/>
                    <a:pt x="8" y="25"/>
                  </a:cubicBezTo>
                  <a:cubicBezTo>
                    <a:pt x="8" y="40"/>
                    <a:pt x="8" y="40"/>
                    <a:pt x="8" y="40"/>
                  </a:cubicBezTo>
                  <a:lnTo>
                    <a:pt x="19"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5" name="Freeform 55"/>
            <p:cNvSpPr>
              <a:spLocks/>
            </p:cNvSpPr>
            <p:nvPr/>
          </p:nvSpPr>
          <p:spPr bwMode="auto">
            <a:xfrm>
              <a:off x="3190875" y="3416300"/>
              <a:ext cx="101600" cy="146050"/>
            </a:xfrm>
            <a:custGeom>
              <a:avLst/>
              <a:gdLst>
                <a:gd name="T0" fmla="*/ 2147483647 w 64"/>
                <a:gd name="T1" fmla="*/ 2147483647 h 92"/>
                <a:gd name="T2" fmla="*/ 2147483647 w 64"/>
                <a:gd name="T3" fmla="*/ 2147483647 h 92"/>
                <a:gd name="T4" fmla="*/ 0 w 64"/>
                <a:gd name="T5" fmla="*/ 2147483647 h 92"/>
                <a:gd name="T6" fmla="*/ 0 w 64"/>
                <a:gd name="T7" fmla="*/ 0 h 92"/>
                <a:gd name="T8" fmla="*/ 2147483647 w 64"/>
                <a:gd name="T9" fmla="*/ 0 h 92"/>
                <a:gd name="T10" fmla="*/ 2147483647 w 64"/>
                <a:gd name="T11" fmla="*/ 2147483647 h 92"/>
                <a:gd name="T12" fmla="*/ 2147483647 w 64"/>
                <a:gd name="T13" fmla="*/ 2147483647 h 92"/>
                <a:gd name="T14" fmla="*/ 2147483647 w 64"/>
                <a:gd name="T15" fmla="*/ 2147483647 h 92"/>
                <a:gd name="T16" fmla="*/ 2147483647 w 64"/>
                <a:gd name="T17" fmla="*/ 2147483647 h 92"/>
                <a:gd name="T18" fmla="*/ 2147483647 w 64"/>
                <a:gd name="T19" fmla="*/ 2147483647 h 92"/>
                <a:gd name="T20" fmla="*/ 2147483647 w 64"/>
                <a:gd name="T21" fmla="*/ 2147483647 h 92"/>
                <a:gd name="T22" fmla="*/ 2147483647 w 64"/>
                <a:gd name="T23" fmla="*/ 2147483647 h 92"/>
                <a:gd name="T24" fmla="*/ 2147483647 w 64"/>
                <a:gd name="T25" fmla="*/ 2147483647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92">
                  <a:moveTo>
                    <a:pt x="64" y="80"/>
                  </a:moveTo>
                  <a:lnTo>
                    <a:pt x="64" y="92"/>
                  </a:lnTo>
                  <a:lnTo>
                    <a:pt x="0" y="92"/>
                  </a:lnTo>
                  <a:lnTo>
                    <a:pt x="0" y="0"/>
                  </a:lnTo>
                  <a:lnTo>
                    <a:pt x="64" y="0"/>
                  </a:lnTo>
                  <a:lnTo>
                    <a:pt x="64" y="14"/>
                  </a:lnTo>
                  <a:lnTo>
                    <a:pt x="14" y="14"/>
                  </a:lnTo>
                  <a:lnTo>
                    <a:pt x="14" y="38"/>
                  </a:lnTo>
                  <a:lnTo>
                    <a:pt x="54" y="38"/>
                  </a:lnTo>
                  <a:lnTo>
                    <a:pt x="54" y="52"/>
                  </a:lnTo>
                  <a:lnTo>
                    <a:pt x="14" y="52"/>
                  </a:lnTo>
                  <a:lnTo>
                    <a:pt x="14" y="80"/>
                  </a:lnTo>
                  <a:lnTo>
                    <a:pt x="64"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6" name="Freeform 56"/>
            <p:cNvSpPr>
              <a:spLocks/>
            </p:cNvSpPr>
            <p:nvPr/>
          </p:nvSpPr>
          <p:spPr bwMode="auto">
            <a:xfrm>
              <a:off x="3317875" y="3416300"/>
              <a:ext cx="136525" cy="146050"/>
            </a:xfrm>
            <a:custGeom>
              <a:avLst/>
              <a:gdLst>
                <a:gd name="T0" fmla="*/ 2147483647 w 43"/>
                <a:gd name="T1" fmla="*/ 0 h 46"/>
                <a:gd name="T2" fmla="*/ 2147483647 w 43"/>
                <a:gd name="T3" fmla="*/ 2147483647 h 46"/>
                <a:gd name="T4" fmla="*/ 2147483647 w 43"/>
                <a:gd name="T5" fmla="*/ 2147483647 h 46"/>
                <a:gd name="T6" fmla="*/ 2147483647 w 43"/>
                <a:gd name="T7" fmla="*/ 2147483647 h 46"/>
                <a:gd name="T8" fmla="*/ 2147483647 w 43"/>
                <a:gd name="T9" fmla="*/ 2147483647 h 46"/>
                <a:gd name="T10" fmla="*/ 0 w 43"/>
                <a:gd name="T11" fmla="*/ 0 h 46"/>
                <a:gd name="T12" fmla="*/ 2147483647 w 43"/>
                <a:gd name="T13" fmla="*/ 0 h 46"/>
                <a:gd name="T14" fmla="*/ 2147483647 w 43"/>
                <a:gd name="T15" fmla="*/ 2147483647 h 46"/>
                <a:gd name="T16" fmla="*/ 2147483647 w 43"/>
                <a:gd name="T17" fmla="*/ 2147483647 h 46"/>
                <a:gd name="T18" fmla="*/ 2147483647 w 43"/>
                <a:gd name="T19" fmla="*/ 2147483647 h 46"/>
                <a:gd name="T20" fmla="*/ 2147483647 w 43"/>
                <a:gd name="T21" fmla="*/ 2147483647 h 46"/>
                <a:gd name="T22" fmla="*/ 2147483647 w 43"/>
                <a:gd name="T23" fmla="*/ 0 h 46"/>
                <a:gd name="T24" fmla="*/ 2147483647 w 43"/>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6">
                  <a:moveTo>
                    <a:pt x="43" y="0"/>
                  </a:moveTo>
                  <a:cubicBezTo>
                    <a:pt x="25" y="24"/>
                    <a:pt x="25" y="24"/>
                    <a:pt x="25" y="24"/>
                  </a:cubicBezTo>
                  <a:cubicBezTo>
                    <a:pt x="25" y="46"/>
                    <a:pt x="25" y="46"/>
                    <a:pt x="25" y="46"/>
                  </a:cubicBezTo>
                  <a:cubicBezTo>
                    <a:pt x="18" y="46"/>
                    <a:pt x="18" y="46"/>
                    <a:pt x="18" y="46"/>
                  </a:cubicBezTo>
                  <a:cubicBezTo>
                    <a:pt x="18" y="24"/>
                    <a:pt x="18" y="24"/>
                    <a:pt x="18" y="24"/>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7" name="Freeform 57"/>
            <p:cNvSpPr>
              <a:spLocks noEditPoints="1"/>
            </p:cNvSpPr>
            <p:nvPr/>
          </p:nvSpPr>
          <p:spPr bwMode="auto">
            <a:xfrm>
              <a:off x="3460750" y="3413125"/>
              <a:ext cx="152400" cy="152400"/>
            </a:xfrm>
            <a:custGeom>
              <a:avLst/>
              <a:gdLst>
                <a:gd name="T0" fmla="*/ 2147483647 w 48"/>
                <a:gd name="T1" fmla="*/ 0 h 48"/>
                <a:gd name="T2" fmla="*/ 2147483647 w 48"/>
                <a:gd name="T3" fmla="*/ 2147483647 h 48"/>
                <a:gd name="T4" fmla="*/ 2147483647 w 48"/>
                <a:gd name="T5" fmla="*/ 2147483647 h 48"/>
                <a:gd name="T6" fmla="*/ 0 w 48"/>
                <a:gd name="T7" fmla="*/ 2147483647 h 48"/>
                <a:gd name="T8" fmla="*/ 2147483647 w 48"/>
                <a:gd name="T9" fmla="*/ 0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24" y="0"/>
                  </a:moveTo>
                  <a:cubicBezTo>
                    <a:pt x="37" y="0"/>
                    <a:pt x="48" y="10"/>
                    <a:pt x="48" y="24"/>
                  </a:cubicBezTo>
                  <a:cubicBezTo>
                    <a:pt x="48" y="38"/>
                    <a:pt x="37" y="48"/>
                    <a:pt x="24" y="48"/>
                  </a:cubicBezTo>
                  <a:cubicBezTo>
                    <a:pt x="10" y="48"/>
                    <a:pt x="0" y="38"/>
                    <a:pt x="0" y="24"/>
                  </a:cubicBezTo>
                  <a:cubicBezTo>
                    <a:pt x="0" y="10"/>
                    <a:pt x="10" y="0"/>
                    <a:pt x="24" y="0"/>
                  </a:cubicBezTo>
                  <a:moveTo>
                    <a:pt x="24" y="41"/>
                  </a:moveTo>
                  <a:cubicBezTo>
                    <a:pt x="33" y="41"/>
                    <a:pt x="40" y="34"/>
                    <a:pt x="40" y="24"/>
                  </a:cubicBezTo>
                  <a:cubicBezTo>
                    <a:pt x="40" y="14"/>
                    <a:pt x="33" y="7"/>
                    <a:pt x="24" y="7"/>
                  </a:cubicBezTo>
                  <a:cubicBezTo>
                    <a:pt x="14" y="7"/>
                    <a:pt x="7" y="14"/>
                    <a:pt x="7" y="24"/>
                  </a:cubicBezTo>
                  <a:cubicBezTo>
                    <a:pt x="7" y="34"/>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8" name="Freeform 58"/>
            <p:cNvSpPr>
              <a:spLocks/>
            </p:cNvSpPr>
            <p:nvPr/>
          </p:nvSpPr>
          <p:spPr bwMode="auto">
            <a:xfrm>
              <a:off x="3644900" y="3416300"/>
              <a:ext cx="123825" cy="146050"/>
            </a:xfrm>
            <a:custGeom>
              <a:avLst/>
              <a:gdLst>
                <a:gd name="T0" fmla="*/ 2147483647 w 39"/>
                <a:gd name="T1" fmla="*/ 0 h 46"/>
                <a:gd name="T2" fmla="*/ 2147483647 w 39"/>
                <a:gd name="T3" fmla="*/ 2147483647 h 46"/>
                <a:gd name="T4" fmla="*/ 2147483647 w 39"/>
                <a:gd name="T5" fmla="*/ 2147483647 h 46"/>
                <a:gd name="T6" fmla="*/ 2147483647 w 39"/>
                <a:gd name="T7" fmla="*/ 2147483647 h 46"/>
                <a:gd name="T8" fmla="*/ 2147483647 w 39"/>
                <a:gd name="T9" fmla="*/ 2147483647 h 46"/>
                <a:gd name="T10" fmla="*/ 2147483647 w 39"/>
                <a:gd name="T11" fmla="*/ 2147483647 h 46"/>
                <a:gd name="T12" fmla="*/ 2147483647 w 39"/>
                <a:gd name="T13" fmla="*/ 2147483647 h 46"/>
                <a:gd name="T14" fmla="*/ 2147483647 w 39"/>
                <a:gd name="T15" fmla="*/ 2147483647 h 46"/>
                <a:gd name="T16" fmla="*/ 0 w 39"/>
                <a:gd name="T17" fmla="*/ 2147483647 h 46"/>
                <a:gd name="T18" fmla="*/ 0 w 39"/>
                <a:gd name="T19" fmla="*/ 0 h 46"/>
                <a:gd name="T20" fmla="*/ 2147483647 w 39"/>
                <a:gd name="T21" fmla="*/ 0 h 46"/>
                <a:gd name="T22" fmla="*/ 2147483647 w 39"/>
                <a:gd name="T23" fmla="*/ 2147483647 h 46"/>
                <a:gd name="T24" fmla="*/ 2147483647 w 39"/>
                <a:gd name="T25" fmla="*/ 2147483647 h 46"/>
                <a:gd name="T26" fmla="*/ 2147483647 w 39"/>
                <a:gd name="T27" fmla="*/ 2147483647 h 46"/>
                <a:gd name="T28" fmla="*/ 2147483647 w 39"/>
                <a:gd name="T29" fmla="*/ 2147483647 h 46"/>
                <a:gd name="T30" fmla="*/ 2147483647 w 39"/>
                <a:gd name="T31" fmla="*/ 0 h 46"/>
                <a:gd name="T32" fmla="*/ 2147483647 w 39"/>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9" y="0"/>
                  </a:moveTo>
                  <a:cubicBezTo>
                    <a:pt x="39" y="46"/>
                    <a:pt x="39" y="46"/>
                    <a:pt x="39" y="46"/>
                  </a:cubicBezTo>
                  <a:cubicBezTo>
                    <a:pt x="32" y="46"/>
                    <a:pt x="32" y="46"/>
                    <a:pt x="32" y="46"/>
                  </a:cubicBezTo>
                  <a:cubicBezTo>
                    <a:pt x="15" y="24"/>
                    <a:pt x="15" y="24"/>
                    <a:pt x="15" y="24"/>
                  </a:cubicBezTo>
                  <a:cubicBezTo>
                    <a:pt x="11" y="18"/>
                    <a:pt x="7" y="12"/>
                    <a:pt x="7" y="12"/>
                  </a:cubicBezTo>
                  <a:cubicBezTo>
                    <a:pt x="7" y="12"/>
                    <a:pt x="7" y="12"/>
                    <a:pt x="7" y="12"/>
                  </a:cubicBezTo>
                  <a:cubicBezTo>
                    <a:pt x="7" y="12"/>
                    <a:pt x="7" y="19"/>
                    <a:pt x="7" y="27"/>
                  </a:cubicBezTo>
                  <a:cubicBezTo>
                    <a:pt x="7" y="46"/>
                    <a:pt x="7" y="46"/>
                    <a:pt x="7" y="46"/>
                  </a:cubicBezTo>
                  <a:cubicBezTo>
                    <a:pt x="0" y="46"/>
                    <a:pt x="0" y="46"/>
                    <a:pt x="0" y="46"/>
                  </a:cubicBezTo>
                  <a:cubicBezTo>
                    <a:pt x="0" y="0"/>
                    <a:pt x="0" y="0"/>
                    <a:pt x="0" y="0"/>
                  </a:cubicBezTo>
                  <a:cubicBezTo>
                    <a:pt x="7" y="0"/>
                    <a:pt x="7" y="0"/>
                    <a:pt x="7" y="0"/>
                  </a:cubicBezTo>
                  <a:cubicBezTo>
                    <a:pt x="24" y="23"/>
                    <a:pt x="24" y="23"/>
                    <a:pt x="24" y="23"/>
                  </a:cubicBezTo>
                  <a:cubicBezTo>
                    <a:pt x="27" y="27"/>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49" name="Freeform 59"/>
            <p:cNvSpPr>
              <a:spLocks noEditPoints="1"/>
            </p:cNvSpPr>
            <p:nvPr/>
          </p:nvSpPr>
          <p:spPr bwMode="auto">
            <a:xfrm>
              <a:off x="3813175" y="3416300"/>
              <a:ext cx="139700" cy="146050"/>
            </a:xfrm>
            <a:custGeom>
              <a:avLst/>
              <a:gdLst>
                <a:gd name="T0" fmla="*/ 2147483647 w 44"/>
                <a:gd name="T1" fmla="*/ 0 h 46"/>
                <a:gd name="T2" fmla="*/ 2147483647 w 44"/>
                <a:gd name="T3" fmla="*/ 2147483647 h 46"/>
                <a:gd name="T4" fmla="*/ 2147483647 w 44"/>
                <a:gd name="T5" fmla="*/ 2147483647 h 46"/>
                <a:gd name="T6" fmla="*/ 0 w 44"/>
                <a:gd name="T7" fmla="*/ 2147483647 h 46"/>
                <a:gd name="T8" fmla="*/ 0 w 44"/>
                <a:gd name="T9" fmla="*/ 0 h 46"/>
                <a:gd name="T10" fmla="*/ 2147483647 w 44"/>
                <a:gd name="T11" fmla="*/ 0 h 46"/>
                <a:gd name="T12" fmla="*/ 2147483647 w 44"/>
                <a:gd name="T13" fmla="*/ 2147483647 h 46"/>
                <a:gd name="T14" fmla="*/ 2147483647 w 44"/>
                <a:gd name="T15" fmla="*/ 2147483647 h 46"/>
                <a:gd name="T16" fmla="*/ 2147483647 w 44"/>
                <a:gd name="T17" fmla="*/ 2147483647 h 46"/>
                <a:gd name="T18" fmla="*/ 2147483647 w 44"/>
                <a:gd name="T19" fmla="*/ 2147483647 h 46"/>
                <a:gd name="T20" fmla="*/ 2147483647 w 44"/>
                <a:gd name="T21" fmla="*/ 2147483647 h 46"/>
                <a:gd name="T22" fmla="*/ 2147483647 w 44"/>
                <a:gd name="T23" fmla="*/ 2147483647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6">
                  <a:moveTo>
                    <a:pt x="20" y="0"/>
                  </a:moveTo>
                  <a:cubicBezTo>
                    <a:pt x="33" y="0"/>
                    <a:pt x="44" y="10"/>
                    <a:pt x="44" y="23"/>
                  </a:cubicBezTo>
                  <a:cubicBezTo>
                    <a:pt x="44" y="37"/>
                    <a:pt x="33" y="46"/>
                    <a:pt x="20" y="46"/>
                  </a:cubicBezTo>
                  <a:cubicBezTo>
                    <a:pt x="0" y="46"/>
                    <a:pt x="0" y="46"/>
                    <a:pt x="0" y="46"/>
                  </a:cubicBezTo>
                  <a:cubicBezTo>
                    <a:pt x="0" y="0"/>
                    <a:pt x="0" y="0"/>
                    <a:pt x="0" y="0"/>
                  </a:cubicBezTo>
                  <a:lnTo>
                    <a:pt x="20" y="0"/>
                  </a:lnTo>
                  <a:close/>
                  <a:moveTo>
                    <a:pt x="20" y="40"/>
                  </a:moveTo>
                  <a:cubicBezTo>
                    <a:pt x="29" y="40"/>
                    <a:pt x="36" y="34"/>
                    <a:pt x="36" y="23"/>
                  </a:cubicBezTo>
                  <a:cubicBezTo>
                    <a:pt x="36" y="13"/>
                    <a:pt x="29" y="7"/>
                    <a:pt x="20" y="7"/>
                  </a:cubicBezTo>
                  <a:cubicBezTo>
                    <a:pt x="8" y="7"/>
                    <a:pt x="8" y="7"/>
                    <a:pt x="8" y="7"/>
                  </a:cubicBezTo>
                  <a:cubicBezTo>
                    <a:pt x="8" y="40"/>
                    <a:pt x="8" y="40"/>
                    <a:pt x="8"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0" name="Freeform 60"/>
            <p:cNvSpPr>
              <a:spLocks/>
            </p:cNvSpPr>
            <p:nvPr/>
          </p:nvSpPr>
          <p:spPr bwMode="auto">
            <a:xfrm>
              <a:off x="4035425" y="3416300"/>
              <a:ext cx="117475" cy="146050"/>
            </a:xfrm>
            <a:custGeom>
              <a:avLst/>
              <a:gdLst>
                <a:gd name="T0" fmla="*/ 2147483647 w 74"/>
                <a:gd name="T1" fmla="*/ 0 h 92"/>
                <a:gd name="T2" fmla="*/ 2147483647 w 74"/>
                <a:gd name="T3" fmla="*/ 2147483647 h 92"/>
                <a:gd name="T4" fmla="*/ 2147483647 w 74"/>
                <a:gd name="T5" fmla="*/ 2147483647 h 92"/>
                <a:gd name="T6" fmla="*/ 2147483647 w 74"/>
                <a:gd name="T7" fmla="*/ 2147483647 h 92"/>
                <a:gd name="T8" fmla="*/ 2147483647 w 74"/>
                <a:gd name="T9" fmla="*/ 2147483647 h 92"/>
                <a:gd name="T10" fmla="*/ 2147483647 w 74"/>
                <a:gd name="T11" fmla="*/ 2147483647 h 92"/>
                <a:gd name="T12" fmla="*/ 0 w 74"/>
                <a:gd name="T13" fmla="*/ 2147483647 h 92"/>
                <a:gd name="T14" fmla="*/ 0 w 74"/>
                <a:gd name="T15" fmla="*/ 0 h 92"/>
                <a:gd name="T16" fmla="*/ 2147483647 w 74"/>
                <a:gd name="T17" fmla="*/ 0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2">
                  <a:moveTo>
                    <a:pt x="74" y="0"/>
                  </a:moveTo>
                  <a:lnTo>
                    <a:pt x="74" y="14"/>
                  </a:lnTo>
                  <a:lnTo>
                    <a:pt x="44" y="14"/>
                  </a:lnTo>
                  <a:lnTo>
                    <a:pt x="44" y="92"/>
                  </a:lnTo>
                  <a:lnTo>
                    <a:pt x="30" y="92"/>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1" name="Freeform 61"/>
            <p:cNvSpPr>
              <a:spLocks/>
            </p:cNvSpPr>
            <p:nvPr/>
          </p:nvSpPr>
          <p:spPr bwMode="auto">
            <a:xfrm>
              <a:off x="4184650" y="3416300"/>
              <a:ext cx="117475" cy="146050"/>
            </a:xfrm>
            <a:custGeom>
              <a:avLst/>
              <a:gdLst>
                <a:gd name="T0" fmla="*/ 2147483647 w 74"/>
                <a:gd name="T1" fmla="*/ 0 h 92"/>
                <a:gd name="T2" fmla="*/ 2147483647 w 74"/>
                <a:gd name="T3" fmla="*/ 2147483647 h 92"/>
                <a:gd name="T4" fmla="*/ 2147483647 w 74"/>
                <a:gd name="T5" fmla="*/ 2147483647 h 92"/>
                <a:gd name="T6" fmla="*/ 2147483647 w 74"/>
                <a:gd name="T7" fmla="*/ 2147483647 h 92"/>
                <a:gd name="T8" fmla="*/ 2147483647 w 74"/>
                <a:gd name="T9" fmla="*/ 2147483647 h 92"/>
                <a:gd name="T10" fmla="*/ 2147483647 w 74"/>
                <a:gd name="T11" fmla="*/ 2147483647 h 92"/>
                <a:gd name="T12" fmla="*/ 0 w 74"/>
                <a:gd name="T13" fmla="*/ 2147483647 h 92"/>
                <a:gd name="T14" fmla="*/ 0 w 74"/>
                <a:gd name="T15" fmla="*/ 0 h 92"/>
                <a:gd name="T16" fmla="*/ 2147483647 w 74"/>
                <a:gd name="T17" fmla="*/ 0 h 92"/>
                <a:gd name="T18" fmla="*/ 2147483647 w 74"/>
                <a:gd name="T19" fmla="*/ 2147483647 h 92"/>
                <a:gd name="T20" fmla="*/ 2147483647 w 74"/>
                <a:gd name="T21" fmla="*/ 2147483647 h 92"/>
                <a:gd name="T22" fmla="*/ 2147483647 w 74"/>
                <a:gd name="T23" fmla="*/ 0 h 92"/>
                <a:gd name="T24" fmla="*/ 2147483647 w 74"/>
                <a:gd name="T25" fmla="*/ 0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4" h="92">
                  <a:moveTo>
                    <a:pt x="74" y="0"/>
                  </a:moveTo>
                  <a:lnTo>
                    <a:pt x="74" y="92"/>
                  </a:lnTo>
                  <a:lnTo>
                    <a:pt x="60" y="92"/>
                  </a:lnTo>
                  <a:lnTo>
                    <a:pt x="60" y="52"/>
                  </a:lnTo>
                  <a:lnTo>
                    <a:pt x="14" y="52"/>
                  </a:lnTo>
                  <a:lnTo>
                    <a:pt x="14" y="92"/>
                  </a:lnTo>
                  <a:lnTo>
                    <a:pt x="0" y="92"/>
                  </a:lnTo>
                  <a:lnTo>
                    <a:pt x="0" y="0"/>
                  </a:lnTo>
                  <a:lnTo>
                    <a:pt x="14" y="0"/>
                  </a:lnTo>
                  <a:lnTo>
                    <a:pt x="14" y="38"/>
                  </a:lnTo>
                  <a:lnTo>
                    <a:pt x="60" y="38"/>
                  </a:lnTo>
                  <a:lnTo>
                    <a:pt x="6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2" name="Freeform 62"/>
            <p:cNvSpPr>
              <a:spLocks/>
            </p:cNvSpPr>
            <p:nvPr/>
          </p:nvSpPr>
          <p:spPr bwMode="auto">
            <a:xfrm>
              <a:off x="4346575" y="3416300"/>
              <a:ext cx="101600" cy="146050"/>
            </a:xfrm>
            <a:custGeom>
              <a:avLst/>
              <a:gdLst>
                <a:gd name="T0" fmla="*/ 2147483647 w 64"/>
                <a:gd name="T1" fmla="*/ 2147483647 h 92"/>
                <a:gd name="T2" fmla="*/ 2147483647 w 64"/>
                <a:gd name="T3" fmla="*/ 2147483647 h 92"/>
                <a:gd name="T4" fmla="*/ 0 w 64"/>
                <a:gd name="T5" fmla="*/ 2147483647 h 92"/>
                <a:gd name="T6" fmla="*/ 0 w 64"/>
                <a:gd name="T7" fmla="*/ 0 h 92"/>
                <a:gd name="T8" fmla="*/ 2147483647 w 64"/>
                <a:gd name="T9" fmla="*/ 0 h 92"/>
                <a:gd name="T10" fmla="*/ 2147483647 w 64"/>
                <a:gd name="T11" fmla="*/ 2147483647 h 92"/>
                <a:gd name="T12" fmla="*/ 2147483647 w 64"/>
                <a:gd name="T13" fmla="*/ 2147483647 h 92"/>
                <a:gd name="T14" fmla="*/ 2147483647 w 64"/>
                <a:gd name="T15" fmla="*/ 2147483647 h 92"/>
                <a:gd name="T16" fmla="*/ 2147483647 w 64"/>
                <a:gd name="T17" fmla="*/ 2147483647 h 92"/>
                <a:gd name="T18" fmla="*/ 2147483647 w 64"/>
                <a:gd name="T19" fmla="*/ 2147483647 h 92"/>
                <a:gd name="T20" fmla="*/ 2147483647 w 64"/>
                <a:gd name="T21" fmla="*/ 2147483647 h 92"/>
                <a:gd name="T22" fmla="*/ 2147483647 w 64"/>
                <a:gd name="T23" fmla="*/ 2147483647 h 92"/>
                <a:gd name="T24" fmla="*/ 2147483647 w 64"/>
                <a:gd name="T25" fmla="*/ 2147483647 h 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92">
                  <a:moveTo>
                    <a:pt x="64" y="80"/>
                  </a:moveTo>
                  <a:lnTo>
                    <a:pt x="64" y="92"/>
                  </a:lnTo>
                  <a:lnTo>
                    <a:pt x="0" y="92"/>
                  </a:lnTo>
                  <a:lnTo>
                    <a:pt x="0" y="0"/>
                  </a:lnTo>
                  <a:lnTo>
                    <a:pt x="64" y="0"/>
                  </a:lnTo>
                  <a:lnTo>
                    <a:pt x="64" y="14"/>
                  </a:lnTo>
                  <a:lnTo>
                    <a:pt x="14" y="14"/>
                  </a:lnTo>
                  <a:lnTo>
                    <a:pt x="14" y="38"/>
                  </a:lnTo>
                  <a:lnTo>
                    <a:pt x="54" y="38"/>
                  </a:lnTo>
                  <a:lnTo>
                    <a:pt x="54" y="52"/>
                  </a:lnTo>
                  <a:lnTo>
                    <a:pt x="14" y="52"/>
                  </a:lnTo>
                  <a:lnTo>
                    <a:pt x="14" y="80"/>
                  </a:lnTo>
                  <a:lnTo>
                    <a:pt x="64"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3" name="Freeform 63"/>
            <p:cNvSpPr>
              <a:spLocks/>
            </p:cNvSpPr>
            <p:nvPr/>
          </p:nvSpPr>
          <p:spPr bwMode="auto">
            <a:xfrm>
              <a:off x="4540250" y="3413125"/>
              <a:ext cx="146050" cy="152400"/>
            </a:xfrm>
            <a:custGeom>
              <a:avLst/>
              <a:gdLst>
                <a:gd name="T0" fmla="*/ 2147483647 w 46"/>
                <a:gd name="T1" fmla="*/ 2147483647 h 48"/>
                <a:gd name="T2" fmla="*/ 2147483647 w 46"/>
                <a:gd name="T3" fmla="*/ 2147483647 h 48"/>
                <a:gd name="T4" fmla="*/ 2147483647 w 46"/>
                <a:gd name="T5" fmla="*/ 2147483647 h 48"/>
                <a:gd name="T6" fmla="*/ 2147483647 w 46"/>
                <a:gd name="T7" fmla="*/ 2147483647 h 48"/>
                <a:gd name="T8" fmla="*/ 2147483647 w 46"/>
                <a:gd name="T9" fmla="*/ 2147483647 h 48"/>
                <a:gd name="T10" fmla="*/ 2147483647 w 46"/>
                <a:gd name="T11" fmla="*/ 2147483647 h 48"/>
                <a:gd name="T12" fmla="*/ 2147483647 w 46"/>
                <a:gd name="T13" fmla="*/ 2147483647 h 48"/>
                <a:gd name="T14" fmla="*/ 0 w 46"/>
                <a:gd name="T15" fmla="*/ 2147483647 h 48"/>
                <a:gd name="T16" fmla="*/ 2147483647 w 46"/>
                <a:gd name="T17" fmla="*/ 0 h 48"/>
                <a:gd name="T18" fmla="*/ 2147483647 w 46"/>
                <a:gd name="T19" fmla="*/ 2147483647 h 48"/>
                <a:gd name="T20" fmla="*/ 2147483647 w 46"/>
                <a:gd name="T21" fmla="*/ 2147483647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8">
                  <a:moveTo>
                    <a:pt x="38" y="14"/>
                  </a:moveTo>
                  <a:cubicBezTo>
                    <a:pt x="35" y="10"/>
                    <a:pt x="30" y="7"/>
                    <a:pt x="24" y="7"/>
                  </a:cubicBezTo>
                  <a:cubicBezTo>
                    <a:pt x="14" y="7"/>
                    <a:pt x="8" y="14"/>
                    <a:pt x="8" y="24"/>
                  </a:cubicBezTo>
                  <a:cubicBezTo>
                    <a:pt x="8" y="34"/>
                    <a:pt x="15" y="41"/>
                    <a:pt x="24" y="41"/>
                  </a:cubicBezTo>
                  <a:cubicBezTo>
                    <a:pt x="30" y="41"/>
                    <a:pt x="36" y="38"/>
                    <a:pt x="38" y="33"/>
                  </a:cubicBezTo>
                  <a:cubicBezTo>
                    <a:pt x="46" y="35"/>
                    <a:pt x="46" y="35"/>
                    <a:pt x="46" y="35"/>
                  </a:cubicBezTo>
                  <a:cubicBezTo>
                    <a:pt x="42" y="43"/>
                    <a:pt x="34" y="48"/>
                    <a:pt x="24" y="48"/>
                  </a:cubicBezTo>
                  <a:cubicBezTo>
                    <a:pt x="11" y="48"/>
                    <a:pt x="0" y="38"/>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4" name="Freeform 64"/>
            <p:cNvSpPr>
              <a:spLocks noEditPoints="1"/>
            </p:cNvSpPr>
            <p:nvPr/>
          </p:nvSpPr>
          <p:spPr bwMode="auto">
            <a:xfrm>
              <a:off x="4708525" y="3413125"/>
              <a:ext cx="152400" cy="152400"/>
            </a:xfrm>
            <a:custGeom>
              <a:avLst/>
              <a:gdLst>
                <a:gd name="T0" fmla="*/ 2147483647 w 48"/>
                <a:gd name="T1" fmla="*/ 0 h 48"/>
                <a:gd name="T2" fmla="*/ 2147483647 w 48"/>
                <a:gd name="T3" fmla="*/ 2147483647 h 48"/>
                <a:gd name="T4" fmla="*/ 2147483647 w 48"/>
                <a:gd name="T5" fmla="*/ 2147483647 h 48"/>
                <a:gd name="T6" fmla="*/ 0 w 48"/>
                <a:gd name="T7" fmla="*/ 2147483647 h 48"/>
                <a:gd name="T8" fmla="*/ 2147483647 w 48"/>
                <a:gd name="T9" fmla="*/ 0 h 48"/>
                <a:gd name="T10" fmla="*/ 2147483647 w 48"/>
                <a:gd name="T11" fmla="*/ 2147483647 h 48"/>
                <a:gd name="T12" fmla="*/ 2147483647 w 48"/>
                <a:gd name="T13" fmla="*/ 2147483647 h 48"/>
                <a:gd name="T14" fmla="*/ 2147483647 w 48"/>
                <a:gd name="T15" fmla="*/ 2147483647 h 48"/>
                <a:gd name="T16" fmla="*/ 2147483647 w 48"/>
                <a:gd name="T17" fmla="*/ 2147483647 h 48"/>
                <a:gd name="T18" fmla="*/ 2147483647 w 48"/>
                <a:gd name="T19" fmla="*/ 2147483647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24" y="0"/>
                  </a:moveTo>
                  <a:cubicBezTo>
                    <a:pt x="37" y="0"/>
                    <a:pt x="48" y="10"/>
                    <a:pt x="48" y="24"/>
                  </a:cubicBezTo>
                  <a:cubicBezTo>
                    <a:pt x="48" y="38"/>
                    <a:pt x="37" y="48"/>
                    <a:pt x="24" y="48"/>
                  </a:cubicBezTo>
                  <a:cubicBezTo>
                    <a:pt x="11" y="48"/>
                    <a:pt x="0" y="38"/>
                    <a:pt x="0" y="24"/>
                  </a:cubicBezTo>
                  <a:cubicBezTo>
                    <a:pt x="0" y="10"/>
                    <a:pt x="11" y="0"/>
                    <a:pt x="24" y="0"/>
                  </a:cubicBezTo>
                  <a:moveTo>
                    <a:pt x="24" y="41"/>
                  </a:moveTo>
                  <a:cubicBezTo>
                    <a:pt x="33" y="41"/>
                    <a:pt x="40" y="34"/>
                    <a:pt x="40" y="24"/>
                  </a:cubicBezTo>
                  <a:cubicBezTo>
                    <a:pt x="40" y="14"/>
                    <a:pt x="33" y="7"/>
                    <a:pt x="24" y="7"/>
                  </a:cubicBezTo>
                  <a:cubicBezTo>
                    <a:pt x="14" y="7"/>
                    <a:pt x="7" y="14"/>
                    <a:pt x="7" y="24"/>
                  </a:cubicBezTo>
                  <a:cubicBezTo>
                    <a:pt x="7" y="34"/>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5" name="Freeform 65"/>
            <p:cNvSpPr>
              <a:spLocks/>
            </p:cNvSpPr>
            <p:nvPr/>
          </p:nvSpPr>
          <p:spPr bwMode="auto">
            <a:xfrm>
              <a:off x="4892675" y="3416300"/>
              <a:ext cx="123825" cy="146050"/>
            </a:xfrm>
            <a:custGeom>
              <a:avLst/>
              <a:gdLst>
                <a:gd name="T0" fmla="*/ 2147483647 w 39"/>
                <a:gd name="T1" fmla="*/ 0 h 46"/>
                <a:gd name="T2" fmla="*/ 2147483647 w 39"/>
                <a:gd name="T3" fmla="*/ 2147483647 h 46"/>
                <a:gd name="T4" fmla="*/ 2147483647 w 39"/>
                <a:gd name="T5" fmla="*/ 2147483647 h 46"/>
                <a:gd name="T6" fmla="*/ 2147483647 w 39"/>
                <a:gd name="T7" fmla="*/ 2147483647 h 46"/>
                <a:gd name="T8" fmla="*/ 2147483647 w 39"/>
                <a:gd name="T9" fmla="*/ 2147483647 h 46"/>
                <a:gd name="T10" fmla="*/ 2147483647 w 39"/>
                <a:gd name="T11" fmla="*/ 2147483647 h 46"/>
                <a:gd name="T12" fmla="*/ 2147483647 w 39"/>
                <a:gd name="T13" fmla="*/ 2147483647 h 46"/>
                <a:gd name="T14" fmla="*/ 2147483647 w 39"/>
                <a:gd name="T15" fmla="*/ 2147483647 h 46"/>
                <a:gd name="T16" fmla="*/ 0 w 39"/>
                <a:gd name="T17" fmla="*/ 2147483647 h 46"/>
                <a:gd name="T18" fmla="*/ 0 w 39"/>
                <a:gd name="T19" fmla="*/ 0 h 46"/>
                <a:gd name="T20" fmla="*/ 2147483647 w 39"/>
                <a:gd name="T21" fmla="*/ 0 h 46"/>
                <a:gd name="T22" fmla="*/ 2147483647 w 39"/>
                <a:gd name="T23" fmla="*/ 2147483647 h 46"/>
                <a:gd name="T24" fmla="*/ 2147483647 w 39"/>
                <a:gd name="T25" fmla="*/ 2147483647 h 46"/>
                <a:gd name="T26" fmla="*/ 2147483647 w 39"/>
                <a:gd name="T27" fmla="*/ 2147483647 h 46"/>
                <a:gd name="T28" fmla="*/ 2147483647 w 39"/>
                <a:gd name="T29" fmla="*/ 2147483647 h 46"/>
                <a:gd name="T30" fmla="*/ 2147483647 w 39"/>
                <a:gd name="T31" fmla="*/ 0 h 46"/>
                <a:gd name="T32" fmla="*/ 2147483647 w 39"/>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6">
                  <a:moveTo>
                    <a:pt x="39" y="0"/>
                  </a:moveTo>
                  <a:cubicBezTo>
                    <a:pt x="39" y="46"/>
                    <a:pt x="39" y="46"/>
                    <a:pt x="39" y="46"/>
                  </a:cubicBezTo>
                  <a:cubicBezTo>
                    <a:pt x="33" y="46"/>
                    <a:pt x="33" y="46"/>
                    <a:pt x="33" y="46"/>
                  </a:cubicBezTo>
                  <a:cubicBezTo>
                    <a:pt x="16" y="24"/>
                    <a:pt x="16" y="24"/>
                    <a:pt x="16" y="24"/>
                  </a:cubicBezTo>
                  <a:cubicBezTo>
                    <a:pt x="12" y="18"/>
                    <a:pt x="8" y="12"/>
                    <a:pt x="8" y="12"/>
                  </a:cubicBezTo>
                  <a:cubicBezTo>
                    <a:pt x="7" y="12"/>
                    <a:pt x="7" y="12"/>
                    <a:pt x="7" y="12"/>
                  </a:cubicBezTo>
                  <a:cubicBezTo>
                    <a:pt x="7" y="12"/>
                    <a:pt x="8" y="19"/>
                    <a:pt x="8" y="27"/>
                  </a:cubicBezTo>
                  <a:cubicBezTo>
                    <a:pt x="8" y="46"/>
                    <a:pt x="8" y="46"/>
                    <a:pt x="8" y="46"/>
                  </a:cubicBezTo>
                  <a:cubicBezTo>
                    <a:pt x="0" y="46"/>
                    <a:pt x="0" y="46"/>
                    <a:pt x="0" y="46"/>
                  </a:cubicBezTo>
                  <a:cubicBezTo>
                    <a:pt x="0" y="0"/>
                    <a:pt x="0" y="0"/>
                    <a:pt x="0" y="0"/>
                  </a:cubicBezTo>
                  <a:cubicBezTo>
                    <a:pt x="7" y="0"/>
                    <a:pt x="7" y="0"/>
                    <a:pt x="7" y="0"/>
                  </a:cubicBezTo>
                  <a:cubicBezTo>
                    <a:pt x="24" y="23"/>
                    <a:pt x="24" y="23"/>
                    <a:pt x="24" y="23"/>
                  </a:cubicBezTo>
                  <a:cubicBezTo>
                    <a:pt x="27" y="27"/>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6" name="Freeform 66"/>
            <p:cNvSpPr>
              <a:spLocks/>
            </p:cNvSpPr>
            <p:nvPr/>
          </p:nvSpPr>
          <p:spPr bwMode="auto">
            <a:xfrm>
              <a:off x="5048250" y="3416300"/>
              <a:ext cx="117475" cy="146050"/>
            </a:xfrm>
            <a:custGeom>
              <a:avLst/>
              <a:gdLst>
                <a:gd name="T0" fmla="*/ 2147483647 w 74"/>
                <a:gd name="T1" fmla="*/ 0 h 92"/>
                <a:gd name="T2" fmla="*/ 2147483647 w 74"/>
                <a:gd name="T3" fmla="*/ 2147483647 h 92"/>
                <a:gd name="T4" fmla="*/ 2147483647 w 74"/>
                <a:gd name="T5" fmla="*/ 2147483647 h 92"/>
                <a:gd name="T6" fmla="*/ 2147483647 w 74"/>
                <a:gd name="T7" fmla="*/ 2147483647 h 92"/>
                <a:gd name="T8" fmla="*/ 2147483647 w 74"/>
                <a:gd name="T9" fmla="*/ 2147483647 h 92"/>
                <a:gd name="T10" fmla="*/ 2147483647 w 74"/>
                <a:gd name="T11" fmla="*/ 2147483647 h 92"/>
                <a:gd name="T12" fmla="*/ 0 w 74"/>
                <a:gd name="T13" fmla="*/ 2147483647 h 92"/>
                <a:gd name="T14" fmla="*/ 0 w 74"/>
                <a:gd name="T15" fmla="*/ 0 h 92"/>
                <a:gd name="T16" fmla="*/ 2147483647 w 74"/>
                <a:gd name="T17" fmla="*/ 0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2">
                  <a:moveTo>
                    <a:pt x="74" y="0"/>
                  </a:moveTo>
                  <a:lnTo>
                    <a:pt x="74" y="14"/>
                  </a:lnTo>
                  <a:lnTo>
                    <a:pt x="44" y="14"/>
                  </a:lnTo>
                  <a:lnTo>
                    <a:pt x="44" y="92"/>
                  </a:lnTo>
                  <a:lnTo>
                    <a:pt x="30" y="92"/>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7" name="Freeform 67"/>
            <p:cNvSpPr>
              <a:spLocks noEditPoints="1"/>
            </p:cNvSpPr>
            <p:nvPr/>
          </p:nvSpPr>
          <p:spPr bwMode="auto">
            <a:xfrm>
              <a:off x="5197475" y="3416300"/>
              <a:ext cx="107950" cy="146050"/>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0 w 34"/>
                <a:gd name="T11" fmla="*/ 2147483647 h 46"/>
                <a:gd name="T12" fmla="*/ 0 w 34"/>
                <a:gd name="T13" fmla="*/ 0 h 46"/>
                <a:gd name="T14" fmla="*/ 2147483647 w 34"/>
                <a:gd name="T15" fmla="*/ 0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4" h="46">
                  <a:moveTo>
                    <a:pt x="26" y="46"/>
                  </a:moveTo>
                  <a:cubicBezTo>
                    <a:pt x="16" y="30"/>
                    <a:pt x="16" y="30"/>
                    <a:pt x="16" y="30"/>
                  </a:cubicBezTo>
                  <a:cubicBezTo>
                    <a:pt x="15" y="30"/>
                    <a:pt x="15" y="30"/>
                    <a:pt x="15" y="30"/>
                  </a:cubicBezTo>
                  <a:cubicBezTo>
                    <a:pt x="7" y="30"/>
                    <a:pt x="7" y="30"/>
                    <a:pt x="7" y="30"/>
                  </a:cubicBezTo>
                  <a:cubicBezTo>
                    <a:pt x="7" y="46"/>
                    <a:pt x="7" y="46"/>
                    <a:pt x="7" y="46"/>
                  </a:cubicBezTo>
                  <a:cubicBezTo>
                    <a:pt x="0" y="46"/>
                    <a:pt x="0" y="46"/>
                    <a:pt x="0" y="46"/>
                  </a:cubicBezTo>
                  <a:cubicBezTo>
                    <a:pt x="0" y="0"/>
                    <a:pt x="0" y="0"/>
                    <a:pt x="0" y="0"/>
                  </a:cubicBezTo>
                  <a:cubicBezTo>
                    <a:pt x="15" y="0"/>
                    <a:pt x="15" y="0"/>
                    <a:pt x="15" y="0"/>
                  </a:cubicBezTo>
                  <a:cubicBezTo>
                    <a:pt x="26" y="0"/>
                    <a:pt x="33" y="6"/>
                    <a:pt x="33" y="15"/>
                  </a:cubicBezTo>
                  <a:cubicBezTo>
                    <a:pt x="33" y="22"/>
                    <a:pt x="29" y="26"/>
                    <a:pt x="24" y="29"/>
                  </a:cubicBezTo>
                  <a:cubicBezTo>
                    <a:pt x="34" y="46"/>
                    <a:pt x="34" y="46"/>
                    <a:pt x="34" y="46"/>
                  </a:cubicBezTo>
                  <a:lnTo>
                    <a:pt x="26" y="46"/>
                  </a:lnTo>
                  <a:close/>
                  <a:moveTo>
                    <a:pt x="16" y="23"/>
                  </a:moveTo>
                  <a:cubicBezTo>
                    <a:pt x="22" y="23"/>
                    <a:pt x="25" y="20"/>
                    <a:pt x="25" y="15"/>
                  </a:cubicBezTo>
                  <a:cubicBezTo>
                    <a:pt x="25" y="10"/>
                    <a:pt x="22" y="7"/>
                    <a:pt x="16" y="7"/>
                  </a:cubicBezTo>
                  <a:cubicBezTo>
                    <a:pt x="7" y="7"/>
                    <a:pt x="7" y="7"/>
                    <a:pt x="7" y="7"/>
                  </a:cubicBezTo>
                  <a:cubicBezTo>
                    <a:pt x="7" y="23"/>
                    <a:pt x="7" y="23"/>
                    <a:pt x="7" y="23"/>
                  </a:cubicBezTo>
                  <a:lnTo>
                    <a:pt x="1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8" name="Freeform 68"/>
            <p:cNvSpPr>
              <a:spLocks noEditPoints="1"/>
            </p:cNvSpPr>
            <p:nvPr/>
          </p:nvSpPr>
          <p:spPr bwMode="auto">
            <a:xfrm>
              <a:off x="5324475" y="3416300"/>
              <a:ext cx="146050" cy="146050"/>
            </a:xfrm>
            <a:custGeom>
              <a:avLst/>
              <a:gdLst>
                <a:gd name="T0" fmla="*/ 2147483647 w 46"/>
                <a:gd name="T1" fmla="*/ 2147483647 h 46"/>
                <a:gd name="T2" fmla="*/ 2147483647 w 46"/>
                <a:gd name="T3" fmla="*/ 2147483647 h 46"/>
                <a:gd name="T4" fmla="*/ 2147483647 w 46"/>
                <a:gd name="T5" fmla="*/ 2147483647 h 46"/>
                <a:gd name="T6" fmla="*/ 0 w 46"/>
                <a:gd name="T7" fmla="*/ 2147483647 h 46"/>
                <a:gd name="T8" fmla="*/ 2147483647 w 46"/>
                <a:gd name="T9" fmla="*/ 0 h 46"/>
                <a:gd name="T10" fmla="*/ 2147483647 w 46"/>
                <a:gd name="T11" fmla="*/ 0 h 46"/>
                <a:gd name="T12" fmla="*/ 2147483647 w 46"/>
                <a:gd name="T13" fmla="*/ 2147483647 h 46"/>
                <a:gd name="T14" fmla="*/ 2147483647 w 46"/>
                <a:gd name="T15" fmla="*/ 2147483647 h 46"/>
                <a:gd name="T16" fmla="*/ 2147483647 w 46"/>
                <a:gd name="T17" fmla="*/ 2147483647 h 46"/>
                <a:gd name="T18" fmla="*/ 2147483647 w 46"/>
                <a:gd name="T19" fmla="*/ 2147483647 h 46"/>
                <a:gd name="T20" fmla="*/ 2147483647 w 46"/>
                <a:gd name="T21" fmla="*/ 2147483647 h 46"/>
                <a:gd name="T22" fmla="*/ 2147483647 w 46"/>
                <a:gd name="T23" fmla="*/ 2147483647 h 46"/>
                <a:gd name="T24" fmla="*/ 2147483647 w 46"/>
                <a:gd name="T25" fmla="*/ 2147483647 h 46"/>
                <a:gd name="T26" fmla="*/ 2147483647 w 46"/>
                <a:gd name="T27" fmla="*/ 2147483647 h 46"/>
                <a:gd name="T28" fmla="*/ 2147483647 w 46"/>
                <a:gd name="T29" fmla="*/ 2147483647 h 46"/>
                <a:gd name="T30" fmla="*/ 2147483647 w 46"/>
                <a:gd name="T31" fmla="*/ 2147483647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6">
                  <a:moveTo>
                    <a:pt x="34" y="36"/>
                  </a:moveTo>
                  <a:cubicBezTo>
                    <a:pt x="13" y="36"/>
                    <a:pt x="13" y="36"/>
                    <a:pt x="13" y="36"/>
                  </a:cubicBezTo>
                  <a:cubicBezTo>
                    <a:pt x="8" y="46"/>
                    <a:pt x="8" y="46"/>
                    <a:pt x="8" y="46"/>
                  </a:cubicBezTo>
                  <a:cubicBezTo>
                    <a:pt x="0" y="46"/>
                    <a:pt x="0" y="46"/>
                    <a:pt x="0" y="46"/>
                  </a:cubicBezTo>
                  <a:cubicBezTo>
                    <a:pt x="20" y="0"/>
                    <a:pt x="20" y="0"/>
                    <a:pt x="20" y="0"/>
                  </a:cubicBezTo>
                  <a:cubicBezTo>
                    <a:pt x="27" y="0"/>
                    <a:pt x="27" y="0"/>
                    <a:pt x="27" y="0"/>
                  </a:cubicBezTo>
                  <a:cubicBezTo>
                    <a:pt x="46" y="46"/>
                    <a:pt x="46" y="46"/>
                    <a:pt x="46" y="46"/>
                  </a:cubicBezTo>
                  <a:cubicBezTo>
                    <a:pt x="38" y="46"/>
                    <a:pt x="38" y="46"/>
                    <a:pt x="38" y="46"/>
                  </a:cubicBezTo>
                  <a:lnTo>
                    <a:pt x="34" y="36"/>
                  </a:lnTo>
                  <a:close/>
                  <a:moveTo>
                    <a:pt x="32" y="29"/>
                  </a:moveTo>
                  <a:cubicBezTo>
                    <a:pt x="26" y="15"/>
                    <a:pt x="26" y="15"/>
                    <a:pt x="26" y="15"/>
                  </a:cubicBezTo>
                  <a:cubicBezTo>
                    <a:pt x="25" y="13"/>
                    <a:pt x="24" y="9"/>
                    <a:pt x="23" y="9"/>
                  </a:cubicBezTo>
                  <a:cubicBezTo>
                    <a:pt x="23" y="9"/>
                    <a:pt x="23" y="9"/>
                    <a:pt x="23" y="9"/>
                  </a:cubicBezTo>
                  <a:cubicBezTo>
                    <a:pt x="23" y="9"/>
                    <a:pt x="22" y="13"/>
                    <a:pt x="21" y="15"/>
                  </a:cubicBezTo>
                  <a:cubicBezTo>
                    <a:pt x="15" y="29"/>
                    <a:pt x="15" y="29"/>
                    <a:pt x="15" y="29"/>
                  </a:cubicBezTo>
                  <a:lnTo>
                    <a:pt x="32"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59" name="Freeform 69"/>
            <p:cNvSpPr>
              <a:spLocks/>
            </p:cNvSpPr>
            <p:nvPr/>
          </p:nvSpPr>
          <p:spPr bwMode="auto">
            <a:xfrm>
              <a:off x="5483225" y="3413125"/>
              <a:ext cx="142875" cy="152400"/>
            </a:xfrm>
            <a:custGeom>
              <a:avLst/>
              <a:gdLst>
                <a:gd name="T0" fmla="*/ 2147483647 w 45"/>
                <a:gd name="T1" fmla="*/ 2147483647 h 48"/>
                <a:gd name="T2" fmla="*/ 2147483647 w 45"/>
                <a:gd name="T3" fmla="*/ 2147483647 h 48"/>
                <a:gd name="T4" fmla="*/ 2147483647 w 45"/>
                <a:gd name="T5" fmla="*/ 2147483647 h 48"/>
                <a:gd name="T6" fmla="*/ 2147483647 w 45"/>
                <a:gd name="T7" fmla="*/ 2147483647 h 48"/>
                <a:gd name="T8" fmla="*/ 2147483647 w 45"/>
                <a:gd name="T9" fmla="*/ 2147483647 h 48"/>
                <a:gd name="T10" fmla="*/ 2147483647 w 45"/>
                <a:gd name="T11" fmla="*/ 2147483647 h 48"/>
                <a:gd name="T12" fmla="*/ 2147483647 w 45"/>
                <a:gd name="T13" fmla="*/ 2147483647 h 48"/>
                <a:gd name="T14" fmla="*/ 0 w 45"/>
                <a:gd name="T15" fmla="*/ 2147483647 h 48"/>
                <a:gd name="T16" fmla="*/ 2147483647 w 45"/>
                <a:gd name="T17" fmla="*/ 0 h 48"/>
                <a:gd name="T18" fmla="*/ 2147483647 w 45"/>
                <a:gd name="T19" fmla="*/ 2147483647 h 48"/>
                <a:gd name="T20" fmla="*/ 2147483647 w 45"/>
                <a:gd name="T21" fmla="*/ 2147483647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 h="48">
                  <a:moveTo>
                    <a:pt x="37" y="14"/>
                  </a:moveTo>
                  <a:cubicBezTo>
                    <a:pt x="34" y="10"/>
                    <a:pt x="29" y="7"/>
                    <a:pt x="24" y="7"/>
                  </a:cubicBezTo>
                  <a:cubicBezTo>
                    <a:pt x="14" y="7"/>
                    <a:pt x="7" y="14"/>
                    <a:pt x="7" y="24"/>
                  </a:cubicBezTo>
                  <a:cubicBezTo>
                    <a:pt x="7" y="34"/>
                    <a:pt x="14" y="41"/>
                    <a:pt x="24" y="41"/>
                  </a:cubicBezTo>
                  <a:cubicBezTo>
                    <a:pt x="30" y="41"/>
                    <a:pt x="35" y="38"/>
                    <a:pt x="38" y="33"/>
                  </a:cubicBezTo>
                  <a:cubicBezTo>
                    <a:pt x="45" y="35"/>
                    <a:pt x="45" y="35"/>
                    <a:pt x="45" y="35"/>
                  </a:cubicBezTo>
                  <a:cubicBezTo>
                    <a:pt x="41" y="43"/>
                    <a:pt x="33" y="48"/>
                    <a:pt x="24" y="48"/>
                  </a:cubicBezTo>
                  <a:cubicBezTo>
                    <a:pt x="10" y="48"/>
                    <a:pt x="0" y="38"/>
                    <a:pt x="0" y="24"/>
                  </a:cubicBezTo>
                  <a:cubicBezTo>
                    <a:pt x="0" y="10"/>
                    <a:pt x="10" y="0"/>
                    <a:pt x="24" y="0"/>
                  </a:cubicBezTo>
                  <a:cubicBezTo>
                    <a:pt x="33" y="0"/>
                    <a:pt x="40"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0" name="Freeform 70"/>
            <p:cNvSpPr>
              <a:spLocks/>
            </p:cNvSpPr>
            <p:nvPr/>
          </p:nvSpPr>
          <p:spPr bwMode="auto">
            <a:xfrm>
              <a:off x="5645150" y="3416300"/>
              <a:ext cx="117475" cy="146050"/>
            </a:xfrm>
            <a:custGeom>
              <a:avLst/>
              <a:gdLst>
                <a:gd name="T0" fmla="*/ 2147483647 w 74"/>
                <a:gd name="T1" fmla="*/ 0 h 92"/>
                <a:gd name="T2" fmla="*/ 2147483647 w 74"/>
                <a:gd name="T3" fmla="*/ 2147483647 h 92"/>
                <a:gd name="T4" fmla="*/ 2147483647 w 74"/>
                <a:gd name="T5" fmla="*/ 2147483647 h 92"/>
                <a:gd name="T6" fmla="*/ 2147483647 w 74"/>
                <a:gd name="T7" fmla="*/ 2147483647 h 92"/>
                <a:gd name="T8" fmla="*/ 2147483647 w 74"/>
                <a:gd name="T9" fmla="*/ 2147483647 h 92"/>
                <a:gd name="T10" fmla="*/ 2147483647 w 74"/>
                <a:gd name="T11" fmla="*/ 2147483647 h 92"/>
                <a:gd name="T12" fmla="*/ 0 w 74"/>
                <a:gd name="T13" fmla="*/ 2147483647 h 92"/>
                <a:gd name="T14" fmla="*/ 0 w 74"/>
                <a:gd name="T15" fmla="*/ 0 h 92"/>
                <a:gd name="T16" fmla="*/ 2147483647 w 74"/>
                <a:gd name="T17" fmla="*/ 0 h 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2">
                  <a:moveTo>
                    <a:pt x="74" y="0"/>
                  </a:moveTo>
                  <a:lnTo>
                    <a:pt x="74" y="14"/>
                  </a:lnTo>
                  <a:lnTo>
                    <a:pt x="44" y="14"/>
                  </a:lnTo>
                  <a:lnTo>
                    <a:pt x="44" y="92"/>
                  </a:lnTo>
                  <a:lnTo>
                    <a:pt x="30" y="92"/>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1" name="Freeform 71"/>
            <p:cNvSpPr>
              <a:spLocks/>
            </p:cNvSpPr>
            <p:nvPr/>
          </p:nvSpPr>
          <p:spPr bwMode="auto">
            <a:xfrm>
              <a:off x="4406900" y="2771775"/>
              <a:ext cx="57150" cy="85725"/>
            </a:xfrm>
            <a:custGeom>
              <a:avLst/>
              <a:gdLst>
                <a:gd name="T0" fmla="*/ 2147483647 w 18"/>
                <a:gd name="T1" fmla="*/ 2147483647 h 27"/>
                <a:gd name="T2" fmla="*/ 2147483647 w 18"/>
                <a:gd name="T3" fmla="*/ 2147483647 h 27"/>
                <a:gd name="T4" fmla="*/ 2147483647 w 18"/>
                <a:gd name="T5" fmla="*/ 2147483647 h 27"/>
                <a:gd name="T6" fmla="*/ 2147483647 w 18"/>
                <a:gd name="T7" fmla="*/ 2147483647 h 27"/>
                <a:gd name="T8" fmla="*/ 2147483647 w 18"/>
                <a:gd name="T9" fmla="*/ 2147483647 h 27"/>
                <a:gd name="T10" fmla="*/ 2147483647 w 18"/>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7">
                  <a:moveTo>
                    <a:pt x="16" y="13"/>
                  </a:moveTo>
                  <a:cubicBezTo>
                    <a:pt x="16" y="13"/>
                    <a:pt x="12" y="0"/>
                    <a:pt x="4" y="9"/>
                  </a:cubicBezTo>
                  <a:cubicBezTo>
                    <a:pt x="4" y="9"/>
                    <a:pt x="0" y="13"/>
                    <a:pt x="8" y="25"/>
                  </a:cubicBezTo>
                  <a:cubicBezTo>
                    <a:pt x="8" y="25"/>
                    <a:pt x="10" y="27"/>
                    <a:pt x="12" y="26"/>
                  </a:cubicBezTo>
                  <a:cubicBezTo>
                    <a:pt x="12" y="26"/>
                    <a:pt x="15" y="26"/>
                    <a:pt x="14" y="21"/>
                  </a:cubicBezTo>
                  <a:cubicBezTo>
                    <a:pt x="14" y="21"/>
                    <a:pt x="18" y="21"/>
                    <a:pt x="16"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2" name="Freeform 72"/>
            <p:cNvSpPr>
              <a:spLocks/>
            </p:cNvSpPr>
            <p:nvPr/>
          </p:nvSpPr>
          <p:spPr bwMode="auto">
            <a:xfrm>
              <a:off x="6305550" y="2755900"/>
              <a:ext cx="57150" cy="85725"/>
            </a:xfrm>
            <a:custGeom>
              <a:avLst/>
              <a:gdLst>
                <a:gd name="T0" fmla="*/ 2147483647 w 18"/>
                <a:gd name="T1" fmla="*/ 2147483647 h 27"/>
                <a:gd name="T2" fmla="*/ 2147483647 w 18"/>
                <a:gd name="T3" fmla="*/ 2147483647 h 27"/>
                <a:gd name="T4" fmla="*/ 2147483647 w 18"/>
                <a:gd name="T5" fmla="*/ 2147483647 h 27"/>
                <a:gd name="T6" fmla="*/ 2147483647 w 18"/>
                <a:gd name="T7" fmla="*/ 2147483647 h 27"/>
                <a:gd name="T8" fmla="*/ 2147483647 w 18"/>
                <a:gd name="T9" fmla="*/ 2147483647 h 27"/>
                <a:gd name="T10" fmla="*/ 2147483647 w 18"/>
                <a:gd name="T11" fmla="*/ 2147483647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7">
                  <a:moveTo>
                    <a:pt x="16" y="13"/>
                  </a:moveTo>
                  <a:cubicBezTo>
                    <a:pt x="16" y="13"/>
                    <a:pt x="11" y="0"/>
                    <a:pt x="4" y="8"/>
                  </a:cubicBezTo>
                  <a:cubicBezTo>
                    <a:pt x="4" y="8"/>
                    <a:pt x="0" y="13"/>
                    <a:pt x="7" y="24"/>
                  </a:cubicBezTo>
                  <a:cubicBezTo>
                    <a:pt x="7" y="24"/>
                    <a:pt x="9" y="27"/>
                    <a:pt x="12" y="26"/>
                  </a:cubicBezTo>
                  <a:cubicBezTo>
                    <a:pt x="12" y="26"/>
                    <a:pt x="15" y="25"/>
                    <a:pt x="13" y="21"/>
                  </a:cubicBezTo>
                  <a:cubicBezTo>
                    <a:pt x="13" y="21"/>
                    <a:pt x="18" y="20"/>
                    <a:pt x="16"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3" name="Freeform 73"/>
            <p:cNvSpPr>
              <a:spLocks noEditPoints="1"/>
            </p:cNvSpPr>
            <p:nvPr/>
          </p:nvSpPr>
          <p:spPr bwMode="auto">
            <a:xfrm>
              <a:off x="2105025" y="2740025"/>
              <a:ext cx="1346200" cy="644525"/>
            </a:xfrm>
            <a:custGeom>
              <a:avLst/>
              <a:gdLst>
                <a:gd name="T0" fmla="*/ 2147483647 w 424"/>
                <a:gd name="T1" fmla="*/ 2147483647 h 203"/>
                <a:gd name="T2" fmla="*/ 2147483647 w 424"/>
                <a:gd name="T3" fmla="*/ 2147483647 h 203"/>
                <a:gd name="T4" fmla="*/ 2147483647 w 424"/>
                <a:gd name="T5" fmla="*/ 2147483647 h 203"/>
                <a:gd name="T6" fmla="*/ 2147483647 w 424"/>
                <a:gd name="T7" fmla="*/ 2147483647 h 203"/>
                <a:gd name="T8" fmla="*/ 2147483647 w 424"/>
                <a:gd name="T9" fmla="*/ 2147483647 h 203"/>
                <a:gd name="T10" fmla="*/ 2147483647 w 424"/>
                <a:gd name="T11" fmla="*/ 2147483647 h 203"/>
                <a:gd name="T12" fmla="*/ 2147483647 w 424"/>
                <a:gd name="T13" fmla="*/ 2147483647 h 203"/>
                <a:gd name="T14" fmla="*/ 2147483647 w 424"/>
                <a:gd name="T15" fmla="*/ 2147483647 h 203"/>
                <a:gd name="T16" fmla="*/ 2147483647 w 424"/>
                <a:gd name="T17" fmla="*/ 2147483647 h 203"/>
                <a:gd name="T18" fmla="*/ 2147483647 w 424"/>
                <a:gd name="T19" fmla="*/ 2147483647 h 203"/>
                <a:gd name="T20" fmla="*/ 2147483647 w 424"/>
                <a:gd name="T21" fmla="*/ 2147483647 h 203"/>
                <a:gd name="T22" fmla="*/ 2147483647 w 424"/>
                <a:gd name="T23" fmla="*/ 2147483647 h 203"/>
                <a:gd name="T24" fmla="*/ 2147483647 w 424"/>
                <a:gd name="T25" fmla="*/ 2147483647 h 203"/>
                <a:gd name="T26" fmla="*/ 2147483647 w 424"/>
                <a:gd name="T27" fmla="*/ 2147483647 h 203"/>
                <a:gd name="T28" fmla="*/ 2147483647 w 424"/>
                <a:gd name="T29" fmla="*/ 2147483647 h 203"/>
                <a:gd name="T30" fmla="*/ 2147483647 w 424"/>
                <a:gd name="T31" fmla="*/ 2147483647 h 203"/>
                <a:gd name="T32" fmla="*/ 2147483647 w 424"/>
                <a:gd name="T33" fmla="*/ 2147483647 h 203"/>
                <a:gd name="T34" fmla="*/ 2147483647 w 424"/>
                <a:gd name="T35" fmla="*/ 2147483647 h 203"/>
                <a:gd name="T36" fmla="*/ 2147483647 w 424"/>
                <a:gd name="T37" fmla="*/ 2147483647 h 203"/>
                <a:gd name="T38" fmla="*/ 2147483647 w 424"/>
                <a:gd name="T39" fmla="*/ 2147483647 h 203"/>
                <a:gd name="T40" fmla="*/ 2147483647 w 424"/>
                <a:gd name="T41" fmla="*/ 2147483647 h 203"/>
                <a:gd name="T42" fmla="*/ 2147483647 w 424"/>
                <a:gd name="T43" fmla="*/ 2147483647 h 203"/>
                <a:gd name="T44" fmla="*/ 2147483647 w 424"/>
                <a:gd name="T45" fmla="*/ 2147483647 h 203"/>
                <a:gd name="T46" fmla="*/ 2147483647 w 424"/>
                <a:gd name="T47" fmla="*/ 2147483647 h 203"/>
                <a:gd name="T48" fmla="*/ 2147483647 w 424"/>
                <a:gd name="T49" fmla="*/ 2147483647 h 203"/>
                <a:gd name="T50" fmla="*/ 2147483647 w 424"/>
                <a:gd name="T51" fmla="*/ 2147483647 h 203"/>
                <a:gd name="T52" fmla="*/ 2147483647 w 424"/>
                <a:gd name="T53" fmla="*/ 2147483647 h 203"/>
                <a:gd name="T54" fmla="*/ 2147483647 w 424"/>
                <a:gd name="T55" fmla="*/ 2147483647 h 203"/>
                <a:gd name="T56" fmla="*/ 2147483647 w 424"/>
                <a:gd name="T57" fmla="*/ 2147483647 h 203"/>
                <a:gd name="T58" fmla="*/ 2147483647 w 424"/>
                <a:gd name="T59" fmla="*/ 2147483647 h 203"/>
                <a:gd name="T60" fmla="*/ 2147483647 w 424"/>
                <a:gd name="T61" fmla="*/ 2147483647 h 203"/>
                <a:gd name="T62" fmla="*/ 2147483647 w 424"/>
                <a:gd name="T63" fmla="*/ 2147483647 h 203"/>
                <a:gd name="T64" fmla="*/ 2147483647 w 424"/>
                <a:gd name="T65" fmla="*/ 2147483647 h 203"/>
                <a:gd name="T66" fmla="*/ 2147483647 w 424"/>
                <a:gd name="T67" fmla="*/ 2147483647 h 203"/>
                <a:gd name="T68" fmla="*/ 2147483647 w 424"/>
                <a:gd name="T69" fmla="*/ 2147483647 h 203"/>
                <a:gd name="T70" fmla="*/ 2147483647 w 424"/>
                <a:gd name="T71" fmla="*/ 2147483647 h 203"/>
                <a:gd name="T72" fmla="*/ 2147483647 w 424"/>
                <a:gd name="T73" fmla="*/ 2147483647 h 203"/>
                <a:gd name="T74" fmla="*/ 2147483647 w 424"/>
                <a:gd name="T75" fmla="*/ 2147483647 h 203"/>
                <a:gd name="T76" fmla="*/ 2147483647 w 424"/>
                <a:gd name="T77" fmla="*/ 2147483647 h 203"/>
                <a:gd name="T78" fmla="*/ 2147483647 w 424"/>
                <a:gd name="T79" fmla="*/ 2147483647 h 203"/>
                <a:gd name="T80" fmla="*/ 2147483647 w 424"/>
                <a:gd name="T81" fmla="*/ 2147483647 h 203"/>
                <a:gd name="T82" fmla="*/ 2147483647 w 424"/>
                <a:gd name="T83" fmla="*/ 2147483647 h 203"/>
                <a:gd name="T84" fmla="*/ 2147483647 w 424"/>
                <a:gd name="T85" fmla="*/ 2147483647 h 203"/>
                <a:gd name="T86" fmla="*/ 2147483647 w 424"/>
                <a:gd name="T87" fmla="*/ 2147483647 h 203"/>
                <a:gd name="T88" fmla="*/ 2147483647 w 424"/>
                <a:gd name="T89" fmla="*/ 2147483647 h 203"/>
                <a:gd name="T90" fmla="*/ 2147483647 w 424"/>
                <a:gd name="T91" fmla="*/ 2147483647 h 20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4" h="203">
                  <a:moveTo>
                    <a:pt x="401" y="143"/>
                  </a:moveTo>
                  <a:cubicBezTo>
                    <a:pt x="374" y="135"/>
                    <a:pt x="371" y="111"/>
                    <a:pt x="372" y="94"/>
                  </a:cubicBezTo>
                  <a:cubicBezTo>
                    <a:pt x="419" y="51"/>
                    <a:pt x="424" y="20"/>
                    <a:pt x="424" y="20"/>
                  </a:cubicBezTo>
                  <a:cubicBezTo>
                    <a:pt x="421" y="0"/>
                    <a:pt x="392" y="31"/>
                    <a:pt x="392" y="31"/>
                  </a:cubicBezTo>
                  <a:cubicBezTo>
                    <a:pt x="372" y="55"/>
                    <a:pt x="365" y="76"/>
                    <a:pt x="364" y="93"/>
                  </a:cubicBezTo>
                  <a:cubicBezTo>
                    <a:pt x="314" y="140"/>
                    <a:pt x="271" y="149"/>
                    <a:pt x="271" y="149"/>
                  </a:cubicBezTo>
                  <a:cubicBezTo>
                    <a:pt x="249" y="156"/>
                    <a:pt x="234" y="146"/>
                    <a:pt x="232" y="133"/>
                  </a:cubicBezTo>
                  <a:cubicBezTo>
                    <a:pt x="243" y="127"/>
                    <a:pt x="249" y="121"/>
                    <a:pt x="249" y="121"/>
                  </a:cubicBezTo>
                  <a:cubicBezTo>
                    <a:pt x="264" y="111"/>
                    <a:pt x="255" y="104"/>
                    <a:pt x="255" y="104"/>
                  </a:cubicBezTo>
                  <a:cubicBezTo>
                    <a:pt x="237" y="87"/>
                    <a:pt x="225" y="122"/>
                    <a:pt x="225" y="122"/>
                  </a:cubicBezTo>
                  <a:cubicBezTo>
                    <a:pt x="225" y="125"/>
                    <a:pt x="225" y="127"/>
                    <a:pt x="224" y="129"/>
                  </a:cubicBezTo>
                  <a:cubicBezTo>
                    <a:pt x="201" y="141"/>
                    <a:pt x="180" y="142"/>
                    <a:pt x="180" y="142"/>
                  </a:cubicBezTo>
                  <a:cubicBezTo>
                    <a:pt x="111" y="140"/>
                    <a:pt x="77" y="101"/>
                    <a:pt x="77" y="101"/>
                  </a:cubicBezTo>
                  <a:cubicBezTo>
                    <a:pt x="115" y="82"/>
                    <a:pt x="130" y="47"/>
                    <a:pt x="130" y="47"/>
                  </a:cubicBezTo>
                  <a:cubicBezTo>
                    <a:pt x="136" y="28"/>
                    <a:pt x="119" y="29"/>
                    <a:pt x="119" y="29"/>
                  </a:cubicBezTo>
                  <a:cubicBezTo>
                    <a:pt x="57" y="35"/>
                    <a:pt x="16" y="142"/>
                    <a:pt x="16" y="142"/>
                  </a:cubicBezTo>
                  <a:cubicBezTo>
                    <a:pt x="0" y="190"/>
                    <a:pt x="22" y="196"/>
                    <a:pt x="22" y="196"/>
                  </a:cubicBezTo>
                  <a:cubicBezTo>
                    <a:pt x="41" y="203"/>
                    <a:pt x="62" y="116"/>
                    <a:pt x="62" y="116"/>
                  </a:cubicBezTo>
                  <a:cubicBezTo>
                    <a:pt x="64" y="104"/>
                    <a:pt x="67" y="107"/>
                    <a:pt x="67" y="107"/>
                  </a:cubicBezTo>
                  <a:cubicBezTo>
                    <a:pt x="70" y="112"/>
                    <a:pt x="97" y="129"/>
                    <a:pt x="97" y="129"/>
                  </a:cubicBezTo>
                  <a:cubicBezTo>
                    <a:pt x="154" y="159"/>
                    <a:pt x="199" y="149"/>
                    <a:pt x="224" y="137"/>
                  </a:cubicBezTo>
                  <a:cubicBezTo>
                    <a:pt x="228" y="182"/>
                    <a:pt x="304" y="143"/>
                    <a:pt x="304" y="143"/>
                  </a:cubicBezTo>
                  <a:cubicBezTo>
                    <a:pt x="328" y="129"/>
                    <a:pt x="348" y="115"/>
                    <a:pt x="364" y="102"/>
                  </a:cubicBezTo>
                  <a:cubicBezTo>
                    <a:pt x="365" y="122"/>
                    <a:pt x="374" y="134"/>
                    <a:pt x="374" y="134"/>
                  </a:cubicBezTo>
                  <a:cubicBezTo>
                    <a:pt x="391" y="153"/>
                    <a:pt x="399" y="148"/>
                    <a:pt x="399" y="148"/>
                  </a:cubicBezTo>
                  <a:cubicBezTo>
                    <a:pt x="405" y="145"/>
                    <a:pt x="401" y="143"/>
                    <a:pt x="401" y="143"/>
                  </a:cubicBezTo>
                  <a:moveTo>
                    <a:pt x="375" y="76"/>
                  </a:moveTo>
                  <a:cubicBezTo>
                    <a:pt x="397" y="28"/>
                    <a:pt x="412" y="23"/>
                    <a:pt x="412" y="23"/>
                  </a:cubicBezTo>
                  <a:cubicBezTo>
                    <a:pt x="423" y="19"/>
                    <a:pt x="405" y="46"/>
                    <a:pt x="405" y="46"/>
                  </a:cubicBezTo>
                  <a:cubicBezTo>
                    <a:pt x="394" y="61"/>
                    <a:pt x="384" y="73"/>
                    <a:pt x="373" y="83"/>
                  </a:cubicBezTo>
                  <a:cubicBezTo>
                    <a:pt x="374" y="79"/>
                    <a:pt x="375" y="76"/>
                    <a:pt x="375" y="76"/>
                  </a:cubicBezTo>
                  <a:moveTo>
                    <a:pt x="234" y="122"/>
                  </a:moveTo>
                  <a:cubicBezTo>
                    <a:pt x="243" y="105"/>
                    <a:pt x="250" y="110"/>
                    <a:pt x="250" y="110"/>
                  </a:cubicBezTo>
                  <a:cubicBezTo>
                    <a:pt x="244" y="115"/>
                    <a:pt x="239" y="120"/>
                    <a:pt x="233" y="124"/>
                  </a:cubicBezTo>
                  <a:cubicBezTo>
                    <a:pt x="233" y="123"/>
                    <a:pt x="234" y="122"/>
                    <a:pt x="234" y="122"/>
                  </a:cubicBezTo>
                  <a:moveTo>
                    <a:pt x="67" y="95"/>
                  </a:moveTo>
                  <a:cubicBezTo>
                    <a:pt x="67" y="95"/>
                    <a:pt x="71" y="79"/>
                    <a:pt x="59" y="87"/>
                  </a:cubicBezTo>
                  <a:cubicBezTo>
                    <a:pt x="59" y="87"/>
                    <a:pt x="53" y="91"/>
                    <a:pt x="57" y="96"/>
                  </a:cubicBezTo>
                  <a:cubicBezTo>
                    <a:pt x="57" y="96"/>
                    <a:pt x="47" y="96"/>
                    <a:pt x="56" y="111"/>
                  </a:cubicBezTo>
                  <a:cubicBezTo>
                    <a:pt x="56" y="111"/>
                    <a:pt x="56" y="111"/>
                    <a:pt x="56" y="111"/>
                  </a:cubicBezTo>
                  <a:cubicBezTo>
                    <a:pt x="56" y="111"/>
                    <a:pt x="44" y="155"/>
                    <a:pt x="30" y="180"/>
                  </a:cubicBezTo>
                  <a:cubicBezTo>
                    <a:pt x="30" y="180"/>
                    <a:pt x="24" y="192"/>
                    <a:pt x="21" y="186"/>
                  </a:cubicBezTo>
                  <a:cubicBezTo>
                    <a:pt x="21" y="186"/>
                    <a:pt x="16" y="176"/>
                    <a:pt x="24" y="148"/>
                  </a:cubicBezTo>
                  <a:cubicBezTo>
                    <a:pt x="24" y="148"/>
                    <a:pt x="50" y="59"/>
                    <a:pt x="108" y="40"/>
                  </a:cubicBezTo>
                  <a:cubicBezTo>
                    <a:pt x="108" y="40"/>
                    <a:pt x="131" y="31"/>
                    <a:pt x="120" y="49"/>
                  </a:cubicBezTo>
                  <a:cubicBezTo>
                    <a:pt x="120" y="49"/>
                    <a:pt x="93" y="93"/>
                    <a:pt x="67"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4" name="Freeform 74"/>
            <p:cNvSpPr>
              <a:spLocks noEditPoints="1"/>
            </p:cNvSpPr>
            <p:nvPr/>
          </p:nvSpPr>
          <p:spPr bwMode="auto">
            <a:xfrm>
              <a:off x="3406775" y="2787650"/>
              <a:ext cx="1844675" cy="539750"/>
            </a:xfrm>
            <a:custGeom>
              <a:avLst/>
              <a:gdLst>
                <a:gd name="T0" fmla="*/ 2147483647 w 581"/>
                <a:gd name="T1" fmla="*/ 2147483647 h 170"/>
                <a:gd name="T2" fmla="*/ 2147483647 w 581"/>
                <a:gd name="T3" fmla="*/ 2147483647 h 170"/>
                <a:gd name="T4" fmla="*/ 2147483647 w 581"/>
                <a:gd name="T5" fmla="*/ 2147483647 h 170"/>
                <a:gd name="T6" fmla="*/ 2147483647 w 581"/>
                <a:gd name="T7" fmla="*/ 2147483647 h 170"/>
                <a:gd name="T8" fmla="*/ 2147483647 w 581"/>
                <a:gd name="T9" fmla="*/ 2147483647 h 170"/>
                <a:gd name="T10" fmla="*/ 2147483647 w 581"/>
                <a:gd name="T11" fmla="*/ 2147483647 h 170"/>
                <a:gd name="T12" fmla="*/ 2147483647 w 581"/>
                <a:gd name="T13" fmla="*/ 2147483647 h 170"/>
                <a:gd name="T14" fmla="*/ 2147483647 w 581"/>
                <a:gd name="T15" fmla="*/ 2147483647 h 170"/>
                <a:gd name="T16" fmla="*/ 2147483647 w 581"/>
                <a:gd name="T17" fmla="*/ 2147483647 h 170"/>
                <a:gd name="T18" fmla="*/ 2147483647 w 581"/>
                <a:gd name="T19" fmla="*/ 2147483647 h 170"/>
                <a:gd name="T20" fmla="*/ 2147483647 w 581"/>
                <a:gd name="T21" fmla="*/ 2147483647 h 170"/>
                <a:gd name="T22" fmla="*/ 2147483647 w 581"/>
                <a:gd name="T23" fmla="*/ 2147483647 h 170"/>
                <a:gd name="T24" fmla="*/ 2147483647 w 581"/>
                <a:gd name="T25" fmla="*/ 2147483647 h 170"/>
                <a:gd name="T26" fmla="*/ 2147483647 w 581"/>
                <a:gd name="T27" fmla="*/ 2147483647 h 170"/>
                <a:gd name="T28" fmla="*/ 2147483647 w 581"/>
                <a:gd name="T29" fmla="*/ 2147483647 h 170"/>
                <a:gd name="T30" fmla="*/ 2147483647 w 581"/>
                <a:gd name="T31" fmla="*/ 2147483647 h 170"/>
                <a:gd name="T32" fmla="*/ 2147483647 w 581"/>
                <a:gd name="T33" fmla="*/ 2147483647 h 170"/>
                <a:gd name="T34" fmla="*/ 2147483647 w 581"/>
                <a:gd name="T35" fmla="*/ 2147483647 h 170"/>
                <a:gd name="T36" fmla="*/ 2147483647 w 581"/>
                <a:gd name="T37" fmla="*/ 2147483647 h 170"/>
                <a:gd name="T38" fmla="*/ 2147483647 w 581"/>
                <a:gd name="T39" fmla="*/ 2147483647 h 170"/>
                <a:gd name="T40" fmla="*/ 2147483647 w 581"/>
                <a:gd name="T41" fmla="*/ 2147483647 h 170"/>
                <a:gd name="T42" fmla="*/ 2147483647 w 581"/>
                <a:gd name="T43" fmla="*/ 2147483647 h 170"/>
                <a:gd name="T44" fmla="*/ 2147483647 w 581"/>
                <a:gd name="T45" fmla="*/ 2147483647 h 170"/>
                <a:gd name="T46" fmla="*/ 2147483647 w 581"/>
                <a:gd name="T47" fmla="*/ 2147483647 h 170"/>
                <a:gd name="T48" fmla="*/ 2147483647 w 581"/>
                <a:gd name="T49" fmla="*/ 2147483647 h 170"/>
                <a:gd name="T50" fmla="*/ 2147483647 w 581"/>
                <a:gd name="T51" fmla="*/ 2147483647 h 170"/>
                <a:gd name="T52" fmla="*/ 2147483647 w 581"/>
                <a:gd name="T53" fmla="*/ 2147483647 h 170"/>
                <a:gd name="T54" fmla="*/ 2147483647 w 581"/>
                <a:gd name="T55" fmla="*/ 2147483647 h 170"/>
                <a:gd name="T56" fmla="*/ 2147483647 w 581"/>
                <a:gd name="T57" fmla="*/ 2147483647 h 170"/>
                <a:gd name="T58" fmla="*/ 2147483647 w 581"/>
                <a:gd name="T59" fmla="*/ 2147483647 h 170"/>
                <a:gd name="T60" fmla="*/ 2147483647 w 581"/>
                <a:gd name="T61" fmla="*/ 2147483647 h 170"/>
                <a:gd name="T62" fmla="*/ 2147483647 w 581"/>
                <a:gd name="T63" fmla="*/ 2147483647 h 170"/>
                <a:gd name="T64" fmla="*/ 2147483647 w 581"/>
                <a:gd name="T65" fmla="*/ 2147483647 h 170"/>
                <a:gd name="T66" fmla="*/ 2147483647 w 581"/>
                <a:gd name="T67" fmla="*/ 2147483647 h 170"/>
                <a:gd name="T68" fmla="*/ 2147483647 w 581"/>
                <a:gd name="T69" fmla="*/ 2147483647 h 170"/>
                <a:gd name="T70" fmla="*/ 2147483647 w 581"/>
                <a:gd name="T71" fmla="*/ 2147483647 h 170"/>
                <a:gd name="T72" fmla="*/ 2147483647 w 581"/>
                <a:gd name="T73" fmla="*/ 2147483647 h 170"/>
                <a:gd name="T74" fmla="*/ 2147483647 w 581"/>
                <a:gd name="T75" fmla="*/ 2147483647 h 170"/>
                <a:gd name="T76" fmla="*/ 2147483647 w 581"/>
                <a:gd name="T77" fmla="*/ 2147483647 h 170"/>
                <a:gd name="T78" fmla="*/ 2147483647 w 581"/>
                <a:gd name="T79" fmla="*/ 2147483647 h 170"/>
                <a:gd name="T80" fmla="*/ 2147483647 w 581"/>
                <a:gd name="T81" fmla="*/ 2147483647 h 170"/>
                <a:gd name="T82" fmla="*/ 2147483647 w 581"/>
                <a:gd name="T83" fmla="*/ 2147483647 h 170"/>
                <a:gd name="T84" fmla="*/ 2147483647 w 581"/>
                <a:gd name="T85" fmla="*/ 2147483647 h 170"/>
                <a:gd name="T86" fmla="*/ 2147483647 w 581"/>
                <a:gd name="T87" fmla="*/ 2147483647 h 170"/>
                <a:gd name="T88" fmla="*/ 2147483647 w 581"/>
                <a:gd name="T89" fmla="*/ 2147483647 h 170"/>
                <a:gd name="T90" fmla="*/ 2147483647 w 581"/>
                <a:gd name="T91" fmla="*/ 2147483647 h 170"/>
                <a:gd name="T92" fmla="*/ 2147483647 w 581"/>
                <a:gd name="T93" fmla="*/ 2147483647 h 170"/>
                <a:gd name="T94" fmla="*/ 2147483647 w 581"/>
                <a:gd name="T95" fmla="*/ 2147483647 h 170"/>
                <a:gd name="T96" fmla="*/ 2147483647 w 581"/>
                <a:gd name="T97" fmla="*/ 2147483647 h 170"/>
                <a:gd name="T98" fmla="*/ 2147483647 w 581"/>
                <a:gd name="T99" fmla="*/ 2147483647 h 170"/>
                <a:gd name="T100" fmla="*/ 2147483647 w 581"/>
                <a:gd name="T101" fmla="*/ 2147483647 h 170"/>
                <a:gd name="T102" fmla="*/ 2147483647 w 581"/>
                <a:gd name="T103" fmla="*/ 2147483647 h 170"/>
                <a:gd name="T104" fmla="*/ 2147483647 w 581"/>
                <a:gd name="T105" fmla="*/ 2147483647 h 170"/>
                <a:gd name="T106" fmla="*/ 2147483647 w 581"/>
                <a:gd name="T107" fmla="*/ 2147483647 h 170"/>
                <a:gd name="T108" fmla="*/ 2147483647 w 581"/>
                <a:gd name="T109" fmla="*/ 2147483647 h 170"/>
                <a:gd name="T110" fmla="*/ 2147483647 w 581"/>
                <a:gd name="T111" fmla="*/ 2147483647 h 1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1" h="170">
                  <a:moveTo>
                    <a:pt x="513" y="68"/>
                  </a:moveTo>
                  <a:cubicBezTo>
                    <a:pt x="513" y="68"/>
                    <a:pt x="511" y="71"/>
                    <a:pt x="506" y="62"/>
                  </a:cubicBezTo>
                  <a:cubicBezTo>
                    <a:pt x="506" y="62"/>
                    <a:pt x="495" y="42"/>
                    <a:pt x="428" y="46"/>
                  </a:cubicBezTo>
                  <a:cubicBezTo>
                    <a:pt x="428" y="46"/>
                    <a:pt x="413" y="47"/>
                    <a:pt x="403" y="45"/>
                  </a:cubicBezTo>
                  <a:cubicBezTo>
                    <a:pt x="403" y="45"/>
                    <a:pt x="392" y="43"/>
                    <a:pt x="391" y="51"/>
                  </a:cubicBezTo>
                  <a:cubicBezTo>
                    <a:pt x="391" y="51"/>
                    <a:pt x="390" y="57"/>
                    <a:pt x="402" y="57"/>
                  </a:cubicBezTo>
                  <a:cubicBezTo>
                    <a:pt x="402" y="57"/>
                    <a:pt x="436" y="52"/>
                    <a:pt x="436" y="71"/>
                  </a:cubicBezTo>
                  <a:cubicBezTo>
                    <a:pt x="436" y="71"/>
                    <a:pt x="436" y="87"/>
                    <a:pt x="403" y="88"/>
                  </a:cubicBezTo>
                  <a:cubicBezTo>
                    <a:pt x="403" y="88"/>
                    <a:pt x="381" y="90"/>
                    <a:pt x="376" y="78"/>
                  </a:cubicBezTo>
                  <a:cubicBezTo>
                    <a:pt x="376" y="78"/>
                    <a:pt x="375" y="76"/>
                    <a:pt x="377" y="69"/>
                  </a:cubicBezTo>
                  <a:cubicBezTo>
                    <a:pt x="377" y="69"/>
                    <a:pt x="379" y="63"/>
                    <a:pt x="373" y="63"/>
                  </a:cubicBezTo>
                  <a:cubicBezTo>
                    <a:pt x="373" y="63"/>
                    <a:pt x="369" y="60"/>
                    <a:pt x="366" y="66"/>
                  </a:cubicBezTo>
                  <a:cubicBezTo>
                    <a:pt x="366" y="66"/>
                    <a:pt x="326" y="99"/>
                    <a:pt x="294" y="89"/>
                  </a:cubicBezTo>
                  <a:cubicBezTo>
                    <a:pt x="294" y="89"/>
                    <a:pt x="278" y="83"/>
                    <a:pt x="286" y="61"/>
                  </a:cubicBezTo>
                  <a:cubicBezTo>
                    <a:pt x="286" y="61"/>
                    <a:pt x="295" y="46"/>
                    <a:pt x="287" y="46"/>
                  </a:cubicBezTo>
                  <a:cubicBezTo>
                    <a:pt x="287" y="46"/>
                    <a:pt x="283" y="45"/>
                    <a:pt x="282" y="52"/>
                  </a:cubicBezTo>
                  <a:cubicBezTo>
                    <a:pt x="282" y="52"/>
                    <a:pt x="240" y="105"/>
                    <a:pt x="199" y="106"/>
                  </a:cubicBezTo>
                  <a:cubicBezTo>
                    <a:pt x="199" y="106"/>
                    <a:pt x="175" y="109"/>
                    <a:pt x="197" y="66"/>
                  </a:cubicBezTo>
                  <a:cubicBezTo>
                    <a:pt x="197" y="66"/>
                    <a:pt x="210" y="42"/>
                    <a:pt x="230" y="31"/>
                  </a:cubicBezTo>
                  <a:cubicBezTo>
                    <a:pt x="230" y="31"/>
                    <a:pt x="275" y="7"/>
                    <a:pt x="276" y="6"/>
                  </a:cubicBezTo>
                  <a:cubicBezTo>
                    <a:pt x="277" y="5"/>
                    <a:pt x="280" y="4"/>
                    <a:pt x="278" y="2"/>
                  </a:cubicBezTo>
                  <a:cubicBezTo>
                    <a:pt x="278" y="2"/>
                    <a:pt x="278" y="2"/>
                    <a:pt x="278" y="2"/>
                  </a:cubicBezTo>
                  <a:cubicBezTo>
                    <a:pt x="278" y="2"/>
                    <a:pt x="274" y="0"/>
                    <a:pt x="269" y="2"/>
                  </a:cubicBezTo>
                  <a:cubicBezTo>
                    <a:pt x="231" y="21"/>
                    <a:pt x="231" y="21"/>
                    <a:pt x="231" y="21"/>
                  </a:cubicBezTo>
                  <a:cubicBezTo>
                    <a:pt x="231" y="21"/>
                    <a:pt x="235" y="5"/>
                    <a:pt x="224" y="9"/>
                  </a:cubicBezTo>
                  <a:cubicBezTo>
                    <a:pt x="224" y="9"/>
                    <a:pt x="210" y="22"/>
                    <a:pt x="193" y="55"/>
                  </a:cubicBezTo>
                  <a:cubicBezTo>
                    <a:pt x="193" y="55"/>
                    <a:pt x="130" y="119"/>
                    <a:pt x="99" y="115"/>
                  </a:cubicBezTo>
                  <a:cubicBezTo>
                    <a:pt x="99" y="115"/>
                    <a:pt x="79" y="116"/>
                    <a:pt x="87" y="83"/>
                  </a:cubicBezTo>
                  <a:cubicBezTo>
                    <a:pt x="87" y="83"/>
                    <a:pt x="88" y="79"/>
                    <a:pt x="82" y="78"/>
                  </a:cubicBezTo>
                  <a:cubicBezTo>
                    <a:pt x="82" y="78"/>
                    <a:pt x="78" y="76"/>
                    <a:pt x="72" y="86"/>
                  </a:cubicBezTo>
                  <a:cubicBezTo>
                    <a:pt x="72" y="86"/>
                    <a:pt x="68" y="93"/>
                    <a:pt x="57" y="100"/>
                  </a:cubicBezTo>
                  <a:cubicBezTo>
                    <a:pt x="57" y="100"/>
                    <a:pt x="77" y="78"/>
                    <a:pt x="62" y="65"/>
                  </a:cubicBezTo>
                  <a:cubicBezTo>
                    <a:pt x="62" y="65"/>
                    <a:pt x="43" y="49"/>
                    <a:pt x="17" y="86"/>
                  </a:cubicBezTo>
                  <a:cubicBezTo>
                    <a:pt x="17" y="86"/>
                    <a:pt x="0" y="112"/>
                    <a:pt x="14" y="122"/>
                  </a:cubicBezTo>
                  <a:cubicBezTo>
                    <a:pt x="14" y="122"/>
                    <a:pt x="29" y="134"/>
                    <a:pt x="78" y="90"/>
                  </a:cubicBezTo>
                  <a:cubicBezTo>
                    <a:pt x="80" y="89"/>
                    <a:pt x="80" y="89"/>
                    <a:pt x="80" y="89"/>
                  </a:cubicBezTo>
                  <a:cubicBezTo>
                    <a:pt x="80" y="89"/>
                    <a:pt x="66" y="138"/>
                    <a:pt x="118" y="121"/>
                  </a:cubicBezTo>
                  <a:cubicBezTo>
                    <a:pt x="118" y="121"/>
                    <a:pt x="150" y="108"/>
                    <a:pt x="182" y="77"/>
                  </a:cubicBezTo>
                  <a:cubicBezTo>
                    <a:pt x="182" y="77"/>
                    <a:pt x="156" y="170"/>
                    <a:pt x="275" y="71"/>
                  </a:cubicBezTo>
                  <a:cubicBezTo>
                    <a:pt x="275" y="71"/>
                    <a:pt x="267" y="110"/>
                    <a:pt x="328" y="96"/>
                  </a:cubicBezTo>
                  <a:cubicBezTo>
                    <a:pt x="328" y="96"/>
                    <a:pt x="351" y="89"/>
                    <a:pt x="368" y="77"/>
                  </a:cubicBezTo>
                  <a:cubicBezTo>
                    <a:pt x="368" y="77"/>
                    <a:pt x="368" y="100"/>
                    <a:pt x="407" y="98"/>
                  </a:cubicBezTo>
                  <a:cubicBezTo>
                    <a:pt x="407" y="98"/>
                    <a:pt x="431" y="98"/>
                    <a:pt x="442" y="79"/>
                  </a:cubicBezTo>
                  <a:cubicBezTo>
                    <a:pt x="442" y="79"/>
                    <a:pt x="449" y="64"/>
                    <a:pt x="433" y="56"/>
                  </a:cubicBezTo>
                  <a:cubicBezTo>
                    <a:pt x="433" y="56"/>
                    <a:pt x="510" y="53"/>
                    <a:pt x="501" y="76"/>
                  </a:cubicBezTo>
                  <a:cubicBezTo>
                    <a:pt x="501" y="76"/>
                    <a:pt x="485" y="99"/>
                    <a:pt x="497" y="97"/>
                  </a:cubicBezTo>
                  <a:cubicBezTo>
                    <a:pt x="497" y="97"/>
                    <a:pt x="503" y="97"/>
                    <a:pt x="514" y="77"/>
                  </a:cubicBezTo>
                  <a:cubicBezTo>
                    <a:pt x="514" y="77"/>
                    <a:pt x="539" y="46"/>
                    <a:pt x="558" y="58"/>
                  </a:cubicBezTo>
                  <a:cubicBezTo>
                    <a:pt x="558" y="58"/>
                    <a:pt x="566" y="67"/>
                    <a:pt x="554" y="83"/>
                  </a:cubicBezTo>
                  <a:cubicBezTo>
                    <a:pt x="554" y="83"/>
                    <a:pt x="541" y="102"/>
                    <a:pt x="551" y="97"/>
                  </a:cubicBezTo>
                  <a:cubicBezTo>
                    <a:pt x="551" y="97"/>
                    <a:pt x="581" y="67"/>
                    <a:pt x="567" y="50"/>
                  </a:cubicBezTo>
                  <a:cubicBezTo>
                    <a:pt x="567" y="50"/>
                    <a:pt x="552" y="32"/>
                    <a:pt x="513" y="68"/>
                  </a:cubicBezTo>
                  <a:moveTo>
                    <a:pt x="20" y="104"/>
                  </a:moveTo>
                  <a:cubicBezTo>
                    <a:pt x="20" y="104"/>
                    <a:pt x="18" y="87"/>
                    <a:pt x="44" y="72"/>
                  </a:cubicBezTo>
                  <a:cubicBezTo>
                    <a:pt x="44" y="72"/>
                    <a:pt x="76" y="59"/>
                    <a:pt x="49" y="105"/>
                  </a:cubicBezTo>
                  <a:cubicBezTo>
                    <a:pt x="49" y="105"/>
                    <a:pt x="22" y="124"/>
                    <a:pt x="20" y="1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5" name="Freeform 75"/>
            <p:cNvSpPr>
              <a:spLocks noEditPoints="1"/>
            </p:cNvSpPr>
            <p:nvPr/>
          </p:nvSpPr>
          <p:spPr bwMode="auto">
            <a:xfrm>
              <a:off x="5245100" y="2616200"/>
              <a:ext cx="1717675" cy="1052513"/>
            </a:xfrm>
            <a:custGeom>
              <a:avLst/>
              <a:gdLst>
                <a:gd name="T0" fmla="*/ 2147483647 w 541"/>
                <a:gd name="T1" fmla="*/ 2147483647 h 331"/>
                <a:gd name="T2" fmla="*/ 2147483647 w 541"/>
                <a:gd name="T3" fmla="*/ 2147483647 h 331"/>
                <a:gd name="T4" fmla="*/ 2147483647 w 541"/>
                <a:gd name="T5" fmla="*/ 2147483647 h 331"/>
                <a:gd name="T6" fmla="*/ 2147483647 w 541"/>
                <a:gd name="T7" fmla="*/ 2147483647 h 331"/>
                <a:gd name="T8" fmla="*/ 2147483647 w 541"/>
                <a:gd name="T9" fmla="*/ 2147483647 h 331"/>
                <a:gd name="T10" fmla="*/ 2147483647 w 541"/>
                <a:gd name="T11" fmla="*/ 2147483647 h 331"/>
                <a:gd name="T12" fmla="*/ 2147483647 w 541"/>
                <a:gd name="T13" fmla="*/ 2147483647 h 331"/>
                <a:gd name="T14" fmla="*/ 2147483647 w 541"/>
                <a:gd name="T15" fmla="*/ 2147483647 h 331"/>
                <a:gd name="T16" fmla="*/ 2147483647 w 541"/>
                <a:gd name="T17" fmla="*/ 2147483647 h 331"/>
                <a:gd name="T18" fmla="*/ 2147483647 w 541"/>
                <a:gd name="T19" fmla="*/ 2147483647 h 331"/>
                <a:gd name="T20" fmla="*/ 2147483647 w 541"/>
                <a:gd name="T21" fmla="*/ 2147483647 h 331"/>
                <a:gd name="T22" fmla="*/ 2147483647 w 541"/>
                <a:gd name="T23" fmla="*/ 2147483647 h 331"/>
                <a:gd name="T24" fmla="*/ 2147483647 w 541"/>
                <a:gd name="T25" fmla="*/ 2147483647 h 331"/>
                <a:gd name="T26" fmla="*/ 2147483647 w 541"/>
                <a:gd name="T27" fmla="*/ 2147483647 h 331"/>
                <a:gd name="T28" fmla="*/ 2147483647 w 541"/>
                <a:gd name="T29" fmla="*/ 2147483647 h 331"/>
                <a:gd name="T30" fmla="*/ 2147483647 w 541"/>
                <a:gd name="T31" fmla="*/ 2147483647 h 331"/>
                <a:gd name="T32" fmla="*/ 2147483647 w 541"/>
                <a:gd name="T33" fmla="*/ 2147483647 h 331"/>
                <a:gd name="T34" fmla="*/ 2147483647 w 541"/>
                <a:gd name="T35" fmla="*/ 2147483647 h 331"/>
                <a:gd name="T36" fmla="*/ 2147483647 w 541"/>
                <a:gd name="T37" fmla="*/ 2147483647 h 331"/>
                <a:gd name="T38" fmla="*/ 2147483647 w 541"/>
                <a:gd name="T39" fmla="*/ 2147483647 h 331"/>
                <a:gd name="T40" fmla="*/ 2147483647 w 541"/>
                <a:gd name="T41" fmla="*/ 2147483647 h 331"/>
                <a:gd name="T42" fmla="*/ 2147483647 w 541"/>
                <a:gd name="T43" fmla="*/ 2147483647 h 331"/>
                <a:gd name="T44" fmla="*/ 2147483647 w 541"/>
                <a:gd name="T45" fmla="*/ 2147483647 h 331"/>
                <a:gd name="T46" fmla="*/ 2147483647 w 541"/>
                <a:gd name="T47" fmla="*/ 2147483647 h 331"/>
                <a:gd name="T48" fmla="*/ 2147483647 w 541"/>
                <a:gd name="T49" fmla="*/ 2147483647 h 331"/>
                <a:gd name="T50" fmla="*/ 2147483647 w 541"/>
                <a:gd name="T51" fmla="*/ 2147483647 h 331"/>
                <a:gd name="T52" fmla="*/ 2147483647 w 541"/>
                <a:gd name="T53" fmla="*/ 2147483647 h 331"/>
                <a:gd name="T54" fmla="*/ 2147483647 w 541"/>
                <a:gd name="T55" fmla="*/ 2147483647 h 331"/>
                <a:gd name="T56" fmla="*/ 2147483647 w 541"/>
                <a:gd name="T57" fmla="*/ 2147483647 h 331"/>
                <a:gd name="T58" fmla="*/ 2147483647 w 541"/>
                <a:gd name="T59" fmla="*/ 2147483647 h 331"/>
                <a:gd name="T60" fmla="*/ 2147483647 w 541"/>
                <a:gd name="T61" fmla="*/ 2147483647 h 331"/>
                <a:gd name="T62" fmla="*/ 2147483647 w 541"/>
                <a:gd name="T63" fmla="*/ 2147483647 h 331"/>
                <a:gd name="T64" fmla="*/ 2147483647 w 541"/>
                <a:gd name="T65" fmla="*/ 2147483647 h 331"/>
                <a:gd name="T66" fmla="*/ 2147483647 w 541"/>
                <a:gd name="T67" fmla="*/ 2147483647 h 331"/>
                <a:gd name="T68" fmla="*/ 2147483647 w 541"/>
                <a:gd name="T69" fmla="*/ 2147483647 h 331"/>
                <a:gd name="T70" fmla="*/ 2147483647 w 541"/>
                <a:gd name="T71" fmla="*/ 2147483647 h 331"/>
                <a:gd name="T72" fmla="*/ 2147483647 w 541"/>
                <a:gd name="T73" fmla="*/ 2147483647 h 331"/>
                <a:gd name="T74" fmla="*/ 2147483647 w 541"/>
                <a:gd name="T75" fmla="*/ 2147483647 h 331"/>
                <a:gd name="T76" fmla="*/ 2147483647 w 541"/>
                <a:gd name="T77" fmla="*/ 2147483647 h 331"/>
                <a:gd name="T78" fmla="*/ 2147483647 w 541"/>
                <a:gd name="T79" fmla="*/ 2147483647 h 331"/>
                <a:gd name="T80" fmla="*/ 2147483647 w 541"/>
                <a:gd name="T81" fmla="*/ 2147483647 h 331"/>
                <a:gd name="T82" fmla="*/ 2147483647 w 541"/>
                <a:gd name="T83" fmla="*/ 2147483647 h 331"/>
                <a:gd name="T84" fmla="*/ 2147483647 w 541"/>
                <a:gd name="T85" fmla="*/ 2147483647 h 331"/>
                <a:gd name="T86" fmla="*/ 2147483647 w 541"/>
                <a:gd name="T87" fmla="*/ 2147483647 h 331"/>
                <a:gd name="T88" fmla="*/ 2147483647 w 541"/>
                <a:gd name="T89" fmla="*/ 2147483647 h 331"/>
                <a:gd name="T90" fmla="*/ 2147483647 w 541"/>
                <a:gd name="T91" fmla="*/ 2147483647 h 331"/>
                <a:gd name="T92" fmla="*/ 2147483647 w 541"/>
                <a:gd name="T93" fmla="*/ 2147483647 h 331"/>
                <a:gd name="T94" fmla="*/ 2147483647 w 541"/>
                <a:gd name="T95" fmla="*/ 2147483647 h 331"/>
                <a:gd name="T96" fmla="*/ 2147483647 w 541"/>
                <a:gd name="T97" fmla="*/ 2147483647 h 331"/>
                <a:gd name="T98" fmla="*/ 2147483647 w 541"/>
                <a:gd name="T99" fmla="*/ 2147483647 h 331"/>
                <a:gd name="T100" fmla="*/ 2147483647 w 541"/>
                <a:gd name="T101" fmla="*/ 2147483647 h 331"/>
                <a:gd name="T102" fmla="*/ 2147483647 w 541"/>
                <a:gd name="T103" fmla="*/ 2147483647 h 331"/>
                <a:gd name="T104" fmla="*/ 2147483647 w 541"/>
                <a:gd name="T105" fmla="*/ 2147483647 h 331"/>
                <a:gd name="T106" fmla="*/ 2147483647 w 541"/>
                <a:gd name="T107" fmla="*/ 2147483647 h 331"/>
                <a:gd name="T108" fmla="*/ 2147483647 w 541"/>
                <a:gd name="T109" fmla="*/ 2147483647 h 331"/>
                <a:gd name="T110" fmla="*/ 2147483647 w 541"/>
                <a:gd name="T111" fmla="*/ 2147483647 h 331"/>
                <a:gd name="T112" fmla="*/ 2147483647 w 541"/>
                <a:gd name="T113" fmla="*/ 2147483647 h 331"/>
                <a:gd name="T114" fmla="*/ 2147483647 w 541"/>
                <a:gd name="T115" fmla="*/ 2147483647 h 331"/>
                <a:gd name="T116" fmla="*/ 2147483647 w 541"/>
                <a:gd name="T117" fmla="*/ 2147483647 h 331"/>
                <a:gd name="T118" fmla="*/ 2147483647 w 541"/>
                <a:gd name="T119" fmla="*/ 2147483647 h 331"/>
                <a:gd name="T120" fmla="*/ 2147483647 w 541"/>
                <a:gd name="T121" fmla="*/ 2147483647 h 331"/>
                <a:gd name="T122" fmla="*/ 2147483647 w 541"/>
                <a:gd name="T123" fmla="*/ 2147483647 h 3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1" h="331">
                  <a:moveTo>
                    <a:pt x="525" y="95"/>
                  </a:moveTo>
                  <a:cubicBezTo>
                    <a:pt x="487" y="54"/>
                    <a:pt x="431" y="85"/>
                    <a:pt x="431" y="85"/>
                  </a:cubicBezTo>
                  <a:cubicBezTo>
                    <a:pt x="422" y="83"/>
                    <a:pt x="420" y="87"/>
                    <a:pt x="420" y="87"/>
                  </a:cubicBezTo>
                  <a:cubicBezTo>
                    <a:pt x="389" y="113"/>
                    <a:pt x="355" y="120"/>
                    <a:pt x="355" y="120"/>
                  </a:cubicBezTo>
                  <a:cubicBezTo>
                    <a:pt x="325" y="126"/>
                    <a:pt x="329" y="102"/>
                    <a:pt x="329" y="102"/>
                  </a:cubicBezTo>
                  <a:cubicBezTo>
                    <a:pt x="329" y="89"/>
                    <a:pt x="320" y="99"/>
                    <a:pt x="320" y="99"/>
                  </a:cubicBezTo>
                  <a:cubicBezTo>
                    <a:pt x="314" y="106"/>
                    <a:pt x="295" y="117"/>
                    <a:pt x="295" y="117"/>
                  </a:cubicBezTo>
                  <a:cubicBezTo>
                    <a:pt x="254" y="138"/>
                    <a:pt x="242" y="112"/>
                    <a:pt x="242" y="112"/>
                  </a:cubicBezTo>
                  <a:cubicBezTo>
                    <a:pt x="235" y="94"/>
                    <a:pt x="235" y="94"/>
                    <a:pt x="235" y="94"/>
                  </a:cubicBezTo>
                  <a:cubicBezTo>
                    <a:pt x="225" y="71"/>
                    <a:pt x="193" y="120"/>
                    <a:pt x="193" y="120"/>
                  </a:cubicBezTo>
                  <a:cubicBezTo>
                    <a:pt x="183" y="136"/>
                    <a:pt x="181" y="134"/>
                    <a:pt x="181" y="134"/>
                  </a:cubicBezTo>
                  <a:cubicBezTo>
                    <a:pt x="188" y="109"/>
                    <a:pt x="215" y="68"/>
                    <a:pt x="215" y="68"/>
                  </a:cubicBezTo>
                  <a:cubicBezTo>
                    <a:pt x="236" y="32"/>
                    <a:pt x="230" y="12"/>
                    <a:pt x="230" y="12"/>
                  </a:cubicBezTo>
                  <a:cubicBezTo>
                    <a:pt x="226" y="0"/>
                    <a:pt x="221" y="17"/>
                    <a:pt x="221" y="17"/>
                  </a:cubicBezTo>
                  <a:cubicBezTo>
                    <a:pt x="219" y="29"/>
                    <a:pt x="212" y="46"/>
                    <a:pt x="212" y="46"/>
                  </a:cubicBezTo>
                  <a:cubicBezTo>
                    <a:pt x="202" y="73"/>
                    <a:pt x="192" y="86"/>
                    <a:pt x="192" y="86"/>
                  </a:cubicBezTo>
                  <a:cubicBezTo>
                    <a:pt x="146" y="116"/>
                    <a:pt x="114" y="123"/>
                    <a:pt x="96" y="124"/>
                  </a:cubicBezTo>
                  <a:cubicBezTo>
                    <a:pt x="99" y="108"/>
                    <a:pt x="97" y="96"/>
                    <a:pt x="97" y="96"/>
                  </a:cubicBezTo>
                  <a:cubicBezTo>
                    <a:pt x="95" y="67"/>
                    <a:pt x="72" y="72"/>
                    <a:pt x="72" y="72"/>
                  </a:cubicBezTo>
                  <a:cubicBezTo>
                    <a:pt x="35" y="77"/>
                    <a:pt x="10" y="128"/>
                    <a:pt x="10" y="128"/>
                  </a:cubicBezTo>
                  <a:cubicBezTo>
                    <a:pt x="0" y="153"/>
                    <a:pt x="15" y="151"/>
                    <a:pt x="15" y="151"/>
                  </a:cubicBezTo>
                  <a:cubicBezTo>
                    <a:pt x="25" y="148"/>
                    <a:pt x="17" y="143"/>
                    <a:pt x="17" y="143"/>
                  </a:cubicBezTo>
                  <a:cubicBezTo>
                    <a:pt x="16" y="130"/>
                    <a:pt x="34" y="110"/>
                    <a:pt x="34" y="110"/>
                  </a:cubicBezTo>
                  <a:cubicBezTo>
                    <a:pt x="71" y="70"/>
                    <a:pt x="80" y="83"/>
                    <a:pt x="80" y="83"/>
                  </a:cubicBezTo>
                  <a:cubicBezTo>
                    <a:pt x="79" y="83"/>
                    <a:pt x="91" y="89"/>
                    <a:pt x="87" y="114"/>
                  </a:cubicBezTo>
                  <a:cubicBezTo>
                    <a:pt x="87" y="117"/>
                    <a:pt x="86" y="120"/>
                    <a:pt x="86" y="123"/>
                  </a:cubicBezTo>
                  <a:cubicBezTo>
                    <a:pt x="78" y="122"/>
                    <a:pt x="74" y="120"/>
                    <a:pt x="74" y="120"/>
                  </a:cubicBezTo>
                  <a:cubicBezTo>
                    <a:pt x="68" y="115"/>
                    <a:pt x="66" y="116"/>
                    <a:pt x="66" y="116"/>
                  </a:cubicBezTo>
                  <a:cubicBezTo>
                    <a:pt x="49" y="122"/>
                    <a:pt x="64" y="149"/>
                    <a:pt x="64" y="149"/>
                  </a:cubicBezTo>
                  <a:cubicBezTo>
                    <a:pt x="76" y="166"/>
                    <a:pt x="88" y="145"/>
                    <a:pt x="88" y="145"/>
                  </a:cubicBezTo>
                  <a:cubicBezTo>
                    <a:pt x="90" y="141"/>
                    <a:pt x="92" y="138"/>
                    <a:pt x="93" y="134"/>
                  </a:cubicBezTo>
                  <a:cubicBezTo>
                    <a:pt x="134" y="134"/>
                    <a:pt x="184" y="103"/>
                    <a:pt x="184" y="103"/>
                  </a:cubicBezTo>
                  <a:cubicBezTo>
                    <a:pt x="183" y="111"/>
                    <a:pt x="175" y="126"/>
                    <a:pt x="175" y="126"/>
                  </a:cubicBezTo>
                  <a:cubicBezTo>
                    <a:pt x="159" y="154"/>
                    <a:pt x="164" y="154"/>
                    <a:pt x="164" y="154"/>
                  </a:cubicBezTo>
                  <a:cubicBezTo>
                    <a:pt x="169" y="164"/>
                    <a:pt x="178" y="148"/>
                    <a:pt x="178" y="148"/>
                  </a:cubicBezTo>
                  <a:cubicBezTo>
                    <a:pt x="227" y="82"/>
                    <a:pt x="227" y="100"/>
                    <a:pt x="227" y="100"/>
                  </a:cubicBezTo>
                  <a:cubicBezTo>
                    <a:pt x="230" y="108"/>
                    <a:pt x="230" y="108"/>
                    <a:pt x="230" y="108"/>
                  </a:cubicBezTo>
                  <a:cubicBezTo>
                    <a:pt x="255" y="164"/>
                    <a:pt x="318" y="111"/>
                    <a:pt x="318" y="111"/>
                  </a:cubicBezTo>
                  <a:cubicBezTo>
                    <a:pt x="333" y="151"/>
                    <a:pt x="389" y="116"/>
                    <a:pt x="389" y="116"/>
                  </a:cubicBezTo>
                  <a:cubicBezTo>
                    <a:pt x="329" y="197"/>
                    <a:pt x="320" y="282"/>
                    <a:pt x="320" y="282"/>
                  </a:cubicBezTo>
                  <a:cubicBezTo>
                    <a:pt x="316" y="314"/>
                    <a:pt x="330" y="318"/>
                    <a:pt x="330" y="318"/>
                  </a:cubicBezTo>
                  <a:cubicBezTo>
                    <a:pt x="364" y="331"/>
                    <a:pt x="387" y="234"/>
                    <a:pt x="387" y="234"/>
                  </a:cubicBezTo>
                  <a:cubicBezTo>
                    <a:pt x="419" y="120"/>
                    <a:pt x="419" y="120"/>
                    <a:pt x="419" y="120"/>
                  </a:cubicBezTo>
                  <a:cubicBezTo>
                    <a:pt x="424" y="100"/>
                    <a:pt x="427" y="99"/>
                    <a:pt x="427" y="99"/>
                  </a:cubicBezTo>
                  <a:cubicBezTo>
                    <a:pt x="429" y="97"/>
                    <a:pt x="430" y="96"/>
                    <a:pt x="430" y="96"/>
                  </a:cubicBezTo>
                  <a:cubicBezTo>
                    <a:pt x="433" y="94"/>
                    <a:pt x="433" y="94"/>
                    <a:pt x="433" y="94"/>
                  </a:cubicBezTo>
                  <a:cubicBezTo>
                    <a:pt x="480" y="70"/>
                    <a:pt x="505" y="92"/>
                    <a:pt x="505" y="92"/>
                  </a:cubicBezTo>
                  <a:cubicBezTo>
                    <a:pt x="535" y="113"/>
                    <a:pt x="518" y="133"/>
                    <a:pt x="518" y="133"/>
                  </a:cubicBezTo>
                  <a:cubicBezTo>
                    <a:pt x="491" y="162"/>
                    <a:pt x="456" y="148"/>
                    <a:pt x="456" y="148"/>
                  </a:cubicBezTo>
                  <a:cubicBezTo>
                    <a:pt x="442" y="142"/>
                    <a:pt x="443" y="145"/>
                    <a:pt x="443" y="145"/>
                  </a:cubicBezTo>
                  <a:cubicBezTo>
                    <a:pt x="462" y="162"/>
                    <a:pt x="489" y="159"/>
                    <a:pt x="489" y="159"/>
                  </a:cubicBezTo>
                  <a:cubicBezTo>
                    <a:pt x="512" y="157"/>
                    <a:pt x="528" y="136"/>
                    <a:pt x="528" y="136"/>
                  </a:cubicBezTo>
                  <a:cubicBezTo>
                    <a:pt x="541" y="116"/>
                    <a:pt x="525" y="95"/>
                    <a:pt x="525" y="95"/>
                  </a:cubicBezTo>
                  <a:moveTo>
                    <a:pt x="74" y="145"/>
                  </a:moveTo>
                  <a:cubicBezTo>
                    <a:pt x="69" y="141"/>
                    <a:pt x="67" y="130"/>
                    <a:pt x="67" y="130"/>
                  </a:cubicBezTo>
                  <a:cubicBezTo>
                    <a:pt x="73" y="132"/>
                    <a:pt x="78" y="133"/>
                    <a:pt x="84" y="134"/>
                  </a:cubicBezTo>
                  <a:cubicBezTo>
                    <a:pt x="79" y="153"/>
                    <a:pt x="74" y="145"/>
                    <a:pt x="74" y="145"/>
                  </a:cubicBezTo>
                  <a:moveTo>
                    <a:pt x="369" y="257"/>
                  </a:moveTo>
                  <a:cubicBezTo>
                    <a:pt x="356" y="302"/>
                    <a:pt x="341" y="308"/>
                    <a:pt x="341" y="308"/>
                  </a:cubicBezTo>
                  <a:cubicBezTo>
                    <a:pt x="313" y="315"/>
                    <a:pt x="340" y="232"/>
                    <a:pt x="340" y="232"/>
                  </a:cubicBezTo>
                  <a:cubicBezTo>
                    <a:pt x="368" y="139"/>
                    <a:pt x="413" y="108"/>
                    <a:pt x="413" y="108"/>
                  </a:cubicBezTo>
                  <a:cubicBezTo>
                    <a:pt x="416" y="106"/>
                    <a:pt x="369" y="257"/>
                    <a:pt x="369" y="2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6" name="Freeform 76"/>
            <p:cNvSpPr>
              <a:spLocks/>
            </p:cNvSpPr>
            <p:nvPr/>
          </p:nvSpPr>
          <p:spPr bwMode="auto">
            <a:xfrm>
              <a:off x="2606675" y="3181350"/>
              <a:ext cx="3673475" cy="165100"/>
            </a:xfrm>
            <a:custGeom>
              <a:avLst/>
              <a:gdLst>
                <a:gd name="T0" fmla="*/ 0 w 1157"/>
                <a:gd name="T1" fmla="*/ 2147483647 h 52"/>
                <a:gd name="T2" fmla="*/ 2147483647 w 1157"/>
                <a:gd name="T3" fmla="*/ 2147483647 h 52"/>
                <a:gd name="T4" fmla="*/ 2147483647 w 1157"/>
                <a:gd name="T5" fmla="*/ 2147483647 h 52"/>
                <a:gd name="T6" fmla="*/ 2147483647 w 1157"/>
                <a:gd name="T7" fmla="*/ 2147483647 h 52"/>
                <a:gd name="T8" fmla="*/ 2147483647 w 1157"/>
                <a:gd name="T9" fmla="*/ 2147483647 h 52"/>
                <a:gd name="T10" fmla="*/ 2147483647 w 1157"/>
                <a:gd name="T11" fmla="*/ 2147483647 h 52"/>
                <a:gd name="T12" fmla="*/ 0 w 1157"/>
                <a:gd name="T13" fmla="*/ 2147483647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57" h="52">
                  <a:moveTo>
                    <a:pt x="0" y="46"/>
                  </a:moveTo>
                  <a:cubicBezTo>
                    <a:pt x="0" y="46"/>
                    <a:pt x="413" y="14"/>
                    <a:pt x="601" y="13"/>
                  </a:cubicBezTo>
                  <a:cubicBezTo>
                    <a:pt x="601" y="13"/>
                    <a:pt x="1078" y="0"/>
                    <a:pt x="1157" y="32"/>
                  </a:cubicBezTo>
                  <a:cubicBezTo>
                    <a:pt x="1152" y="40"/>
                    <a:pt x="1152" y="40"/>
                    <a:pt x="1152" y="40"/>
                  </a:cubicBezTo>
                  <a:cubicBezTo>
                    <a:pt x="1152" y="40"/>
                    <a:pt x="1048" y="15"/>
                    <a:pt x="748" y="17"/>
                  </a:cubicBezTo>
                  <a:cubicBezTo>
                    <a:pt x="748" y="17"/>
                    <a:pt x="182" y="28"/>
                    <a:pt x="13"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7" name="Freeform 77"/>
            <p:cNvSpPr>
              <a:spLocks/>
            </p:cNvSpPr>
            <p:nvPr/>
          </p:nvSpPr>
          <p:spPr bwMode="auto">
            <a:xfrm>
              <a:off x="6832600" y="2698750"/>
              <a:ext cx="73025" cy="92075"/>
            </a:xfrm>
            <a:custGeom>
              <a:avLst/>
              <a:gdLst>
                <a:gd name="T0" fmla="*/ 2147483647 w 46"/>
                <a:gd name="T1" fmla="*/ 0 h 58"/>
                <a:gd name="T2" fmla="*/ 2147483647 w 46"/>
                <a:gd name="T3" fmla="*/ 2147483647 h 58"/>
                <a:gd name="T4" fmla="*/ 2147483647 w 46"/>
                <a:gd name="T5" fmla="*/ 2147483647 h 58"/>
                <a:gd name="T6" fmla="*/ 2147483647 w 46"/>
                <a:gd name="T7" fmla="*/ 2147483647 h 58"/>
                <a:gd name="T8" fmla="*/ 2147483647 w 46"/>
                <a:gd name="T9" fmla="*/ 2147483647 h 58"/>
                <a:gd name="T10" fmla="*/ 2147483647 w 46"/>
                <a:gd name="T11" fmla="*/ 2147483647 h 58"/>
                <a:gd name="T12" fmla="*/ 0 w 46"/>
                <a:gd name="T13" fmla="*/ 2147483647 h 58"/>
                <a:gd name="T14" fmla="*/ 0 w 46"/>
                <a:gd name="T15" fmla="*/ 0 h 58"/>
                <a:gd name="T16" fmla="*/ 2147483647 w 46"/>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6" h="58">
                  <a:moveTo>
                    <a:pt x="46" y="0"/>
                  </a:moveTo>
                  <a:lnTo>
                    <a:pt x="46" y="8"/>
                  </a:lnTo>
                  <a:lnTo>
                    <a:pt x="28" y="8"/>
                  </a:lnTo>
                  <a:lnTo>
                    <a:pt x="28" y="58"/>
                  </a:lnTo>
                  <a:lnTo>
                    <a:pt x="18" y="58"/>
                  </a:lnTo>
                  <a:lnTo>
                    <a:pt x="18" y="8"/>
                  </a:lnTo>
                  <a:lnTo>
                    <a:pt x="0" y="8"/>
                  </a:lnTo>
                  <a:lnTo>
                    <a:pt x="0" y="0"/>
                  </a:lnTo>
                  <a:lnTo>
                    <a:pt x="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68" name="Freeform 78"/>
            <p:cNvSpPr>
              <a:spLocks/>
            </p:cNvSpPr>
            <p:nvPr/>
          </p:nvSpPr>
          <p:spPr bwMode="auto">
            <a:xfrm>
              <a:off x="6918325" y="2698750"/>
              <a:ext cx="85725" cy="92075"/>
            </a:xfrm>
            <a:custGeom>
              <a:avLst/>
              <a:gdLst>
                <a:gd name="T0" fmla="*/ 2147483647 w 27"/>
                <a:gd name="T1" fmla="*/ 0 h 29"/>
                <a:gd name="T2" fmla="*/ 2147483647 w 27"/>
                <a:gd name="T3" fmla="*/ 2147483647 h 29"/>
                <a:gd name="T4" fmla="*/ 2147483647 w 27"/>
                <a:gd name="T5" fmla="*/ 2147483647 h 29"/>
                <a:gd name="T6" fmla="*/ 2147483647 w 27"/>
                <a:gd name="T7" fmla="*/ 2147483647 h 29"/>
                <a:gd name="T8" fmla="*/ 2147483647 w 27"/>
                <a:gd name="T9" fmla="*/ 2147483647 h 29"/>
                <a:gd name="T10" fmla="*/ 2147483647 w 27"/>
                <a:gd name="T11" fmla="*/ 2147483647 h 29"/>
                <a:gd name="T12" fmla="*/ 2147483647 w 27"/>
                <a:gd name="T13" fmla="*/ 2147483647 h 29"/>
                <a:gd name="T14" fmla="*/ 2147483647 w 27"/>
                <a:gd name="T15" fmla="*/ 2147483647 h 29"/>
                <a:gd name="T16" fmla="*/ 2147483647 w 27"/>
                <a:gd name="T17" fmla="*/ 2147483647 h 29"/>
                <a:gd name="T18" fmla="*/ 2147483647 w 27"/>
                <a:gd name="T19" fmla="*/ 2147483647 h 29"/>
                <a:gd name="T20" fmla="*/ 2147483647 w 27"/>
                <a:gd name="T21" fmla="*/ 2147483647 h 29"/>
                <a:gd name="T22" fmla="*/ 2147483647 w 27"/>
                <a:gd name="T23" fmla="*/ 2147483647 h 29"/>
                <a:gd name="T24" fmla="*/ 2147483647 w 27"/>
                <a:gd name="T25" fmla="*/ 2147483647 h 29"/>
                <a:gd name="T26" fmla="*/ 2147483647 w 27"/>
                <a:gd name="T27" fmla="*/ 2147483647 h 29"/>
                <a:gd name="T28" fmla="*/ 0 w 27"/>
                <a:gd name="T29" fmla="*/ 2147483647 h 29"/>
                <a:gd name="T30" fmla="*/ 0 w 27"/>
                <a:gd name="T31" fmla="*/ 0 h 29"/>
                <a:gd name="T32" fmla="*/ 2147483647 w 27"/>
                <a:gd name="T33" fmla="*/ 0 h 29"/>
                <a:gd name="T34" fmla="*/ 2147483647 w 27"/>
                <a:gd name="T35" fmla="*/ 2147483647 h 29"/>
                <a:gd name="T36" fmla="*/ 2147483647 w 27"/>
                <a:gd name="T37" fmla="*/ 2147483647 h 29"/>
                <a:gd name="T38" fmla="*/ 2147483647 w 27"/>
                <a:gd name="T39" fmla="*/ 2147483647 h 29"/>
                <a:gd name="T40" fmla="*/ 2147483647 w 27"/>
                <a:gd name="T41" fmla="*/ 2147483647 h 29"/>
                <a:gd name="T42" fmla="*/ 2147483647 w 27"/>
                <a:gd name="T43" fmla="*/ 0 h 29"/>
                <a:gd name="T44" fmla="*/ 2147483647 w 27"/>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7" h="29">
                  <a:moveTo>
                    <a:pt x="27" y="0"/>
                  </a:moveTo>
                  <a:cubicBezTo>
                    <a:pt x="27" y="29"/>
                    <a:pt x="27" y="29"/>
                    <a:pt x="27" y="29"/>
                  </a:cubicBezTo>
                  <a:cubicBezTo>
                    <a:pt x="23" y="29"/>
                    <a:pt x="23" y="29"/>
                    <a:pt x="23" y="29"/>
                  </a:cubicBezTo>
                  <a:cubicBezTo>
                    <a:pt x="23" y="18"/>
                    <a:pt x="23" y="18"/>
                    <a:pt x="23" y="18"/>
                  </a:cubicBezTo>
                  <a:cubicBezTo>
                    <a:pt x="23" y="13"/>
                    <a:pt x="23" y="8"/>
                    <a:pt x="23" y="8"/>
                  </a:cubicBezTo>
                  <a:cubicBezTo>
                    <a:pt x="23" y="8"/>
                    <a:pt x="23" y="8"/>
                    <a:pt x="23" y="8"/>
                  </a:cubicBezTo>
                  <a:cubicBezTo>
                    <a:pt x="23" y="8"/>
                    <a:pt x="21" y="11"/>
                    <a:pt x="20" y="12"/>
                  </a:cubicBezTo>
                  <a:cubicBezTo>
                    <a:pt x="15" y="22"/>
                    <a:pt x="15" y="22"/>
                    <a:pt x="15" y="22"/>
                  </a:cubicBezTo>
                  <a:cubicBezTo>
                    <a:pt x="12" y="22"/>
                    <a:pt x="12" y="22"/>
                    <a:pt x="12" y="22"/>
                  </a:cubicBezTo>
                  <a:cubicBezTo>
                    <a:pt x="7" y="12"/>
                    <a:pt x="7" y="12"/>
                    <a:pt x="7" y="12"/>
                  </a:cubicBezTo>
                  <a:cubicBezTo>
                    <a:pt x="6" y="11"/>
                    <a:pt x="4" y="8"/>
                    <a:pt x="4" y="8"/>
                  </a:cubicBezTo>
                  <a:cubicBezTo>
                    <a:pt x="4" y="8"/>
                    <a:pt x="4" y="8"/>
                    <a:pt x="4" y="8"/>
                  </a:cubicBezTo>
                  <a:cubicBezTo>
                    <a:pt x="4" y="8"/>
                    <a:pt x="4" y="13"/>
                    <a:pt x="4" y="18"/>
                  </a:cubicBezTo>
                  <a:cubicBezTo>
                    <a:pt x="4" y="29"/>
                    <a:pt x="4" y="29"/>
                    <a:pt x="4" y="29"/>
                  </a:cubicBezTo>
                  <a:cubicBezTo>
                    <a:pt x="0" y="29"/>
                    <a:pt x="0" y="29"/>
                    <a:pt x="0" y="29"/>
                  </a:cubicBezTo>
                  <a:cubicBezTo>
                    <a:pt x="0" y="0"/>
                    <a:pt x="0" y="0"/>
                    <a:pt x="0" y="0"/>
                  </a:cubicBezTo>
                  <a:cubicBezTo>
                    <a:pt x="4" y="0"/>
                    <a:pt x="4" y="0"/>
                    <a:pt x="4" y="0"/>
                  </a:cubicBezTo>
                  <a:cubicBezTo>
                    <a:pt x="11" y="11"/>
                    <a:pt x="11" y="11"/>
                    <a:pt x="11" y="11"/>
                  </a:cubicBezTo>
                  <a:cubicBezTo>
                    <a:pt x="13" y="15"/>
                    <a:pt x="14" y="16"/>
                    <a:pt x="14" y="16"/>
                  </a:cubicBezTo>
                  <a:cubicBezTo>
                    <a:pt x="14" y="16"/>
                    <a:pt x="14" y="16"/>
                    <a:pt x="14" y="16"/>
                  </a:cubicBezTo>
                  <a:cubicBezTo>
                    <a:pt x="14" y="16"/>
                    <a:pt x="14" y="15"/>
                    <a:pt x="16" y="11"/>
                  </a:cubicBezTo>
                  <a:cubicBezTo>
                    <a:pt x="23" y="0"/>
                    <a:pt x="23" y="0"/>
                    <a:pt x="23" y="0"/>
                  </a:cubicBez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grpSp>
      <p:sp>
        <p:nvSpPr>
          <p:cNvPr id="69" name="Freeform 74"/>
          <p:cNvSpPr>
            <a:spLocks/>
          </p:cNvSpPr>
          <p:nvPr userDrawn="1"/>
        </p:nvSpPr>
        <p:spPr bwMode="auto">
          <a:xfrm>
            <a:off x="5391155" y="5999169"/>
            <a:ext cx="249767" cy="149225"/>
          </a:xfrm>
          <a:custGeom>
            <a:avLst/>
            <a:gdLst>
              <a:gd name="T0" fmla="*/ 2147483647 w 60"/>
              <a:gd name="T1" fmla="*/ 0 h 47"/>
              <a:gd name="T2" fmla="*/ 2147483647 w 60"/>
              <a:gd name="T3" fmla="*/ 2147483647 h 47"/>
              <a:gd name="T4" fmla="*/ 2147483647 w 60"/>
              <a:gd name="T5" fmla="*/ 2147483647 h 47"/>
              <a:gd name="T6" fmla="*/ 2147483647 w 60"/>
              <a:gd name="T7" fmla="*/ 2147483647 h 47"/>
              <a:gd name="T8" fmla="*/ 2147483647 w 60"/>
              <a:gd name="T9" fmla="*/ 2147483647 h 47"/>
              <a:gd name="T10" fmla="*/ 2147483647 w 60"/>
              <a:gd name="T11" fmla="*/ 2147483647 h 47"/>
              <a:gd name="T12" fmla="*/ 2147483647 w 60"/>
              <a:gd name="T13" fmla="*/ 2147483647 h 47"/>
              <a:gd name="T14" fmla="*/ 2147483647 w 60"/>
              <a:gd name="T15" fmla="*/ 2147483647 h 47"/>
              <a:gd name="T16" fmla="*/ 2147483647 w 60"/>
              <a:gd name="T17" fmla="*/ 2147483647 h 47"/>
              <a:gd name="T18" fmla="*/ 0 w 60"/>
              <a:gd name="T19" fmla="*/ 0 h 47"/>
              <a:gd name="T20" fmla="*/ 2147483647 w 60"/>
              <a:gd name="T21" fmla="*/ 0 h 47"/>
              <a:gd name="T22" fmla="*/ 2147483647 w 60"/>
              <a:gd name="T23" fmla="*/ 2147483647 h 47"/>
              <a:gd name="T24" fmla="*/ 2147483647 w 60"/>
              <a:gd name="T25" fmla="*/ 2147483647 h 47"/>
              <a:gd name="T26" fmla="*/ 2147483647 w 60"/>
              <a:gd name="T27" fmla="*/ 2147483647 h 47"/>
              <a:gd name="T28" fmla="*/ 2147483647 w 60"/>
              <a:gd name="T29" fmla="*/ 2147483647 h 47"/>
              <a:gd name="T30" fmla="*/ 2147483647 w 60"/>
              <a:gd name="T31" fmla="*/ 2147483647 h 47"/>
              <a:gd name="T32" fmla="*/ 2147483647 w 60"/>
              <a:gd name="T33" fmla="*/ 2147483647 h 47"/>
              <a:gd name="T34" fmla="*/ 2147483647 w 60"/>
              <a:gd name="T35" fmla="*/ 2147483647 h 47"/>
              <a:gd name="T36" fmla="*/ 2147483647 w 60"/>
              <a:gd name="T37" fmla="*/ 2147483647 h 47"/>
              <a:gd name="T38" fmla="*/ 2147483647 w 60"/>
              <a:gd name="T39" fmla="*/ 2147483647 h 47"/>
              <a:gd name="T40" fmla="*/ 2147483647 w 60"/>
              <a:gd name="T41" fmla="*/ 2147483647 h 47"/>
              <a:gd name="T42" fmla="*/ 2147483647 w 60"/>
              <a:gd name="T43" fmla="*/ 0 h 47"/>
              <a:gd name="T44" fmla="*/ 214748364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0" name="Freeform 75"/>
          <p:cNvSpPr>
            <a:spLocks noEditPoints="1"/>
          </p:cNvSpPr>
          <p:nvPr userDrawn="1"/>
        </p:nvSpPr>
        <p:spPr bwMode="auto">
          <a:xfrm>
            <a:off x="5626105" y="5999169"/>
            <a:ext cx="182033" cy="149225"/>
          </a:xfrm>
          <a:custGeom>
            <a:avLst/>
            <a:gdLst>
              <a:gd name="T0" fmla="*/ 2147483647 w 43"/>
              <a:gd name="T1" fmla="*/ 2147483647 h 47"/>
              <a:gd name="T2" fmla="*/ 2147483647 w 43"/>
              <a:gd name="T3" fmla="*/ 2147483647 h 47"/>
              <a:gd name="T4" fmla="*/ 2147483647 w 43"/>
              <a:gd name="T5" fmla="*/ 2147483647 h 47"/>
              <a:gd name="T6" fmla="*/ 0 w 43"/>
              <a:gd name="T7" fmla="*/ 2147483647 h 47"/>
              <a:gd name="T8" fmla="*/ 2147483647 w 43"/>
              <a:gd name="T9" fmla="*/ 0 h 47"/>
              <a:gd name="T10" fmla="*/ 2147483647 w 43"/>
              <a:gd name="T11" fmla="*/ 0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2147483647 w 43"/>
              <a:gd name="T29" fmla="*/ 2147483647 h 47"/>
              <a:gd name="T30" fmla="*/ 2147483647 w 43"/>
              <a:gd name="T31" fmla="*/ 2147483647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1" name="Freeform 76"/>
          <p:cNvSpPr>
            <a:spLocks/>
          </p:cNvSpPr>
          <p:nvPr userDrawn="1"/>
        </p:nvSpPr>
        <p:spPr bwMode="auto">
          <a:xfrm>
            <a:off x="5795433" y="5999169"/>
            <a:ext cx="146051"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2" name="Freeform 77"/>
          <p:cNvSpPr>
            <a:spLocks/>
          </p:cNvSpPr>
          <p:nvPr userDrawn="1"/>
        </p:nvSpPr>
        <p:spPr bwMode="auto">
          <a:xfrm>
            <a:off x="5949953" y="5995993"/>
            <a:ext cx="175683" cy="153987"/>
          </a:xfrm>
          <a:custGeom>
            <a:avLst/>
            <a:gdLst>
              <a:gd name="T0" fmla="*/ 2147483647 w 42"/>
              <a:gd name="T1" fmla="*/ 2147483647 h 49"/>
              <a:gd name="T2" fmla="*/ 2147483647 w 42"/>
              <a:gd name="T3" fmla="*/ 2147483647 h 49"/>
              <a:gd name="T4" fmla="*/ 2147483647 w 42"/>
              <a:gd name="T5" fmla="*/ 2147483647 h 49"/>
              <a:gd name="T6" fmla="*/ 2147483647 w 42"/>
              <a:gd name="T7" fmla="*/ 2147483647 h 49"/>
              <a:gd name="T8" fmla="*/ 2147483647 w 42"/>
              <a:gd name="T9" fmla="*/ 2147483647 h 49"/>
              <a:gd name="T10" fmla="*/ 2147483647 w 42"/>
              <a:gd name="T11" fmla="*/ 2147483647 h 49"/>
              <a:gd name="T12" fmla="*/ 2147483647 w 42"/>
              <a:gd name="T13" fmla="*/ 2147483647 h 49"/>
              <a:gd name="T14" fmla="*/ 0 w 42"/>
              <a:gd name="T15" fmla="*/ 2147483647 h 49"/>
              <a:gd name="T16" fmla="*/ 2147483647 w 42"/>
              <a:gd name="T17" fmla="*/ 0 h 49"/>
              <a:gd name="T18" fmla="*/ 2147483647 w 42"/>
              <a:gd name="T19" fmla="*/ 2147483647 h 49"/>
              <a:gd name="T20" fmla="*/ 2147483647 w 42"/>
              <a:gd name="T21" fmla="*/ 2147483647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3" name="Freeform 78"/>
          <p:cNvSpPr>
            <a:spLocks/>
          </p:cNvSpPr>
          <p:nvPr userDrawn="1"/>
        </p:nvSpPr>
        <p:spPr bwMode="auto">
          <a:xfrm>
            <a:off x="6157389" y="5999169"/>
            <a:ext cx="146049"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4" name="Freeform 79"/>
          <p:cNvSpPr>
            <a:spLocks/>
          </p:cNvSpPr>
          <p:nvPr userDrawn="1"/>
        </p:nvSpPr>
        <p:spPr bwMode="auto">
          <a:xfrm>
            <a:off x="6394455" y="5999169"/>
            <a:ext cx="148167" cy="149225"/>
          </a:xfrm>
          <a:custGeom>
            <a:avLst/>
            <a:gdLst>
              <a:gd name="T0" fmla="*/ 2147483647 w 83"/>
              <a:gd name="T1" fmla="*/ 0 h 111"/>
              <a:gd name="T2" fmla="*/ 2147483647 w 83"/>
              <a:gd name="T3" fmla="*/ 2147483647 h 111"/>
              <a:gd name="T4" fmla="*/ 2147483647 w 83"/>
              <a:gd name="T5" fmla="*/ 2147483647 h 111"/>
              <a:gd name="T6" fmla="*/ 2147483647 w 83"/>
              <a:gd name="T7" fmla="*/ 2147483647 h 111"/>
              <a:gd name="T8" fmla="*/ 2147483647 w 83"/>
              <a:gd name="T9" fmla="*/ 2147483647 h 111"/>
              <a:gd name="T10" fmla="*/ 2147483647 w 83"/>
              <a:gd name="T11" fmla="*/ 2147483647 h 111"/>
              <a:gd name="T12" fmla="*/ 0 w 83"/>
              <a:gd name="T13" fmla="*/ 2147483647 h 111"/>
              <a:gd name="T14" fmla="*/ 0 w 83"/>
              <a:gd name="T15" fmla="*/ 0 h 111"/>
              <a:gd name="T16" fmla="*/ 21474836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5" name="Freeform 80"/>
          <p:cNvSpPr>
            <a:spLocks/>
          </p:cNvSpPr>
          <p:nvPr userDrawn="1"/>
        </p:nvSpPr>
        <p:spPr bwMode="auto">
          <a:xfrm>
            <a:off x="6572251" y="5999169"/>
            <a:ext cx="146049" cy="149225"/>
          </a:xfrm>
          <a:custGeom>
            <a:avLst/>
            <a:gdLst>
              <a:gd name="T0" fmla="*/ 2147483647 w 82"/>
              <a:gd name="T1" fmla="*/ 0 h 111"/>
              <a:gd name="T2" fmla="*/ 2147483647 w 82"/>
              <a:gd name="T3" fmla="*/ 2147483647 h 111"/>
              <a:gd name="T4" fmla="*/ 2147483647 w 82"/>
              <a:gd name="T5" fmla="*/ 2147483647 h 111"/>
              <a:gd name="T6" fmla="*/ 2147483647 w 82"/>
              <a:gd name="T7" fmla="*/ 2147483647 h 111"/>
              <a:gd name="T8" fmla="*/ 2147483647 w 82"/>
              <a:gd name="T9" fmla="*/ 2147483647 h 111"/>
              <a:gd name="T10" fmla="*/ 2147483647 w 82"/>
              <a:gd name="T11" fmla="*/ 2147483647 h 111"/>
              <a:gd name="T12" fmla="*/ 0 w 82"/>
              <a:gd name="T13" fmla="*/ 2147483647 h 111"/>
              <a:gd name="T14" fmla="*/ 0 w 82"/>
              <a:gd name="T15" fmla="*/ 0 h 111"/>
              <a:gd name="T16" fmla="*/ 2147483647 w 82"/>
              <a:gd name="T17" fmla="*/ 0 h 111"/>
              <a:gd name="T18" fmla="*/ 2147483647 w 82"/>
              <a:gd name="T19" fmla="*/ 2147483647 h 111"/>
              <a:gd name="T20" fmla="*/ 2147483647 w 82"/>
              <a:gd name="T21" fmla="*/ 2147483647 h 111"/>
              <a:gd name="T22" fmla="*/ 2147483647 w 82"/>
              <a:gd name="T23" fmla="*/ 0 h 111"/>
              <a:gd name="T24" fmla="*/ 2147483647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6" name="Freeform 81"/>
          <p:cNvSpPr>
            <a:spLocks/>
          </p:cNvSpPr>
          <p:nvPr userDrawn="1"/>
        </p:nvSpPr>
        <p:spPr bwMode="auto">
          <a:xfrm>
            <a:off x="6764867" y="5999169"/>
            <a:ext cx="127000" cy="149225"/>
          </a:xfrm>
          <a:custGeom>
            <a:avLst/>
            <a:gdLst>
              <a:gd name="T0" fmla="*/ 2147483647 w 71"/>
              <a:gd name="T1" fmla="*/ 2147483647 h 111"/>
              <a:gd name="T2" fmla="*/ 2147483647 w 71"/>
              <a:gd name="T3" fmla="*/ 2147483647 h 111"/>
              <a:gd name="T4" fmla="*/ 0 w 71"/>
              <a:gd name="T5" fmla="*/ 2147483647 h 111"/>
              <a:gd name="T6" fmla="*/ 0 w 71"/>
              <a:gd name="T7" fmla="*/ 0 h 111"/>
              <a:gd name="T8" fmla="*/ 2147483647 w 71"/>
              <a:gd name="T9" fmla="*/ 0 h 111"/>
              <a:gd name="T10" fmla="*/ 2147483647 w 71"/>
              <a:gd name="T11" fmla="*/ 2147483647 h 111"/>
              <a:gd name="T12" fmla="*/ 2147483647 w 71"/>
              <a:gd name="T13" fmla="*/ 2147483647 h 111"/>
              <a:gd name="T14" fmla="*/ 2147483647 w 71"/>
              <a:gd name="T15" fmla="*/ 2147483647 h 111"/>
              <a:gd name="T16" fmla="*/ 2147483647 w 71"/>
              <a:gd name="T17" fmla="*/ 2147483647 h 111"/>
              <a:gd name="T18" fmla="*/ 2147483647 w 71"/>
              <a:gd name="T19" fmla="*/ 2147483647 h 111"/>
              <a:gd name="T20" fmla="*/ 2147483647 w 71"/>
              <a:gd name="T21" fmla="*/ 2147483647 h 111"/>
              <a:gd name="T22" fmla="*/ 2147483647 w 71"/>
              <a:gd name="T23" fmla="*/ 2147483647 h 111"/>
              <a:gd name="T24" fmla="*/ 2147483647 w 71"/>
              <a:gd name="T25" fmla="*/ 2147483647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7" name="Freeform 82"/>
          <p:cNvSpPr>
            <a:spLocks/>
          </p:cNvSpPr>
          <p:nvPr userDrawn="1"/>
        </p:nvSpPr>
        <p:spPr bwMode="auto">
          <a:xfrm>
            <a:off x="6993467" y="5999169"/>
            <a:ext cx="127000" cy="149225"/>
          </a:xfrm>
          <a:custGeom>
            <a:avLst/>
            <a:gdLst>
              <a:gd name="T0" fmla="*/ 2147483647 w 71"/>
              <a:gd name="T1" fmla="*/ 2147483647 h 111"/>
              <a:gd name="T2" fmla="*/ 2147483647 w 71"/>
              <a:gd name="T3" fmla="*/ 2147483647 h 111"/>
              <a:gd name="T4" fmla="*/ 2147483647 w 71"/>
              <a:gd name="T5" fmla="*/ 2147483647 h 111"/>
              <a:gd name="T6" fmla="*/ 2147483647 w 71"/>
              <a:gd name="T7" fmla="*/ 2147483647 h 111"/>
              <a:gd name="T8" fmla="*/ 2147483647 w 71"/>
              <a:gd name="T9" fmla="*/ 2147483647 h 111"/>
              <a:gd name="T10" fmla="*/ 2147483647 w 71"/>
              <a:gd name="T11" fmla="*/ 2147483647 h 111"/>
              <a:gd name="T12" fmla="*/ 0 w 71"/>
              <a:gd name="T13" fmla="*/ 2147483647 h 111"/>
              <a:gd name="T14" fmla="*/ 0 w 71"/>
              <a:gd name="T15" fmla="*/ 0 h 111"/>
              <a:gd name="T16" fmla="*/ 2147483647 w 71"/>
              <a:gd name="T17" fmla="*/ 0 h 111"/>
              <a:gd name="T18" fmla="*/ 2147483647 w 71"/>
              <a:gd name="T19" fmla="*/ 2147483647 h 111"/>
              <a:gd name="T20" fmla="*/ 2147483647 w 71"/>
              <a:gd name="T21" fmla="*/ 2147483647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78" name="Rectangle 83"/>
          <p:cNvSpPr>
            <a:spLocks noChangeArrowheads="1"/>
          </p:cNvSpPr>
          <p:nvPr userDrawn="1"/>
        </p:nvSpPr>
        <p:spPr bwMode="auto">
          <a:xfrm>
            <a:off x="7154333" y="5999169"/>
            <a:ext cx="35984"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FFFFFF"/>
              </a:solidFill>
            </a:endParaRPr>
          </a:p>
        </p:txBody>
      </p:sp>
      <p:sp>
        <p:nvSpPr>
          <p:cNvPr id="79" name="Freeform 84"/>
          <p:cNvSpPr>
            <a:spLocks/>
          </p:cNvSpPr>
          <p:nvPr userDrawn="1"/>
        </p:nvSpPr>
        <p:spPr bwMode="auto">
          <a:xfrm>
            <a:off x="7234768" y="5999169"/>
            <a:ext cx="129117" cy="149225"/>
          </a:xfrm>
          <a:custGeom>
            <a:avLst/>
            <a:gdLst>
              <a:gd name="T0" fmla="*/ 2147483647 w 73"/>
              <a:gd name="T1" fmla="*/ 2147483647 h 111"/>
              <a:gd name="T2" fmla="*/ 2147483647 w 73"/>
              <a:gd name="T3" fmla="*/ 2147483647 h 111"/>
              <a:gd name="T4" fmla="*/ 0 w 73"/>
              <a:gd name="T5" fmla="*/ 2147483647 h 111"/>
              <a:gd name="T6" fmla="*/ 0 w 73"/>
              <a:gd name="T7" fmla="*/ 0 h 111"/>
              <a:gd name="T8" fmla="*/ 2147483647 w 73"/>
              <a:gd name="T9" fmla="*/ 0 h 111"/>
              <a:gd name="T10" fmla="*/ 2147483647 w 73"/>
              <a:gd name="T11" fmla="*/ 2147483647 h 111"/>
              <a:gd name="T12" fmla="*/ 2147483647 w 73"/>
              <a:gd name="T13" fmla="*/ 2147483647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80" name="Freeform 85"/>
          <p:cNvSpPr>
            <a:spLocks/>
          </p:cNvSpPr>
          <p:nvPr userDrawn="1"/>
        </p:nvSpPr>
        <p:spPr bwMode="auto">
          <a:xfrm>
            <a:off x="7389289" y="5999169"/>
            <a:ext cx="182033" cy="149225"/>
          </a:xfrm>
          <a:custGeom>
            <a:avLst/>
            <a:gdLst>
              <a:gd name="T0" fmla="*/ 2147483647 w 43"/>
              <a:gd name="T1" fmla="*/ 0 h 47"/>
              <a:gd name="T2" fmla="*/ 2147483647 w 43"/>
              <a:gd name="T3" fmla="*/ 2147483647 h 47"/>
              <a:gd name="T4" fmla="*/ 2147483647 w 43"/>
              <a:gd name="T5" fmla="*/ 2147483647 h 47"/>
              <a:gd name="T6" fmla="*/ 2147483647 w 43"/>
              <a:gd name="T7" fmla="*/ 2147483647 h 47"/>
              <a:gd name="T8" fmla="*/ 2147483647 w 43"/>
              <a:gd name="T9" fmla="*/ 2147483647 h 47"/>
              <a:gd name="T10" fmla="*/ 2147483647 w 43"/>
              <a:gd name="T11" fmla="*/ 2147483647 h 47"/>
              <a:gd name="T12" fmla="*/ 2147483647 w 43"/>
              <a:gd name="T13" fmla="*/ 2147483647 h 47"/>
              <a:gd name="T14" fmla="*/ 2147483647 w 43"/>
              <a:gd name="T15" fmla="*/ 2147483647 h 47"/>
              <a:gd name="T16" fmla="*/ 2147483647 w 43"/>
              <a:gd name="T17" fmla="*/ 2147483647 h 47"/>
              <a:gd name="T18" fmla="*/ 2147483647 w 43"/>
              <a:gd name="T19" fmla="*/ 2147483647 h 47"/>
              <a:gd name="T20" fmla="*/ 2147483647 w 43"/>
              <a:gd name="T21" fmla="*/ 2147483647 h 47"/>
              <a:gd name="T22" fmla="*/ 2147483647 w 43"/>
              <a:gd name="T23" fmla="*/ 2147483647 h 47"/>
              <a:gd name="T24" fmla="*/ 2147483647 w 43"/>
              <a:gd name="T25" fmla="*/ 2147483647 h 47"/>
              <a:gd name="T26" fmla="*/ 2147483647 w 43"/>
              <a:gd name="T27" fmla="*/ 2147483647 h 47"/>
              <a:gd name="T28" fmla="*/ 0 w 43"/>
              <a:gd name="T29" fmla="*/ 2147483647 h 47"/>
              <a:gd name="T30" fmla="*/ 0 w 43"/>
              <a:gd name="T31" fmla="*/ 0 h 47"/>
              <a:gd name="T32" fmla="*/ 2147483647 w 43"/>
              <a:gd name="T33" fmla="*/ 0 h 47"/>
              <a:gd name="T34" fmla="*/ 2147483647 w 43"/>
              <a:gd name="T35" fmla="*/ 2147483647 h 47"/>
              <a:gd name="T36" fmla="*/ 2147483647 w 43"/>
              <a:gd name="T37" fmla="*/ 2147483647 h 47"/>
              <a:gd name="T38" fmla="*/ 2147483647 w 43"/>
              <a:gd name="T39" fmla="*/ 2147483647 h 47"/>
              <a:gd name="T40" fmla="*/ 2147483647 w 43"/>
              <a:gd name="T41" fmla="*/ 2147483647 h 47"/>
              <a:gd name="T42" fmla="*/ 2147483647 w 43"/>
              <a:gd name="T43" fmla="*/ 0 h 47"/>
              <a:gd name="T44" fmla="*/ 2147483647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81" name="Oval 86"/>
          <p:cNvSpPr>
            <a:spLocks noChangeArrowheads="1"/>
          </p:cNvSpPr>
          <p:nvPr userDrawn="1"/>
        </p:nvSpPr>
        <p:spPr bwMode="auto">
          <a:xfrm>
            <a:off x="4711700" y="5853114"/>
            <a:ext cx="586317" cy="438151"/>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36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36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36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36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36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600">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endParaRPr lang="en-US" sz="3600" dirty="0" smtClean="0">
              <a:solidFill>
                <a:srgbClr val="000000"/>
              </a:solidFill>
            </a:endParaRPr>
          </a:p>
        </p:txBody>
      </p:sp>
      <p:sp>
        <p:nvSpPr>
          <p:cNvPr id="82" name="Freeform 87"/>
          <p:cNvSpPr>
            <a:spLocks/>
          </p:cNvSpPr>
          <p:nvPr userDrawn="1"/>
        </p:nvSpPr>
        <p:spPr bwMode="auto">
          <a:xfrm>
            <a:off x="4953000" y="5926139"/>
            <a:ext cx="188384" cy="290512"/>
          </a:xfrm>
          <a:custGeom>
            <a:avLst/>
            <a:gdLst>
              <a:gd name="T0" fmla="*/ 0 w 106"/>
              <a:gd name="T1" fmla="*/ 2147483647 h 218"/>
              <a:gd name="T2" fmla="*/ 0 w 106"/>
              <a:gd name="T3" fmla="*/ 0 h 218"/>
              <a:gd name="T4" fmla="*/ 2147483647 w 106"/>
              <a:gd name="T5" fmla="*/ 2147483647 h 218"/>
              <a:gd name="T6" fmla="*/ 0 w 106"/>
              <a:gd name="T7" fmla="*/ 2147483647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83" name="AutoShape 72">
            <a:hlinkClick r:id="rId2"/>
          </p:cNvPr>
          <p:cNvSpPr>
            <a:spLocks noChangeAspect="1" noChangeArrowheads="1" noTextEdit="1"/>
          </p:cNvSpPr>
          <p:nvPr userDrawn="1"/>
        </p:nvSpPr>
        <p:spPr bwMode="auto">
          <a:xfrm>
            <a:off x="4563538" y="5821363"/>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3600" dirty="0">
              <a:solidFill>
                <a:srgbClr val="000000"/>
              </a:solidFill>
              <a:ea typeface="MS PGothic" pitchFamily="34" charset="-128"/>
            </a:endParaRPr>
          </a:p>
        </p:txBody>
      </p:sp>
      <p:sp>
        <p:nvSpPr>
          <p:cNvPr id="2" name="TextBox 1"/>
          <p:cNvSpPr txBox="1"/>
          <p:nvPr userDrawn="1"/>
        </p:nvSpPr>
        <p:spPr>
          <a:xfrm>
            <a:off x="2955218" y="3986073"/>
            <a:ext cx="793679" cy="646331"/>
          </a:xfrm>
          <a:prstGeom prst="rect">
            <a:avLst/>
          </a:prstGeom>
          <a:noFill/>
        </p:spPr>
        <p:txBody>
          <a:bodyPr wrap="none" rtlCol="0">
            <a:spAutoFit/>
          </a:bodyPr>
          <a:lstStyle/>
          <a:p>
            <a:r>
              <a:rPr lang="en-US" sz="3600" dirty="0" smtClean="0">
                <a:solidFill>
                  <a:prstClr val="white"/>
                </a:solidFill>
                <a:latin typeface="Tahoma" panose="020B0604030504040204" pitchFamily="34" charset="0"/>
                <a:ea typeface="Tahoma" panose="020B0604030504040204" pitchFamily="34" charset="0"/>
                <a:cs typeface="Tahoma" panose="020B0604030504040204" pitchFamily="34" charset="0"/>
              </a:rPr>
              <a:t>7.1</a:t>
            </a:r>
            <a:endParaRPr lang="en-IN" sz="36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86" name="TextBox 85"/>
          <p:cNvSpPr txBox="1"/>
          <p:nvPr userDrawn="1"/>
        </p:nvSpPr>
        <p:spPr>
          <a:xfrm>
            <a:off x="4647187" y="3984847"/>
            <a:ext cx="1834156" cy="646331"/>
          </a:xfrm>
          <a:prstGeom prst="rect">
            <a:avLst/>
          </a:prstGeom>
          <a:noFill/>
        </p:spPr>
        <p:txBody>
          <a:bodyPr wrap="none" rtlCol="0">
            <a:spAutoFit/>
          </a:bodyPr>
          <a:lstStyle/>
          <a:p>
            <a:r>
              <a:rPr lang="en-US" sz="3600" dirty="0" smtClean="0">
                <a:solidFill>
                  <a:prstClr val="white"/>
                </a:solidFill>
                <a:latin typeface="Tahoma" panose="020B0604030504040204" pitchFamily="34" charset="0"/>
                <a:ea typeface="Tahoma" panose="020B0604030504040204" pitchFamily="34" charset="0"/>
                <a:cs typeface="Tahoma" panose="020B0604030504040204" pitchFamily="34" charset="0"/>
              </a:rPr>
              <a:t>111,000</a:t>
            </a:r>
            <a:endParaRPr lang="en-IN" sz="36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87" name="TextBox 86"/>
          <p:cNvSpPr txBox="1"/>
          <p:nvPr userDrawn="1"/>
        </p:nvSpPr>
        <p:spPr>
          <a:xfrm>
            <a:off x="7242159" y="4033845"/>
            <a:ext cx="503343" cy="553998"/>
          </a:xfrm>
          <a:prstGeom prst="rect">
            <a:avLst/>
          </a:prstGeom>
          <a:solidFill>
            <a:srgbClr val="0066B3"/>
          </a:solidFill>
        </p:spPr>
        <p:txBody>
          <a:bodyPr wrap="none" lIns="0" tIns="0" rIns="0" bIns="0" rtlCol="0">
            <a:spAutoFit/>
          </a:bodyPr>
          <a:lstStyle/>
          <a:p>
            <a:pPr algn="ctr"/>
            <a:r>
              <a:rPr lang="en-US" sz="3600" dirty="0" smtClean="0">
                <a:solidFill>
                  <a:prstClr val="white"/>
                </a:solidFill>
                <a:latin typeface="Tahoma" panose="020B0604030504040204" pitchFamily="34" charset="0"/>
                <a:ea typeface="Tahoma" panose="020B0604030504040204" pitchFamily="34" charset="0"/>
                <a:cs typeface="Tahoma" panose="020B0604030504040204" pitchFamily="34" charset="0"/>
              </a:rPr>
              <a:t>31</a:t>
            </a:r>
            <a:endParaRPr lang="en-IN" sz="3600"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440610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333386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4"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664951651"/>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4"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93093687"/>
      </p:ext>
    </p:extLst>
  </p:cSld>
  <p:clrMapOvr>
    <a:masterClrMapping/>
  </p:clrMapOv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title"/>
          </p:nvPr>
        </p:nvSpPr>
        <p:spPr bwMode="auto">
          <a:xfrm>
            <a:off x="406404"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501983353"/>
      </p:ext>
    </p:extLst>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89" name="Group 88"/>
          <p:cNvGrpSpPr/>
          <p:nvPr userDrawn="1"/>
        </p:nvGrpSpPr>
        <p:grpSpPr>
          <a:xfrm>
            <a:off x="4711704" y="5853115"/>
            <a:ext cx="2859617" cy="438151"/>
            <a:chOff x="3533775" y="5853113"/>
            <a:chExt cx="2144713" cy="438150"/>
          </a:xfrm>
        </p:grpSpPr>
        <p:sp>
          <p:nvSpPr>
            <p:cNvPr id="90" name="Freeform 74"/>
            <p:cNvSpPr>
              <a:spLocks/>
            </p:cNvSpPr>
            <p:nvPr userDrawn="1"/>
          </p:nvSpPr>
          <p:spPr bwMode="auto">
            <a:xfrm>
              <a:off x="4043363" y="5999163"/>
              <a:ext cx="187325" cy="149225"/>
            </a:xfrm>
            <a:custGeom>
              <a:avLst/>
              <a:gdLst>
                <a:gd name="T0" fmla="*/ 188307 w 60"/>
                <a:gd name="T1" fmla="*/ 0 h 47"/>
                <a:gd name="T2" fmla="*/ 144369 w 60"/>
                <a:gd name="T3" fmla="*/ 148243 h 47"/>
                <a:gd name="T4" fmla="*/ 122400 w 60"/>
                <a:gd name="T5" fmla="*/ 148243 h 47"/>
                <a:gd name="T6" fmla="*/ 100430 w 60"/>
                <a:gd name="T7" fmla="*/ 72544 h 47"/>
                <a:gd name="T8" fmla="*/ 94154 w 60"/>
                <a:gd name="T9" fmla="*/ 44157 h 47"/>
                <a:gd name="T10" fmla="*/ 94154 w 60"/>
                <a:gd name="T11" fmla="*/ 44157 h 47"/>
                <a:gd name="T12" fmla="*/ 87877 w 60"/>
                <a:gd name="T13" fmla="*/ 72544 h 47"/>
                <a:gd name="T14" fmla="*/ 65907 w 60"/>
                <a:gd name="T15" fmla="*/ 148243 h 47"/>
                <a:gd name="T16" fmla="*/ 43938 w 60"/>
                <a:gd name="T17" fmla="*/ 148243 h 47"/>
                <a:gd name="T18" fmla="*/ 0 w 60"/>
                <a:gd name="T19" fmla="*/ 0 h 47"/>
                <a:gd name="T20" fmla="*/ 25108 w 60"/>
                <a:gd name="T21" fmla="*/ 0 h 47"/>
                <a:gd name="T22" fmla="*/ 50215 w 60"/>
                <a:gd name="T23" fmla="*/ 88315 h 47"/>
                <a:gd name="T24" fmla="*/ 53354 w 60"/>
                <a:gd name="T25" fmla="*/ 113548 h 47"/>
                <a:gd name="T26" fmla="*/ 53354 w 60"/>
                <a:gd name="T27" fmla="*/ 113548 h 47"/>
                <a:gd name="T28" fmla="*/ 59631 w 60"/>
                <a:gd name="T29" fmla="*/ 88315 h 47"/>
                <a:gd name="T30" fmla="*/ 84738 w 60"/>
                <a:gd name="T31" fmla="*/ 15771 h 47"/>
                <a:gd name="T32" fmla="*/ 103569 w 60"/>
                <a:gd name="T33" fmla="*/ 15771 h 47"/>
                <a:gd name="T34" fmla="*/ 125538 w 60"/>
                <a:gd name="T35" fmla="*/ 88315 h 47"/>
                <a:gd name="T36" fmla="*/ 131815 w 60"/>
                <a:gd name="T37" fmla="*/ 113548 h 47"/>
                <a:gd name="T38" fmla="*/ 131815 w 60"/>
                <a:gd name="T39" fmla="*/ 113548 h 47"/>
                <a:gd name="T40" fmla="*/ 138092 w 60"/>
                <a:gd name="T41" fmla="*/ 88315 h 47"/>
                <a:gd name="T42" fmla="*/ 163199 w 60"/>
                <a:gd name="T43" fmla="*/ 0 h 47"/>
                <a:gd name="T44" fmla="*/ 18830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1" name="Freeform 75"/>
            <p:cNvSpPr>
              <a:spLocks noEditPoints="1"/>
            </p:cNvSpPr>
            <p:nvPr userDrawn="1"/>
          </p:nvSpPr>
          <p:spPr bwMode="auto">
            <a:xfrm>
              <a:off x="4219575" y="5999163"/>
              <a:ext cx="136525" cy="149225"/>
            </a:xfrm>
            <a:custGeom>
              <a:avLst/>
              <a:gdLst>
                <a:gd name="T0" fmla="*/ 101375 w 43"/>
                <a:gd name="T1" fmla="*/ 113548 h 47"/>
                <a:gd name="T2" fmla="*/ 38015 w 43"/>
                <a:gd name="T3" fmla="*/ 113548 h 47"/>
                <a:gd name="T4" fmla="*/ 25344 w 43"/>
                <a:gd name="T5" fmla="*/ 148243 h 47"/>
                <a:gd name="T6" fmla="*/ 0 w 43"/>
                <a:gd name="T7" fmla="*/ 148243 h 47"/>
                <a:gd name="T8" fmla="*/ 57023 w 43"/>
                <a:gd name="T9" fmla="*/ 0 h 47"/>
                <a:gd name="T10" fmla="*/ 79199 w 43"/>
                <a:gd name="T11" fmla="*/ 0 h 47"/>
                <a:gd name="T12" fmla="*/ 136222 w 43"/>
                <a:gd name="T13" fmla="*/ 148243 h 47"/>
                <a:gd name="T14" fmla="*/ 110878 w 43"/>
                <a:gd name="T15" fmla="*/ 148243 h 47"/>
                <a:gd name="T16" fmla="*/ 101375 w 43"/>
                <a:gd name="T17" fmla="*/ 113548 h 47"/>
                <a:gd name="T18" fmla="*/ 91871 w 43"/>
                <a:gd name="T19" fmla="*/ 91469 h 47"/>
                <a:gd name="T20" fmla="*/ 76031 w 43"/>
                <a:gd name="T21" fmla="*/ 44157 h 47"/>
                <a:gd name="T22" fmla="*/ 69695 w 43"/>
                <a:gd name="T23" fmla="*/ 25233 h 47"/>
                <a:gd name="T24" fmla="*/ 69695 w 43"/>
                <a:gd name="T25" fmla="*/ 25233 h 47"/>
                <a:gd name="T26" fmla="*/ 63359 w 43"/>
                <a:gd name="T27" fmla="*/ 44157 h 47"/>
                <a:gd name="T28" fmla="*/ 44351 w 43"/>
                <a:gd name="T29" fmla="*/ 91469 h 47"/>
                <a:gd name="T30" fmla="*/ 91871 w 43"/>
                <a:gd name="T31" fmla="*/ 91469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2" name="Freeform 76"/>
            <p:cNvSpPr>
              <a:spLocks/>
            </p:cNvSpPr>
            <p:nvPr userDrawn="1"/>
          </p:nvSpPr>
          <p:spPr bwMode="auto">
            <a:xfrm>
              <a:off x="4346575" y="5999163"/>
              <a:ext cx="109538" cy="149225"/>
            </a:xfrm>
            <a:custGeom>
              <a:avLst/>
              <a:gdLst>
                <a:gd name="T0" fmla="*/ 109512 w 82"/>
                <a:gd name="T1" fmla="*/ 0 h 111"/>
                <a:gd name="T2" fmla="*/ 109512 w 82"/>
                <a:gd name="T3" fmla="*/ 18697 h 111"/>
                <a:gd name="T4" fmla="*/ 65440 w 82"/>
                <a:gd name="T5" fmla="*/ 18697 h 111"/>
                <a:gd name="T6" fmla="*/ 65440 w 82"/>
                <a:gd name="T7" fmla="*/ 148243 h 111"/>
                <a:gd name="T8" fmla="*/ 44072 w 82"/>
                <a:gd name="T9" fmla="*/ 148243 h 111"/>
                <a:gd name="T10" fmla="*/ 44072 w 82"/>
                <a:gd name="T11" fmla="*/ 18697 h 111"/>
                <a:gd name="T12" fmla="*/ 0 w 82"/>
                <a:gd name="T13" fmla="*/ 18697 h 111"/>
                <a:gd name="T14" fmla="*/ 0 w 82"/>
                <a:gd name="T15" fmla="*/ 0 h 111"/>
                <a:gd name="T16" fmla="*/ 109512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3" name="Freeform 77"/>
            <p:cNvSpPr>
              <a:spLocks/>
            </p:cNvSpPr>
            <p:nvPr userDrawn="1"/>
          </p:nvSpPr>
          <p:spPr bwMode="auto">
            <a:xfrm>
              <a:off x="4462463" y="5995988"/>
              <a:ext cx="131762" cy="153987"/>
            </a:xfrm>
            <a:custGeom>
              <a:avLst/>
              <a:gdLst>
                <a:gd name="T0" fmla="*/ 107031 w 42"/>
                <a:gd name="T1" fmla="*/ 44263 h 49"/>
                <a:gd name="T2" fmla="*/ 69255 w 42"/>
                <a:gd name="T3" fmla="*/ 22131 h 49"/>
                <a:gd name="T4" fmla="*/ 25184 w 42"/>
                <a:gd name="T5" fmla="*/ 75879 h 49"/>
                <a:gd name="T6" fmla="*/ 69255 w 42"/>
                <a:gd name="T7" fmla="*/ 129627 h 49"/>
                <a:gd name="T8" fmla="*/ 110179 w 42"/>
                <a:gd name="T9" fmla="*/ 104334 h 49"/>
                <a:gd name="T10" fmla="*/ 132215 w 42"/>
                <a:gd name="T11" fmla="*/ 110657 h 49"/>
                <a:gd name="T12" fmla="*/ 69255 w 42"/>
                <a:gd name="T13" fmla="*/ 154920 h 49"/>
                <a:gd name="T14" fmla="*/ 0 w 42"/>
                <a:gd name="T15" fmla="*/ 75879 h 49"/>
                <a:gd name="T16" fmla="*/ 69255 w 42"/>
                <a:gd name="T17" fmla="*/ 0 h 49"/>
                <a:gd name="T18" fmla="*/ 129067 w 42"/>
                <a:gd name="T19" fmla="*/ 37940 h 49"/>
                <a:gd name="T20" fmla="*/ 107031 w 42"/>
                <a:gd name="T21" fmla="*/ 44263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4" name="Freeform 78"/>
            <p:cNvSpPr>
              <a:spLocks/>
            </p:cNvSpPr>
            <p:nvPr userDrawn="1"/>
          </p:nvSpPr>
          <p:spPr bwMode="auto">
            <a:xfrm>
              <a:off x="4618038" y="5999163"/>
              <a:ext cx="109537" cy="149225"/>
            </a:xfrm>
            <a:custGeom>
              <a:avLst/>
              <a:gdLst>
                <a:gd name="T0" fmla="*/ 109512 w 82"/>
                <a:gd name="T1" fmla="*/ 0 h 111"/>
                <a:gd name="T2" fmla="*/ 109512 w 82"/>
                <a:gd name="T3" fmla="*/ 148243 h 111"/>
                <a:gd name="T4" fmla="*/ 85473 w 82"/>
                <a:gd name="T5" fmla="*/ 148243 h 111"/>
                <a:gd name="T6" fmla="*/ 85473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5473 w 82"/>
                <a:gd name="T21" fmla="*/ 60099 h 111"/>
                <a:gd name="T22" fmla="*/ 85473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5" name="Freeform 79"/>
            <p:cNvSpPr>
              <a:spLocks/>
            </p:cNvSpPr>
            <p:nvPr userDrawn="1"/>
          </p:nvSpPr>
          <p:spPr bwMode="auto">
            <a:xfrm>
              <a:off x="4795838" y="5999163"/>
              <a:ext cx="111125" cy="149225"/>
            </a:xfrm>
            <a:custGeom>
              <a:avLst/>
              <a:gdLst>
                <a:gd name="T0" fmla="*/ 110847 w 83"/>
                <a:gd name="T1" fmla="*/ 0 h 111"/>
                <a:gd name="T2" fmla="*/ 110847 w 83"/>
                <a:gd name="T3" fmla="*/ 18697 h 111"/>
                <a:gd name="T4" fmla="*/ 66775 w 83"/>
                <a:gd name="T5" fmla="*/ 18697 h 111"/>
                <a:gd name="T6" fmla="*/ 66775 w 83"/>
                <a:gd name="T7" fmla="*/ 148243 h 111"/>
                <a:gd name="T8" fmla="*/ 44072 w 83"/>
                <a:gd name="T9" fmla="*/ 148243 h 111"/>
                <a:gd name="T10" fmla="*/ 44072 w 83"/>
                <a:gd name="T11" fmla="*/ 18697 h 111"/>
                <a:gd name="T12" fmla="*/ 0 w 83"/>
                <a:gd name="T13" fmla="*/ 18697 h 111"/>
                <a:gd name="T14" fmla="*/ 0 w 83"/>
                <a:gd name="T15" fmla="*/ 0 h 111"/>
                <a:gd name="T16" fmla="*/ 1108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28" name="Freeform 80"/>
            <p:cNvSpPr>
              <a:spLocks/>
            </p:cNvSpPr>
            <p:nvPr userDrawn="1"/>
          </p:nvSpPr>
          <p:spPr bwMode="auto">
            <a:xfrm>
              <a:off x="4929188" y="5999163"/>
              <a:ext cx="109537" cy="149225"/>
            </a:xfrm>
            <a:custGeom>
              <a:avLst/>
              <a:gdLst>
                <a:gd name="T0" fmla="*/ 109512 w 82"/>
                <a:gd name="T1" fmla="*/ 0 h 111"/>
                <a:gd name="T2" fmla="*/ 109512 w 82"/>
                <a:gd name="T3" fmla="*/ 148243 h 111"/>
                <a:gd name="T4" fmla="*/ 84137 w 82"/>
                <a:gd name="T5" fmla="*/ 148243 h 111"/>
                <a:gd name="T6" fmla="*/ 84137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4137 w 82"/>
                <a:gd name="T21" fmla="*/ 60099 h 111"/>
                <a:gd name="T22" fmla="*/ 84137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29" name="Freeform 81"/>
            <p:cNvSpPr>
              <a:spLocks/>
            </p:cNvSpPr>
            <p:nvPr userDrawn="1"/>
          </p:nvSpPr>
          <p:spPr bwMode="auto">
            <a:xfrm>
              <a:off x="5073650" y="5999163"/>
              <a:ext cx="95250" cy="149225"/>
            </a:xfrm>
            <a:custGeom>
              <a:avLst/>
              <a:gdLst>
                <a:gd name="T0" fmla="*/ 94821 w 71"/>
                <a:gd name="T1" fmla="*/ 125539 h 111"/>
                <a:gd name="T2" fmla="*/ 94821 w 71"/>
                <a:gd name="T3" fmla="*/ 148243 h 111"/>
                <a:gd name="T4" fmla="*/ 0 w 71"/>
                <a:gd name="T5" fmla="*/ 148243 h 111"/>
                <a:gd name="T6" fmla="*/ 0 w 71"/>
                <a:gd name="T7" fmla="*/ 0 h 111"/>
                <a:gd name="T8" fmla="*/ 92150 w 71"/>
                <a:gd name="T9" fmla="*/ 0 h 111"/>
                <a:gd name="T10" fmla="*/ 92150 w 71"/>
                <a:gd name="T11" fmla="*/ 18697 h 111"/>
                <a:gd name="T12" fmla="*/ 22704 w 71"/>
                <a:gd name="T13" fmla="*/ 18697 h 111"/>
                <a:gd name="T14" fmla="*/ 22704 w 71"/>
                <a:gd name="T15" fmla="*/ 60099 h 111"/>
                <a:gd name="T16" fmla="*/ 76124 w 71"/>
                <a:gd name="T17" fmla="*/ 60099 h 111"/>
                <a:gd name="T18" fmla="*/ 76124 w 71"/>
                <a:gd name="T19" fmla="*/ 78796 h 111"/>
                <a:gd name="T20" fmla="*/ 22704 w 71"/>
                <a:gd name="T21" fmla="*/ 78796 h 111"/>
                <a:gd name="T22" fmla="*/ 22704 w 71"/>
                <a:gd name="T23" fmla="*/ 125539 h 111"/>
                <a:gd name="T24" fmla="*/ 94821 w 71"/>
                <a:gd name="T25" fmla="*/ 125539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0" name="Freeform 82"/>
            <p:cNvSpPr>
              <a:spLocks/>
            </p:cNvSpPr>
            <p:nvPr userDrawn="1"/>
          </p:nvSpPr>
          <p:spPr bwMode="auto">
            <a:xfrm>
              <a:off x="5245100" y="5999163"/>
              <a:ext cx="95250" cy="149225"/>
            </a:xfrm>
            <a:custGeom>
              <a:avLst/>
              <a:gdLst>
                <a:gd name="T0" fmla="*/ 28046 w 71"/>
                <a:gd name="T1" fmla="*/ 25375 h 111"/>
                <a:gd name="T2" fmla="*/ 28046 w 71"/>
                <a:gd name="T3" fmla="*/ 62770 h 111"/>
                <a:gd name="T4" fmla="*/ 81466 w 71"/>
                <a:gd name="T5" fmla="*/ 62770 h 111"/>
                <a:gd name="T6" fmla="*/ 81466 w 71"/>
                <a:gd name="T7" fmla="*/ 88144 h 111"/>
                <a:gd name="T8" fmla="*/ 28046 w 71"/>
                <a:gd name="T9" fmla="*/ 88144 h 111"/>
                <a:gd name="T10" fmla="*/ 28046 w 71"/>
                <a:gd name="T11" fmla="*/ 148243 h 111"/>
                <a:gd name="T12" fmla="*/ 0 w 71"/>
                <a:gd name="T13" fmla="*/ 148243 h 111"/>
                <a:gd name="T14" fmla="*/ 0 w 71"/>
                <a:gd name="T15" fmla="*/ 0 h 111"/>
                <a:gd name="T16" fmla="*/ 94821 w 71"/>
                <a:gd name="T17" fmla="*/ 0 h 111"/>
                <a:gd name="T18" fmla="*/ 94821 w 71"/>
                <a:gd name="T19" fmla="*/ 25375 h 111"/>
                <a:gd name="T20" fmla="*/ 28046 w 71"/>
                <a:gd name="T21" fmla="*/ 25375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1"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chemeClr val="bg1"/>
                </a:solidFill>
              </a:endParaRPr>
            </a:p>
          </p:txBody>
        </p:sp>
        <p:sp>
          <p:nvSpPr>
            <p:cNvPr id="132" name="Freeform 84"/>
            <p:cNvSpPr>
              <a:spLocks/>
            </p:cNvSpPr>
            <p:nvPr userDrawn="1"/>
          </p:nvSpPr>
          <p:spPr bwMode="auto">
            <a:xfrm>
              <a:off x="5426075" y="5999163"/>
              <a:ext cx="96838" cy="149225"/>
            </a:xfrm>
            <a:custGeom>
              <a:avLst/>
              <a:gdLst>
                <a:gd name="T0" fmla="*/ 97492 w 73"/>
                <a:gd name="T1" fmla="*/ 118862 h 111"/>
                <a:gd name="T2" fmla="*/ 97492 w 73"/>
                <a:gd name="T3" fmla="*/ 148243 h 111"/>
                <a:gd name="T4" fmla="*/ 0 w 73"/>
                <a:gd name="T5" fmla="*/ 148243 h 111"/>
                <a:gd name="T6" fmla="*/ 0 w 73"/>
                <a:gd name="T7" fmla="*/ 0 h 111"/>
                <a:gd name="T8" fmla="*/ 28046 w 73"/>
                <a:gd name="T9" fmla="*/ 0 h 111"/>
                <a:gd name="T10" fmla="*/ 28046 w 73"/>
                <a:gd name="T11" fmla="*/ 118862 h 111"/>
                <a:gd name="T12" fmla="*/ 97492 w 73"/>
                <a:gd name="T13" fmla="*/ 11886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3" name="Freeform 85"/>
            <p:cNvSpPr>
              <a:spLocks/>
            </p:cNvSpPr>
            <p:nvPr userDrawn="1"/>
          </p:nvSpPr>
          <p:spPr bwMode="auto">
            <a:xfrm>
              <a:off x="5541963" y="5999163"/>
              <a:ext cx="136525" cy="149225"/>
            </a:xfrm>
            <a:custGeom>
              <a:avLst/>
              <a:gdLst>
                <a:gd name="T0" fmla="*/ 136222 w 43"/>
                <a:gd name="T1" fmla="*/ 0 h 47"/>
                <a:gd name="T2" fmla="*/ 136222 w 43"/>
                <a:gd name="T3" fmla="*/ 148243 h 47"/>
                <a:gd name="T4" fmla="*/ 107710 w 43"/>
                <a:gd name="T5" fmla="*/ 148243 h 47"/>
                <a:gd name="T6" fmla="*/ 107710 w 43"/>
                <a:gd name="T7" fmla="*/ 97777 h 47"/>
                <a:gd name="T8" fmla="*/ 107710 w 43"/>
                <a:gd name="T9" fmla="*/ 47312 h 47"/>
                <a:gd name="T10" fmla="*/ 107710 w 43"/>
                <a:gd name="T11" fmla="*/ 47312 h 47"/>
                <a:gd name="T12" fmla="*/ 95039 w 43"/>
                <a:gd name="T13" fmla="*/ 69390 h 47"/>
                <a:gd name="T14" fmla="*/ 76031 w 43"/>
                <a:gd name="T15" fmla="*/ 110394 h 47"/>
                <a:gd name="T16" fmla="*/ 60191 w 43"/>
                <a:gd name="T17" fmla="*/ 110394 h 47"/>
                <a:gd name="T18" fmla="*/ 38015 w 43"/>
                <a:gd name="T19" fmla="*/ 69390 h 47"/>
                <a:gd name="T20" fmla="*/ 28512 w 43"/>
                <a:gd name="T21" fmla="*/ 47312 h 47"/>
                <a:gd name="T22" fmla="*/ 28512 w 43"/>
                <a:gd name="T23" fmla="*/ 47312 h 47"/>
                <a:gd name="T24" fmla="*/ 28512 w 43"/>
                <a:gd name="T25" fmla="*/ 97777 h 47"/>
                <a:gd name="T26" fmla="*/ 28512 w 43"/>
                <a:gd name="T27" fmla="*/ 148243 h 47"/>
                <a:gd name="T28" fmla="*/ 0 w 43"/>
                <a:gd name="T29" fmla="*/ 148243 h 47"/>
                <a:gd name="T30" fmla="*/ 0 w 43"/>
                <a:gd name="T31" fmla="*/ 0 h 47"/>
                <a:gd name="T32" fmla="*/ 28512 w 43"/>
                <a:gd name="T33" fmla="*/ 0 h 47"/>
                <a:gd name="T34" fmla="*/ 57023 w 43"/>
                <a:gd name="T35" fmla="*/ 50466 h 47"/>
                <a:gd name="T36" fmla="*/ 66527 w 43"/>
                <a:gd name="T37" fmla="*/ 72544 h 47"/>
                <a:gd name="T38" fmla="*/ 69695 w 43"/>
                <a:gd name="T39" fmla="*/ 72544 h 47"/>
                <a:gd name="T40" fmla="*/ 79199 w 43"/>
                <a:gd name="T41" fmla="*/ 50466 h 47"/>
                <a:gd name="T42" fmla="*/ 107710 w 43"/>
                <a:gd name="T43" fmla="*/ 0 h 47"/>
                <a:gd name="T44" fmla="*/ 136222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4"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6400" dirty="0"/>
            </a:p>
          </p:txBody>
        </p:sp>
        <p:sp>
          <p:nvSpPr>
            <p:cNvPr id="135" name="Freeform 87"/>
            <p:cNvSpPr>
              <a:spLocks/>
            </p:cNvSpPr>
            <p:nvPr userDrawn="1"/>
          </p:nvSpPr>
          <p:spPr bwMode="auto">
            <a:xfrm>
              <a:off x="3714750" y="5926138"/>
              <a:ext cx="141288" cy="290512"/>
            </a:xfrm>
            <a:custGeom>
              <a:avLst/>
              <a:gdLst>
                <a:gd name="T0" fmla="*/ 0 w 106"/>
                <a:gd name="T1" fmla="*/ 291142 h 218"/>
                <a:gd name="T2" fmla="*/ 0 w 106"/>
                <a:gd name="T3" fmla="*/ 0 h 218"/>
                <a:gd name="T4" fmla="*/ 141564 w 106"/>
                <a:gd name="T5" fmla="*/ 145571 h 218"/>
                <a:gd name="T6" fmla="*/ 0 w 106"/>
                <a:gd name="T7" fmla="*/ 291142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136" name="AutoShape 72">
            <a:hlinkClick r:id="rId2"/>
          </p:cNvPr>
          <p:cNvSpPr>
            <a:spLocks noChangeAspect="1" noChangeArrowheads="1" noTextEdit="1"/>
          </p:cNvSpPr>
          <p:nvPr userDrawn="1"/>
        </p:nvSpPr>
        <p:spPr bwMode="auto">
          <a:xfrm>
            <a:off x="4563537" y="5821365"/>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137" name="Group 136"/>
          <p:cNvGrpSpPr/>
          <p:nvPr userDrawn="1"/>
        </p:nvGrpSpPr>
        <p:grpSpPr>
          <a:xfrm>
            <a:off x="2794000" y="822327"/>
            <a:ext cx="6604000" cy="3482975"/>
            <a:chOff x="-13395325" y="822325"/>
            <a:chExt cx="4953000" cy="3482975"/>
          </a:xfrm>
        </p:grpSpPr>
        <p:sp>
          <p:nvSpPr>
            <p:cNvPr id="138" name="Freeform 7"/>
            <p:cNvSpPr>
              <a:spLocks/>
            </p:cNvSpPr>
            <p:nvPr userDrawn="1"/>
          </p:nvSpPr>
          <p:spPr bwMode="auto">
            <a:xfrm>
              <a:off x="-12042775"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39" name="Freeform 8"/>
            <p:cNvSpPr>
              <a:spLocks/>
            </p:cNvSpPr>
            <p:nvPr userDrawn="1"/>
          </p:nvSpPr>
          <p:spPr bwMode="auto">
            <a:xfrm>
              <a:off x="-11169650"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0" name="Freeform 9"/>
            <p:cNvSpPr>
              <a:spLocks/>
            </p:cNvSpPr>
            <p:nvPr userDrawn="1"/>
          </p:nvSpPr>
          <p:spPr bwMode="auto">
            <a:xfrm>
              <a:off x="-10321925"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1" name="Freeform 10"/>
            <p:cNvSpPr>
              <a:spLocks/>
            </p:cNvSpPr>
            <p:nvPr userDrawn="1"/>
          </p:nvSpPr>
          <p:spPr bwMode="auto">
            <a:xfrm>
              <a:off x="-13303250" y="4124325"/>
              <a:ext cx="111125" cy="174625"/>
            </a:xfrm>
            <a:custGeom>
              <a:avLst/>
              <a:gdLst>
                <a:gd name="T0" fmla="*/ 25 w 35"/>
                <a:gd name="T1" fmla="*/ 19 h 55"/>
                <a:gd name="T2" fmla="*/ 17 w 35"/>
                <a:gd name="T3" fmla="*/ 14 h 55"/>
                <a:gd name="T4" fmla="*/ 12 w 35"/>
                <a:gd name="T5" fmla="*/ 17 h 55"/>
                <a:gd name="T6" fmla="*/ 22 w 35"/>
                <a:gd name="T7" fmla="*/ 23 h 55"/>
                <a:gd name="T8" fmla="*/ 35 w 35"/>
                <a:gd name="T9" fmla="*/ 36 h 55"/>
                <a:gd name="T10" fmla="*/ 23 w 35"/>
                <a:gd name="T11" fmla="*/ 49 h 55"/>
                <a:gd name="T12" fmla="*/ 23 w 35"/>
                <a:gd name="T13" fmla="*/ 55 h 55"/>
                <a:gd name="T14" fmla="*/ 13 w 35"/>
                <a:gd name="T15" fmla="*/ 55 h 55"/>
                <a:gd name="T16" fmla="*/ 13 w 35"/>
                <a:gd name="T17" fmla="*/ 49 h 55"/>
                <a:gd name="T18" fmla="*/ 0 w 35"/>
                <a:gd name="T19" fmla="*/ 37 h 55"/>
                <a:gd name="T20" fmla="*/ 10 w 35"/>
                <a:gd name="T21" fmla="*/ 34 h 55"/>
                <a:gd name="T22" fmla="*/ 19 w 35"/>
                <a:gd name="T23" fmla="*/ 41 h 55"/>
                <a:gd name="T24" fmla="*/ 24 w 35"/>
                <a:gd name="T25" fmla="*/ 37 h 55"/>
                <a:gd name="T26" fmla="*/ 13 w 35"/>
                <a:gd name="T27" fmla="*/ 30 h 55"/>
                <a:gd name="T28" fmla="*/ 1 w 35"/>
                <a:gd name="T29" fmla="*/ 18 h 55"/>
                <a:gd name="T30" fmla="*/ 13 w 35"/>
                <a:gd name="T31" fmla="*/ 5 h 55"/>
                <a:gd name="T32" fmla="*/ 13 w 35"/>
                <a:gd name="T33" fmla="*/ 0 h 55"/>
                <a:gd name="T34" fmla="*/ 23 w 35"/>
                <a:gd name="T35" fmla="*/ 0 h 55"/>
                <a:gd name="T36" fmla="*/ 23 w 35"/>
                <a:gd name="T37" fmla="*/ 5 h 55"/>
                <a:gd name="T38" fmla="*/ 35 w 35"/>
                <a:gd name="T39" fmla="*/ 17 h 55"/>
                <a:gd name="T40" fmla="*/ 25 w 35"/>
                <a:gd name="T41"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5">
                  <a:moveTo>
                    <a:pt x="25" y="19"/>
                  </a:moveTo>
                  <a:cubicBezTo>
                    <a:pt x="24" y="15"/>
                    <a:pt x="20" y="14"/>
                    <a:pt x="17" y="14"/>
                  </a:cubicBezTo>
                  <a:cubicBezTo>
                    <a:pt x="14" y="14"/>
                    <a:pt x="12" y="15"/>
                    <a:pt x="12" y="17"/>
                  </a:cubicBezTo>
                  <a:cubicBezTo>
                    <a:pt x="12" y="20"/>
                    <a:pt x="17" y="21"/>
                    <a:pt x="22" y="23"/>
                  </a:cubicBezTo>
                  <a:cubicBezTo>
                    <a:pt x="28" y="25"/>
                    <a:pt x="35" y="29"/>
                    <a:pt x="35" y="36"/>
                  </a:cubicBezTo>
                  <a:cubicBezTo>
                    <a:pt x="35" y="43"/>
                    <a:pt x="31" y="48"/>
                    <a:pt x="23" y="49"/>
                  </a:cubicBezTo>
                  <a:cubicBezTo>
                    <a:pt x="23" y="55"/>
                    <a:pt x="23" y="55"/>
                    <a:pt x="23"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2" y="41"/>
                    <a:pt x="24" y="39"/>
                    <a:pt x="24" y="37"/>
                  </a:cubicBezTo>
                  <a:cubicBezTo>
                    <a:pt x="24" y="33"/>
                    <a:pt x="19" y="32"/>
                    <a:pt x="13" y="30"/>
                  </a:cubicBezTo>
                  <a:cubicBezTo>
                    <a:pt x="7" y="28"/>
                    <a:pt x="1" y="25"/>
                    <a:pt x="1" y="18"/>
                  </a:cubicBezTo>
                  <a:cubicBezTo>
                    <a:pt x="1" y="12"/>
                    <a:pt x="6" y="7"/>
                    <a:pt x="13" y="5"/>
                  </a:cubicBezTo>
                  <a:cubicBezTo>
                    <a:pt x="13" y="0"/>
                    <a:pt x="13" y="0"/>
                    <a:pt x="13" y="0"/>
                  </a:cubicBezTo>
                  <a:cubicBezTo>
                    <a:pt x="23" y="0"/>
                    <a:pt x="23" y="0"/>
                    <a:pt x="23" y="0"/>
                  </a:cubicBezTo>
                  <a:cubicBezTo>
                    <a:pt x="23" y="5"/>
                    <a:pt x="23" y="5"/>
                    <a:pt x="23" y="5"/>
                  </a:cubicBezTo>
                  <a:cubicBezTo>
                    <a:pt x="29" y="7"/>
                    <a:pt x="33"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2" name="Freeform 11"/>
            <p:cNvSpPr>
              <a:spLocks noEditPoints="1"/>
            </p:cNvSpPr>
            <p:nvPr userDrawn="1"/>
          </p:nvSpPr>
          <p:spPr bwMode="auto">
            <a:xfrm>
              <a:off x="-131794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3" name="Oval 12"/>
            <p:cNvSpPr>
              <a:spLocks noChangeArrowheads="1"/>
            </p:cNvSpPr>
            <p:nvPr userDrawn="1"/>
          </p:nvSpPr>
          <p:spPr bwMode="auto">
            <a:xfrm>
              <a:off x="-13055600" y="42513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4" name="Freeform 13"/>
            <p:cNvSpPr>
              <a:spLocks/>
            </p:cNvSpPr>
            <p:nvPr userDrawn="1"/>
          </p:nvSpPr>
          <p:spPr bwMode="auto">
            <a:xfrm>
              <a:off x="-13001625" y="4140200"/>
              <a:ext cx="104775" cy="142875"/>
            </a:xfrm>
            <a:custGeom>
              <a:avLst/>
              <a:gdLst>
                <a:gd name="T0" fmla="*/ 11 w 33"/>
                <a:gd name="T1" fmla="*/ 16 h 45"/>
                <a:gd name="T2" fmla="*/ 16 w 33"/>
                <a:gd name="T3" fmla="*/ 15 h 45"/>
                <a:gd name="T4" fmla="*/ 33 w 33"/>
                <a:gd name="T5" fmla="*/ 30 h 45"/>
                <a:gd name="T6" fmla="*/ 16 w 33"/>
                <a:gd name="T7" fmla="*/ 45 h 45"/>
                <a:gd name="T8" fmla="*/ 0 w 33"/>
                <a:gd name="T9" fmla="*/ 34 h 45"/>
                <a:gd name="T10" fmla="*/ 9 w 33"/>
                <a:gd name="T11" fmla="*/ 31 h 45"/>
                <a:gd name="T12" fmla="*/ 16 w 33"/>
                <a:gd name="T13" fmla="*/ 36 h 45"/>
                <a:gd name="T14" fmla="*/ 22 w 33"/>
                <a:gd name="T15" fmla="*/ 30 h 45"/>
                <a:gd name="T16" fmla="*/ 16 w 33"/>
                <a:gd name="T17" fmla="*/ 23 h 45"/>
                <a:gd name="T18" fmla="*/ 10 w 33"/>
                <a:gd name="T19" fmla="*/ 27 h 45"/>
                <a:gd name="T20" fmla="*/ 1 w 33"/>
                <a:gd name="T21" fmla="*/ 24 h 45"/>
                <a:gd name="T22" fmla="*/ 5 w 33"/>
                <a:gd name="T23" fmla="*/ 0 h 45"/>
                <a:gd name="T24" fmla="*/ 30 w 33"/>
                <a:gd name="T25" fmla="*/ 0 h 45"/>
                <a:gd name="T26" fmla="*/ 30 w 33"/>
                <a:gd name="T27" fmla="*/ 10 h 45"/>
                <a:gd name="T28" fmla="*/ 13 w 33"/>
                <a:gd name="T29" fmla="*/ 10 h 45"/>
                <a:gd name="T30" fmla="*/ 13 w 33"/>
                <a:gd name="T31" fmla="*/ 11 h 45"/>
                <a:gd name="T32" fmla="*/ 11 w 33"/>
                <a:gd name="T33"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5">
                  <a:moveTo>
                    <a:pt x="11" y="16"/>
                  </a:moveTo>
                  <a:cubicBezTo>
                    <a:pt x="12" y="16"/>
                    <a:pt x="14" y="15"/>
                    <a:pt x="16" y="15"/>
                  </a:cubicBezTo>
                  <a:cubicBezTo>
                    <a:pt x="25" y="15"/>
                    <a:pt x="33" y="21"/>
                    <a:pt x="33" y="30"/>
                  </a:cubicBezTo>
                  <a:cubicBezTo>
                    <a:pt x="33" y="38"/>
                    <a:pt x="26" y="45"/>
                    <a:pt x="16" y="45"/>
                  </a:cubicBezTo>
                  <a:cubicBezTo>
                    <a:pt x="7" y="45"/>
                    <a:pt x="1" y="40"/>
                    <a:pt x="0" y="34"/>
                  </a:cubicBezTo>
                  <a:cubicBezTo>
                    <a:pt x="9" y="31"/>
                    <a:pt x="9" y="31"/>
                    <a:pt x="9" y="31"/>
                  </a:cubicBezTo>
                  <a:cubicBezTo>
                    <a:pt x="10" y="33"/>
                    <a:pt x="12" y="36"/>
                    <a:pt x="16" y="36"/>
                  </a:cubicBezTo>
                  <a:cubicBezTo>
                    <a:pt x="19" y="36"/>
                    <a:pt x="22" y="33"/>
                    <a:pt x="22" y="30"/>
                  </a:cubicBezTo>
                  <a:cubicBezTo>
                    <a:pt x="22" y="26"/>
                    <a:pt x="19" y="23"/>
                    <a:pt x="16" y="23"/>
                  </a:cubicBezTo>
                  <a:cubicBezTo>
                    <a:pt x="12" y="23"/>
                    <a:pt x="11" y="25"/>
                    <a:pt x="10" y="27"/>
                  </a:cubicBezTo>
                  <a:cubicBezTo>
                    <a:pt x="1" y="24"/>
                    <a:pt x="1" y="24"/>
                    <a:pt x="1" y="24"/>
                  </a:cubicBezTo>
                  <a:cubicBezTo>
                    <a:pt x="5" y="0"/>
                    <a:pt x="5" y="0"/>
                    <a:pt x="5" y="0"/>
                  </a:cubicBezTo>
                  <a:cubicBezTo>
                    <a:pt x="30" y="0"/>
                    <a:pt x="30" y="0"/>
                    <a:pt x="30" y="0"/>
                  </a:cubicBezTo>
                  <a:cubicBezTo>
                    <a:pt x="30" y="10"/>
                    <a:pt x="30" y="10"/>
                    <a:pt x="30" y="10"/>
                  </a:cubicBezTo>
                  <a:cubicBezTo>
                    <a:pt x="13" y="10"/>
                    <a:pt x="13" y="10"/>
                    <a:pt x="13" y="10"/>
                  </a:cubicBezTo>
                  <a:cubicBezTo>
                    <a:pt x="13" y="11"/>
                    <a:pt x="13" y="11"/>
                    <a:pt x="13" y="11"/>
                  </a:cubicBezTo>
                  <a:cubicBezTo>
                    <a:pt x="12" y="15"/>
                    <a:pt x="11"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5" name="Freeform 14"/>
            <p:cNvSpPr>
              <a:spLocks noEditPoints="1"/>
            </p:cNvSpPr>
            <p:nvPr userDrawn="1"/>
          </p:nvSpPr>
          <p:spPr bwMode="auto">
            <a:xfrm>
              <a:off x="-12823825" y="4140200"/>
              <a:ext cx="101600" cy="139700"/>
            </a:xfrm>
            <a:custGeom>
              <a:avLst/>
              <a:gdLst>
                <a:gd name="T0" fmla="*/ 17 w 32"/>
                <a:gd name="T1" fmla="*/ 0 h 44"/>
                <a:gd name="T2" fmla="*/ 29 w 32"/>
                <a:gd name="T3" fmla="*/ 11 h 44"/>
                <a:gd name="T4" fmla="*/ 22 w 32"/>
                <a:gd name="T5" fmla="*/ 20 h 44"/>
                <a:gd name="T6" fmla="*/ 22 w 32"/>
                <a:gd name="T7" fmla="*/ 20 h 44"/>
                <a:gd name="T8" fmla="*/ 32 w 32"/>
                <a:gd name="T9" fmla="*/ 31 h 44"/>
                <a:gd name="T10" fmla="*/ 18 w 32"/>
                <a:gd name="T11" fmla="*/ 44 h 44"/>
                <a:gd name="T12" fmla="*/ 0 w 32"/>
                <a:gd name="T13" fmla="*/ 44 h 44"/>
                <a:gd name="T14" fmla="*/ 0 w 32"/>
                <a:gd name="T15" fmla="*/ 0 h 44"/>
                <a:gd name="T16" fmla="*/ 17 w 32"/>
                <a:gd name="T17" fmla="*/ 0 h 44"/>
                <a:gd name="T18" fmla="*/ 16 w 32"/>
                <a:gd name="T19" fmla="*/ 19 h 44"/>
                <a:gd name="T20" fmla="*/ 24 w 32"/>
                <a:gd name="T21" fmla="*/ 12 h 44"/>
                <a:gd name="T22" fmla="*/ 16 w 32"/>
                <a:gd name="T23" fmla="*/ 5 h 44"/>
                <a:gd name="T24" fmla="*/ 5 w 32"/>
                <a:gd name="T25" fmla="*/ 5 h 44"/>
                <a:gd name="T26" fmla="*/ 5 w 32"/>
                <a:gd name="T27" fmla="*/ 19 h 44"/>
                <a:gd name="T28" fmla="*/ 16 w 32"/>
                <a:gd name="T29" fmla="*/ 19 h 44"/>
                <a:gd name="T30" fmla="*/ 17 w 32"/>
                <a:gd name="T31" fmla="*/ 40 h 44"/>
                <a:gd name="T32" fmla="*/ 27 w 32"/>
                <a:gd name="T33" fmla="*/ 31 h 44"/>
                <a:gd name="T34" fmla="*/ 17 w 32"/>
                <a:gd name="T35" fmla="*/ 23 h 44"/>
                <a:gd name="T36" fmla="*/ 5 w 32"/>
                <a:gd name="T37" fmla="*/ 23 h 44"/>
                <a:gd name="T38" fmla="*/ 5 w 32"/>
                <a:gd name="T39" fmla="*/ 40 h 44"/>
                <a:gd name="T40" fmla="*/ 17 w 32"/>
                <a:gd name="T4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4">
                  <a:moveTo>
                    <a:pt x="17" y="0"/>
                  </a:moveTo>
                  <a:cubicBezTo>
                    <a:pt x="24" y="0"/>
                    <a:pt x="29" y="5"/>
                    <a:pt x="29" y="11"/>
                  </a:cubicBezTo>
                  <a:cubicBezTo>
                    <a:pt x="29" y="16"/>
                    <a:pt x="26" y="19"/>
                    <a:pt x="22" y="20"/>
                  </a:cubicBezTo>
                  <a:cubicBezTo>
                    <a:pt x="22" y="20"/>
                    <a:pt x="22" y="20"/>
                    <a:pt x="22" y="20"/>
                  </a:cubicBezTo>
                  <a:cubicBezTo>
                    <a:pt x="26" y="21"/>
                    <a:pt x="32" y="25"/>
                    <a:pt x="32" y="31"/>
                  </a:cubicBezTo>
                  <a:cubicBezTo>
                    <a:pt x="32" y="39"/>
                    <a:pt x="27" y="44"/>
                    <a:pt x="18" y="44"/>
                  </a:cubicBezTo>
                  <a:cubicBezTo>
                    <a:pt x="0" y="44"/>
                    <a:pt x="0" y="44"/>
                    <a:pt x="0" y="44"/>
                  </a:cubicBezTo>
                  <a:cubicBezTo>
                    <a:pt x="0" y="0"/>
                    <a:pt x="0" y="0"/>
                    <a:pt x="0" y="0"/>
                  </a:cubicBezTo>
                  <a:lnTo>
                    <a:pt x="17" y="0"/>
                  </a:lnTo>
                  <a:close/>
                  <a:moveTo>
                    <a:pt x="16" y="19"/>
                  </a:moveTo>
                  <a:cubicBezTo>
                    <a:pt x="21" y="19"/>
                    <a:pt x="24" y="15"/>
                    <a:pt x="24" y="12"/>
                  </a:cubicBezTo>
                  <a:cubicBezTo>
                    <a:pt x="24" y="8"/>
                    <a:pt x="21" y="5"/>
                    <a:pt x="16" y="5"/>
                  </a:cubicBezTo>
                  <a:cubicBezTo>
                    <a:pt x="5" y="5"/>
                    <a:pt x="5" y="5"/>
                    <a:pt x="5" y="5"/>
                  </a:cubicBezTo>
                  <a:cubicBezTo>
                    <a:pt x="5" y="19"/>
                    <a:pt x="5" y="19"/>
                    <a:pt x="5" y="19"/>
                  </a:cubicBezTo>
                  <a:lnTo>
                    <a:pt x="16" y="19"/>
                  </a:lnTo>
                  <a:close/>
                  <a:moveTo>
                    <a:pt x="17" y="40"/>
                  </a:moveTo>
                  <a:cubicBezTo>
                    <a:pt x="23"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6" name="Rectangle 15"/>
            <p:cNvSpPr>
              <a:spLocks noChangeArrowheads="1"/>
            </p:cNvSpPr>
            <p:nvPr userDrawn="1"/>
          </p:nvSpPr>
          <p:spPr bwMode="auto">
            <a:xfrm>
              <a:off x="-12693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7" name="Freeform 16"/>
            <p:cNvSpPr>
              <a:spLocks/>
            </p:cNvSpPr>
            <p:nvPr userDrawn="1"/>
          </p:nvSpPr>
          <p:spPr bwMode="auto">
            <a:xfrm>
              <a:off x="-12642850" y="4140200"/>
              <a:ext cx="92075" cy="139700"/>
            </a:xfrm>
            <a:custGeom>
              <a:avLst/>
              <a:gdLst>
                <a:gd name="T0" fmla="*/ 58 w 58"/>
                <a:gd name="T1" fmla="*/ 78 h 88"/>
                <a:gd name="T2" fmla="*/ 58 w 58"/>
                <a:gd name="T3" fmla="*/ 88 h 88"/>
                <a:gd name="T4" fmla="*/ 0 w 58"/>
                <a:gd name="T5" fmla="*/ 88 h 88"/>
                <a:gd name="T6" fmla="*/ 0 w 58"/>
                <a:gd name="T7" fmla="*/ 0 h 88"/>
                <a:gd name="T8" fmla="*/ 10 w 58"/>
                <a:gd name="T9" fmla="*/ 0 h 88"/>
                <a:gd name="T10" fmla="*/ 10 w 58"/>
                <a:gd name="T11" fmla="*/ 78 h 88"/>
                <a:gd name="T12" fmla="*/ 58 w 58"/>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8" name="Freeform 17"/>
            <p:cNvSpPr>
              <a:spLocks/>
            </p:cNvSpPr>
            <p:nvPr userDrawn="1"/>
          </p:nvSpPr>
          <p:spPr bwMode="auto">
            <a:xfrm>
              <a:off x="-12528550"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9" name="Rectangle 18"/>
            <p:cNvSpPr>
              <a:spLocks noChangeArrowheads="1"/>
            </p:cNvSpPr>
            <p:nvPr userDrawn="1"/>
          </p:nvSpPr>
          <p:spPr bwMode="auto">
            <a:xfrm>
              <a:off x="-12417425"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0" name="Freeform 19"/>
            <p:cNvSpPr>
              <a:spLocks noEditPoints="1"/>
            </p:cNvSpPr>
            <p:nvPr userDrawn="1"/>
          </p:nvSpPr>
          <p:spPr bwMode="auto">
            <a:xfrm>
              <a:off x="-1237615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5" y="0"/>
                    <a:pt x="46" y="9"/>
                    <a:pt x="46" y="22"/>
                  </a:cubicBezTo>
                  <a:cubicBezTo>
                    <a:pt x="46"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1" name="Freeform 20"/>
            <p:cNvSpPr>
              <a:spLocks/>
            </p:cNvSpPr>
            <p:nvPr userDrawn="1"/>
          </p:nvSpPr>
          <p:spPr bwMode="auto">
            <a:xfrm>
              <a:off x="-12204700" y="4140200"/>
              <a:ext cx="111125" cy="139700"/>
            </a:xfrm>
            <a:custGeom>
              <a:avLst/>
              <a:gdLst>
                <a:gd name="T0" fmla="*/ 35 w 35"/>
                <a:gd name="T1" fmla="*/ 0 h 44"/>
                <a:gd name="T2" fmla="*/ 35 w 35"/>
                <a:gd name="T3" fmla="*/ 44 h 44"/>
                <a:gd name="T4" fmla="*/ 30 w 35"/>
                <a:gd name="T5" fmla="*/ 44 h 44"/>
                <a:gd name="T6" fmla="*/ 11 w 35"/>
                <a:gd name="T7" fmla="*/ 18 h 44"/>
                <a:gd name="T8" fmla="*/ 5 w 35"/>
                <a:gd name="T9" fmla="*/ 9 h 44"/>
                <a:gd name="T10" fmla="*/ 5 w 35"/>
                <a:gd name="T11" fmla="*/ 9 h 44"/>
                <a:gd name="T12" fmla="*/ 5 w 35"/>
                <a:gd name="T13" fmla="*/ 21 h 44"/>
                <a:gd name="T14" fmla="*/ 5 w 35"/>
                <a:gd name="T15" fmla="*/ 44 h 44"/>
                <a:gd name="T16" fmla="*/ 0 w 35"/>
                <a:gd name="T17" fmla="*/ 44 h 44"/>
                <a:gd name="T18" fmla="*/ 0 w 35"/>
                <a:gd name="T19" fmla="*/ 0 h 44"/>
                <a:gd name="T20" fmla="*/ 4 w 35"/>
                <a:gd name="T21" fmla="*/ 0 h 44"/>
                <a:gd name="T22" fmla="*/ 24 w 35"/>
                <a:gd name="T23" fmla="*/ 26 h 44"/>
                <a:gd name="T24" fmla="*/ 30 w 35"/>
                <a:gd name="T25" fmla="*/ 35 h 44"/>
                <a:gd name="T26" fmla="*/ 30 w 35"/>
                <a:gd name="T27" fmla="*/ 35 h 44"/>
                <a:gd name="T28" fmla="*/ 30 w 35"/>
                <a:gd name="T29" fmla="*/ 23 h 44"/>
                <a:gd name="T30" fmla="*/ 30 w 35"/>
                <a:gd name="T31" fmla="*/ 0 h 44"/>
                <a:gd name="T32" fmla="*/ 35 w 35"/>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4">
                  <a:moveTo>
                    <a:pt x="35" y="0"/>
                  </a:moveTo>
                  <a:cubicBezTo>
                    <a:pt x="35" y="44"/>
                    <a:pt x="35" y="44"/>
                    <a:pt x="35" y="44"/>
                  </a:cubicBezTo>
                  <a:cubicBezTo>
                    <a:pt x="30" y="44"/>
                    <a:pt x="30" y="44"/>
                    <a:pt x="30" y="44"/>
                  </a:cubicBezTo>
                  <a:cubicBezTo>
                    <a:pt x="11" y="18"/>
                    <a:pt x="11" y="18"/>
                    <a:pt x="11" y="18"/>
                  </a:cubicBezTo>
                  <a:cubicBezTo>
                    <a:pt x="7" y="13"/>
                    <a:pt x="5" y="9"/>
                    <a:pt x="5" y="9"/>
                  </a:cubicBezTo>
                  <a:cubicBezTo>
                    <a:pt x="5" y="9"/>
                    <a:pt x="5" y="9"/>
                    <a:pt x="5" y="9"/>
                  </a:cubicBezTo>
                  <a:cubicBezTo>
                    <a:pt x="4" y="9"/>
                    <a:pt x="5" y="14"/>
                    <a:pt x="5" y="21"/>
                  </a:cubicBezTo>
                  <a:cubicBezTo>
                    <a:pt x="5" y="44"/>
                    <a:pt x="5" y="44"/>
                    <a:pt x="5" y="44"/>
                  </a:cubicBezTo>
                  <a:cubicBezTo>
                    <a:pt x="0" y="44"/>
                    <a:pt x="0" y="44"/>
                    <a:pt x="0" y="44"/>
                  </a:cubicBezTo>
                  <a:cubicBezTo>
                    <a:pt x="0" y="0"/>
                    <a:pt x="0" y="0"/>
                    <a:pt x="0" y="0"/>
                  </a:cubicBezTo>
                  <a:cubicBezTo>
                    <a:pt x="4" y="0"/>
                    <a:pt x="4" y="0"/>
                    <a:pt x="4" y="0"/>
                  </a:cubicBezTo>
                  <a:cubicBezTo>
                    <a:pt x="24" y="26"/>
                    <a:pt x="24" y="26"/>
                    <a:pt x="24" y="26"/>
                  </a:cubicBezTo>
                  <a:cubicBezTo>
                    <a:pt x="27" y="31"/>
                    <a:pt x="30" y="35"/>
                    <a:pt x="30" y="35"/>
                  </a:cubicBezTo>
                  <a:cubicBezTo>
                    <a:pt x="30" y="35"/>
                    <a:pt x="30" y="35"/>
                    <a:pt x="30" y="35"/>
                  </a:cubicBezTo>
                  <a:cubicBezTo>
                    <a:pt x="30" y="35"/>
                    <a:pt x="30" y="30"/>
                    <a:pt x="30" y="23"/>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2" name="Rectangle 21"/>
            <p:cNvSpPr>
              <a:spLocks noChangeArrowheads="1"/>
            </p:cNvSpPr>
            <p:nvPr userDrawn="1"/>
          </p:nvSpPr>
          <p:spPr bwMode="auto">
            <a:xfrm>
              <a:off x="-12007850" y="4127500"/>
              <a:ext cx="158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7" name="Freeform 22"/>
            <p:cNvSpPr>
              <a:spLocks noEditPoints="1"/>
            </p:cNvSpPr>
            <p:nvPr userDrawn="1"/>
          </p:nvSpPr>
          <p:spPr bwMode="auto">
            <a:xfrm>
              <a:off x="-11922125" y="4140200"/>
              <a:ext cx="107950" cy="139700"/>
            </a:xfrm>
            <a:custGeom>
              <a:avLst/>
              <a:gdLst>
                <a:gd name="T0" fmla="*/ 18 w 34"/>
                <a:gd name="T1" fmla="*/ 29 h 44"/>
                <a:gd name="T2" fmla="*/ 18 w 34"/>
                <a:gd name="T3" fmla="*/ 29 h 44"/>
                <a:gd name="T4" fmla="*/ 15 w 34"/>
                <a:gd name="T5" fmla="*/ 30 h 44"/>
                <a:gd name="T6" fmla="*/ 0 w 34"/>
                <a:gd name="T7" fmla="*/ 14 h 44"/>
                <a:gd name="T8" fmla="*/ 17 w 34"/>
                <a:gd name="T9" fmla="*/ 0 h 44"/>
                <a:gd name="T10" fmla="*/ 34 w 34"/>
                <a:gd name="T11" fmla="*/ 15 h 44"/>
                <a:gd name="T12" fmla="*/ 27 w 34"/>
                <a:gd name="T13" fmla="*/ 32 h 44"/>
                <a:gd name="T14" fmla="*/ 17 w 34"/>
                <a:gd name="T15" fmla="*/ 44 h 44"/>
                <a:gd name="T16" fmla="*/ 5 w 34"/>
                <a:gd name="T17" fmla="*/ 44 h 44"/>
                <a:gd name="T18" fmla="*/ 18 w 34"/>
                <a:gd name="T19" fmla="*/ 29 h 44"/>
                <a:gd name="T20" fmla="*/ 10 w 34"/>
                <a:gd name="T21" fmla="*/ 15 h 44"/>
                <a:gd name="T22" fmla="*/ 17 w 34"/>
                <a:gd name="T23" fmla="*/ 21 h 44"/>
                <a:gd name="T24" fmla="*/ 24 w 34"/>
                <a:gd name="T25" fmla="*/ 15 h 44"/>
                <a:gd name="T26" fmla="*/ 17 w 34"/>
                <a:gd name="T27" fmla="*/ 9 h 44"/>
                <a:gd name="T28" fmla="*/ 10 w 34"/>
                <a:gd name="T29"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4">
                  <a:moveTo>
                    <a:pt x="18" y="29"/>
                  </a:moveTo>
                  <a:cubicBezTo>
                    <a:pt x="18" y="29"/>
                    <a:pt x="18" y="29"/>
                    <a:pt x="18" y="29"/>
                  </a:cubicBezTo>
                  <a:cubicBezTo>
                    <a:pt x="18" y="29"/>
                    <a:pt x="16" y="30"/>
                    <a:pt x="15" y="30"/>
                  </a:cubicBezTo>
                  <a:cubicBezTo>
                    <a:pt x="5" y="30"/>
                    <a:pt x="0" y="23"/>
                    <a:pt x="0" y="14"/>
                  </a:cubicBezTo>
                  <a:cubicBezTo>
                    <a:pt x="0" y="5"/>
                    <a:pt x="8" y="0"/>
                    <a:pt x="17" y="0"/>
                  </a:cubicBezTo>
                  <a:cubicBezTo>
                    <a:pt x="27" y="0"/>
                    <a:pt x="34" y="5"/>
                    <a:pt x="34" y="15"/>
                  </a:cubicBezTo>
                  <a:cubicBezTo>
                    <a:pt x="34" y="20"/>
                    <a:pt x="33" y="26"/>
                    <a:pt x="27" y="32"/>
                  </a:cubicBezTo>
                  <a:cubicBezTo>
                    <a:pt x="17" y="44"/>
                    <a:pt x="17" y="44"/>
                    <a:pt x="17" y="44"/>
                  </a:cubicBezTo>
                  <a:cubicBezTo>
                    <a:pt x="5" y="44"/>
                    <a:pt x="5" y="44"/>
                    <a:pt x="5" y="44"/>
                  </a:cubicBezTo>
                  <a:lnTo>
                    <a:pt x="18" y="29"/>
                  </a:lnTo>
                  <a:close/>
                  <a:moveTo>
                    <a:pt x="10" y="15"/>
                  </a:moveTo>
                  <a:cubicBezTo>
                    <a:pt x="10" y="19"/>
                    <a:pt x="13" y="21"/>
                    <a:pt x="17" y="21"/>
                  </a:cubicBezTo>
                  <a:cubicBezTo>
                    <a:pt x="21" y="21"/>
                    <a:pt x="24" y="19"/>
                    <a:pt x="24" y="15"/>
                  </a:cubicBezTo>
                  <a:cubicBezTo>
                    <a:pt x="24" y="11"/>
                    <a:pt x="21" y="9"/>
                    <a:pt x="17" y="9"/>
                  </a:cubicBezTo>
                  <a:cubicBezTo>
                    <a:pt x="13" y="9"/>
                    <a:pt x="10" y="11"/>
                    <a:pt x="1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8" name="Freeform 23"/>
            <p:cNvSpPr>
              <a:spLocks noEditPoints="1"/>
            </p:cNvSpPr>
            <p:nvPr userDrawn="1"/>
          </p:nvSpPr>
          <p:spPr bwMode="auto">
            <a:xfrm>
              <a:off x="-117951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7"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9" name="Freeform 24"/>
            <p:cNvSpPr>
              <a:spLocks/>
            </p:cNvSpPr>
            <p:nvPr userDrawn="1"/>
          </p:nvSpPr>
          <p:spPr bwMode="auto">
            <a:xfrm>
              <a:off x="-11687175" y="4251325"/>
              <a:ext cx="34925" cy="53975"/>
            </a:xfrm>
            <a:custGeom>
              <a:avLst/>
              <a:gdLst>
                <a:gd name="T0" fmla="*/ 6 w 11"/>
                <a:gd name="T1" fmla="*/ 9 h 17"/>
                <a:gd name="T2" fmla="*/ 5 w 11"/>
                <a:gd name="T3" fmla="*/ 9 h 17"/>
                <a:gd name="T4" fmla="*/ 1 w 11"/>
                <a:gd name="T5" fmla="*/ 5 h 17"/>
                <a:gd name="T6" fmla="*/ 6 w 11"/>
                <a:gd name="T7" fmla="*/ 0 h 17"/>
                <a:gd name="T8" fmla="*/ 11 w 11"/>
                <a:gd name="T9" fmla="*/ 5 h 17"/>
                <a:gd name="T10" fmla="*/ 4 w 11"/>
                <a:gd name="T11" fmla="*/ 17 h 17"/>
                <a:gd name="T12" fmla="*/ 0 w 11"/>
                <a:gd name="T13" fmla="*/ 17 h 17"/>
                <a:gd name="T14" fmla="*/ 5 w 11"/>
                <a:gd name="T15" fmla="*/ 10 h 17"/>
                <a:gd name="T16" fmla="*/ 6 w 11"/>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7">
                  <a:moveTo>
                    <a:pt x="6" y="9"/>
                  </a:moveTo>
                  <a:cubicBezTo>
                    <a:pt x="5" y="9"/>
                    <a:pt x="5" y="9"/>
                    <a:pt x="5" y="9"/>
                  </a:cubicBezTo>
                  <a:cubicBezTo>
                    <a:pt x="3" y="9"/>
                    <a:pt x="1" y="7"/>
                    <a:pt x="1" y="5"/>
                  </a:cubicBezTo>
                  <a:cubicBezTo>
                    <a:pt x="1" y="2"/>
                    <a:pt x="3" y="0"/>
                    <a:pt x="6" y="0"/>
                  </a:cubicBezTo>
                  <a:cubicBezTo>
                    <a:pt x="9" y="0"/>
                    <a:pt x="11" y="2"/>
                    <a:pt x="11" y="5"/>
                  </a:cubicBezTo>
                  <a:cubicBezTo>
                    <a:pt x="11" y="9"/>
                    <a:pt x="8" y="14"/>
                    <a:pt x="4" y="17"/>
                  </a:cubicBezTo>
                  <a:cubicBezTo>
                    <a:pt x="0" y="17"/>
                    <a:pt x="0" y="17"/>
                    <a:pt x="0" y="17"/>
                  </a:cubicBezTo>
                  <a:cubicBezTo>
                    <a:pt x="2" y="16"/>
                    <a:pt x="5" y="12"/>
                    <a:pt x="5"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0" name="Freeform 25"/>
            <p:cNvSpPr>
              <a:spLocks noEditPoints="1"/>
            </p:cNvSpPr>
            <p:nvPr userDrawn="1"/>
          </p:nvSpPr>
          <p:spPr bwMode="auto">
            <a:xfrm>
              <a:off x="-1164590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1" name="Freeform 26"/>
            <p:cNvSpPr>
              <a:spLocks noEditPoints="1"/>
            </p:cNvSpPr>
            <p:nvPr userDrawn="1"/>
          </p:nvSpPr>
          <p:spPr bwMode="auto">
            <a:xfrm>
              <a:off x="-1149985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0 w 40"/>
                <a:gd name="T11" fmla="*/ 22 h 45"/>
                <a:gd name="T12" fmla="*/ 20 w 40"/>
                <a:gd name="T13" fmla="*/ 35 h 45"/>
                <a:gd name="T14" fmla="*/ 29 w 40"/>
                <a:gd name="T15" fmla="*/ 22 h 45"/>
                <a:gd name="T16" fmla="*/ 20 w 40"/>
                <a:gd name="T17" fmla="*/ 10 h 45"/>
                <a:gd name="T18" fmla="*/ 10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0" y="22"/>
                  </a:moveTo>
                  <a:cubicBezTo>
                    <a:pt x="10" y="29"/>
                    <a:pt x="13" y="35"/>
                    <a:pt x="20" y="35"/>
                  </a:cubicBezTo>
                  <a:cubicBezTo>
                    <a:pt x="26" y="35"/>
                    <a:pt x="29" y="29"/>
                    <a:pt x="29" y="22"/>
                  </a:cubicBezTo>
                  <a:cubicBezTo>
                    <a:pt x="29" y="15"/>
                    <a:pt x="26" y="10"/>
                    <a:pt x="20" y="10"/>
                  </a:cubicBezTo>
                  <a:cubicBezTo>
                    <a:pt x="13" y="10"/>
                    <a:pt x="10" y="15"/>
                    <a:pt x="1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2" name="Freeform 27"/>
            <p:cNvSpPr>
              <a:spLocks noEditPoints="1"/>
            </p:cNvSpPr>
            <p:nvPr userDrawn="1"/>
          </p:nvSpPr>
          <p:spPr bwMode="auto">
            <a:xfrm>
              <a:off x="-11356975"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3" name="Freeform 28"/>
            <p:cNvSpPr>
              <a:spLocks/>
            </p:cNvSpPr>
            <p:nvPr userDrawn="1"/>
          </p:nvSpPr>
          <p:spPr bwMode="auto">
            <a:xfrm>
              <a:off x="-111537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4" name="Freeform 29"/>
            <p:cNvSpPr>
              <a:spLocks/>
            </p:cNvSpPr>
            <p:nvPr userDrawn="1"/>
          </p:nvSpPr>
          <p:spPr bwMode="auto">
            <a:xfrm>
              <a:off x="-11029950" y="4140200"/>
              <a:ext cx="127000" cy="139700"/>
            </a:xfrm>
            <a:custGeom>
              <a:avLst/>
              <a:gdLst>
                <a:gd name="T0" fmla="*/ 40 w 40"/>
                <a:gd name="T1" fmla="*/ 0 h 44"/>
                <a:gd name="T2" fmla="*/ 40 w 40"/>
                <a:gd name="T3" fmla="*/ 44 h 44"/>
                <a:gd name="T4" fmla="*/ 35 w 40"/>
                <a:gd name="T5" fmla="*/ 44 h 44"/>
                <a:gd name="T6" fmla="*/ 35 w 40"/>
                <a:gd name="T7" fmla="*/ 24 h 44"/>
                <a:gd name="T8" fmla="*/ 35 w 40"/>
                <a:gd name="T9" fmla="*/ 9 h 44"/>
                <a:gd name="T10" fmla="*/ 35 w 40"/>
                <a:gd name="T11" fmla="*/ 9 h 44"/>
                <a:gd name="T12" fmla="*/ 31 w 40"/>
                <a:gd name="T13" fmla="*/ 16 h 44"/>
                <a:gd name="T14" fmla="*/ 21 w 40"/>
                <a:gd name="T15" fmla="*/ 33 h 44"/>
                <a:gd name="T16" fmla="*/ 19 w 40"/>
                <a:gd name="T17" fmla="*/ 33 h 44"/>
                <a:gd name="T18" fmla="*/ 8 w 40"/>
                <a:gd name="T19" fmla="*/ 16 h 44"/>
                <a:gd name="T20" fmla="*/ 5 w 40"/>
                <a:gd name="T21" fmla="*/ 9 h 44"/>
                <a:gd name="T22" fmla="*/ 5 w 40"/>
                <a:gd name="T23" fmla="*/ 9 h 44"/>
                <a:gd name="T24" fmla="*/ 5 w 40"/>
                <a:gd name="T25" fmla="*/ 24 h 44"/>
                <a:gd name="T26" fmla="*/ 5 w 40"/>
                <a:gd name="T27" fmla="*/ 44 h 44"/>
                <a:gd name="T28" fmla="*/ 0 w 40"/>
                <a:gd name="T29" fmla="*/ 44 h 44"/>
                <a:gd name="T30" fmla="*/ 0 w 40"/>
                <a:gd name="T31" fmla="*/ 0 h 44"/>
                <a:gd name="T32" fmla="*/ 5 w 40"/>
                <a:gd name="T33" fmla="*/ 0 h 44"/>
                <a:gd name="T34" fmla="*/ 15 w 40"/>
                <a:gd name="T35" fmla="*/ 19 h 44"/>
                <a:gd name="T36" fmla="*/ 20 w 40"/>
                <a:gd name="T37" fmla="*/ 27 h 44"/>
                <a:gd name="T38" fmla="*/ 20 w 40"/>
                <a:gd name="T39" fmla="*/ 27 h 44"/>
                <a:gd name="T40" fmla="*/ 24 w 40"/>
                <a:gd name="T41" fmla="*/ 19 h 44"/>
                <a:gd name="T42" fmla="*/ 35 w 40"/>
                <a:gd name="T43" fmla="*/ 0 h 44"/>
                <a:gd name="T44" fmla="*/ 40 w 40"/>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4">
                  <a:moveTo>
                    <a:pt x="40" y="0"/>
                  </a:moveTo>
                  <a:cubicBezTo>
                    <a:pt x="40" y="44"/>
                    <a:pt x="40" y="44"/>
                    <a:pt x="40" y="44"/>
                  </a:cubicBezTo>
                  <a:cubicBezTo>
                    <a:pt x="35" y="44"/>
                    <a:pt x="35" y="44"/>
                    <a:pt x="35" y="44"/>
                  </a:cubicBezTo>
                  <a:cubicBezTo>
                    <a:pt x="35" y="24"/>
                    <a:pt x="35" y="24"/>
                    <a:pt x="35" y="24"/>
                  </a:cubicBezTo>
                  <a:cubicBezTo>
                    <a:pt x="35" y="18"/>
                    <a:pt x="35" y="9"/>
                    <a:pt x="35" y="9"/>
                  </a:cubicBezTo>
                  <a:cubicBezTo>
                    <a:pt x="35" y="9"/>
                    <a:pt x="35" y="9"/>
                    <a:pt x="35" y="9"/>
                  </a:cubicBezTo>
                  <a:cubicBezTo>
                    <a:pt x="35" y="9"/>
                    <a:pt x="33" y="13"/>
                    <a:pt x="31" y="16"/>
                  </a:cubicBezTo>
                  <a:cubicBezTo>
                    <a:pt x="21" y="33"/>
                    <a:pt x="21" y="33"/>
                    <a:pt x="21" y="33"/>
                  </a:cubicBezTo>
                  <a:cubicBezTo>
                    <a:pt x="19" y="33"/>
                    <a:pt x="19" y="33"/>
                    <a:pt x="19" y="33"/>
                  </a:cubicBezTo>
                  <a:cubicBezTo>
                    <a:pt x="8" y="16"/>
                    <a:pt x="8" y="16"/>
                    <a:pt x="8" y="16"/>
                  </a:cubicBezTo>
                  <a:cubicBezTo>
                    <a:pt x="7" y="13"/>
                    <a:pt x="5" y="9"/>
                    <a:pt x="5" y="9"/>
                  </a:cubicBezTo>
                  <a:cubicBezTo>
                    <a:pt x="5" y="9"/>
                    <a:pt x="5" y="9"/>
                    <a:pt x="5" y="9"/>
                  </a:cubicBezTo>
                  <a:cubicBezTo>
                    <a:pt x="5" y="9"/>
                    <a:pt x="5" y="18"/>
                    <a:pt x="5" y="24"/>
                  </a:cubicBezTo>
                  <a:cubicBezTo>
                    <a:pt x="5" y="44"/>
                    <a:pt x="5" y="44"/>
                    <a:pt x="5" y="44"/>
                  </a:cubicBezTo>
                  <a:cubicBezTo>
                    <a:pt x="0" y="44"/>
                    <a:pt x="0" y="44"/>
                    <a:pt x="0" y="44"/>
                  </a:cubicBezTo>
                  <a:cubicBezTo>
                    <a:pt x="0" y="0"/>
                    <a:pt x="0" y="0"/>
                    <a:pt x="0" y="0"/>
                  </a:cubicBezTo>
                  <a:cubicBezTo>
                    <a:pt x="5" y="0"/>
                    <a:pt x="5" y="0"/>
                    <a:pt x="5" y="0"/>
                  </a:cubicBezTo>
                  <a:cubicBezTo>
                    <a:pt x="15" y="19"/>
                    <a:pt x="15" y="19"/>
                    <a:pt x="15" y="19"/>
                  </a:cubicBezTo>
                  <a:cubicBezTo>
                    <a:pt x="19" y="25"/>
                    <a:pt x="20" y="27"/>
                    <a:pt x="20" y="27"/>
                  </a:cubicBezTo>
                  <a:cubicBezTo>
                    <a:pt x="20" y="27"/>
                    <a:pt x="20" y="27"/>
                    <a:pt x="20" y="27"/>
                  </a:cubicBezTo>
                  <a:cubicBezTo>
                    <a:pt x="20" y="27"/>
                    <a:pt x="21" y="25"/>
                    <a:pt x="24" y="19"/>
                  </a:cubicBezTo>
                  <a:cubicBezTo>
                    <a:pt x="35" y="0"/>
                    <a:pt x="35" y="0"/>
                    <a:pt x="35"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5" name="Freeform 30"/>
            <p:cNvSpPr>
              <a:spLocks noEditPoints="1"/>
            </p:cNvSpPr>
            <p:nvPr userDrawn="1"/>
          </p:nvSpPr>
          <p:spPr bwMode="auto">
            <a:xfrm>
              <a:off x="-10864850" y="4140200"/>
              <a:ext cx="92075" cy="139700"/>
            </a:xfrm>
            <a:custGeom>
              <a:avLst/>
              <a:gdLst>
                <a:gd name="T0" fmla="*/ 13 w 29"/>
                <a:gd name="T1" fmla="*/ 0 h 44"/>
                <a:gd name="T2" fmla="*/ 29 w 29"/>
                <a:gd name="T3" fmla="*/ 14 h 44"/>
                <a:gd name="T4" fmla="*/ 13 w 29"/>
                <a:gd name="T5" fmla="*/ 28 h 44"/>
                <a:gd name="T6" fmla="*/ 5 w 29"/>
                <a:gd name="T7" fmla="*/ 28 h 44"/>
                <a:gd name="T8" fmla="*/ 5 w 29"/>
                <a:gd name="T9" fmla="*/ 44 h 44"/>
                <a:gd name="T10" fmla="*/ 0 w 29"/>
                <a:gd name="T11" fmla="*/ 44 h 44"/>
                <a:gd name="T12" fmla="*/ 0 w 29"/>
                <a:gd name="T13" fmla="*/ 0 h 44"/>
                <a:gd name="T14" fmla="*/ 13 w 29"/>
                <a:gd name="T15" fmla="*/ 0 h 44"/>
                <a:gd name="T16" fmla="*/ 13 w 29"/>
                <a:gd name="T17" fmla="*/ 23 h 44"/>
                <a:gd name="T18" fmla="*/ 24 w 29"/>
                <a:gd name="T19" fmla="*/ 14 h 44"/>
                <a:gd name="T20" fmla="*/ 13 w 29"/>
                <a:gd name="T21" fmla="*/ 5 h 44"/>
                <a:gd name="T22" fmla="*/ 5 w 29"/>
                <a:gd name="T23" fmla="*/ 5 h 44"/>
                <a:gd name="T24" fmla="*/ 5 w 29"/>
                <a:gd name="T25" fmla="*/ 23 h 44"/>
                <a:gd name="T26" fmla="*/ 13 w 29"/>
                <a:gd name="T2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13" y="0"/>
                  </a:moveTo>
                  <a:cubicBezTo>
                    <a:pt x="23" y="0"/>
                    <a:pt x="29" y="6"/>
                    <a:pt x="29" y="14"/>
                  </a:cubicBezTo>
                  <a:cubicBezTo>
                    <a:pt x="29" y="23"/>
                    <a:pt x="23" y="28"/>
                    <a:pt x="13" y="28"/>
                  </a:cubicBezTo>
                  <a:cubicBezTo>
                    <a:pt x="5" y="28"/>
                    <a:pt x="5" y="28"/>
                    <a:pt x="5" y="28"/>
                  </a:cubicBezTo>
                  <a:cubicBezTo>
                    <a:pt x="5" y="44"/>
                    <a:pt x="5" y="44"/>
                    <a:pt x="5" y="44"/>
                  </a:cubicBezTo>
                  <a:cubicBezTo>
                    <a:pt x="0" y="44"/>
                    <a:pt x="0" y="44"/>
                    <a:pt x="0" y="44"/>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6" name="Freeform 31"/>
            <p:cNvSpPr>
              <a:spLocks/>
            </p:cNvSpPr>
            <p:nvPr userDrawn="1"/>
          </p:nvSpPr>
          <p:spPr bwMode="auto">
            <a:xfrm>
              <a:off x="-10747375"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7" name="Freeform 32"/>
            <p:cNvSpPr>
              <a:spLocks noEditPoints="1"/>
            </p:cNvSpPr>
            <p:nvPr userDrawn="1"/>
          </p:nvSpPr>
          <p:spPr bwMode="auto">
            <a:xfrm>
              <a:off x="-10652125" y="4140200"/>
              <a:ext cx="142875" cy="142875"/>
            </a:xfrm>
            <a:custGeom>
              <a:avLst/>
              <a:gdLst>
                <a:gd name="T0" fmla="*/ 23 w 45"/>
                <a:gd name="T1" fmla="*/ 0 h 45"/>
                <a:gd name="T2" fmla="*/ 45 w 45"/>
                <a:gd name="T3" fmla="*/ 22 h 45"/>
                <a:gd name="T4" fmla="*/ 23 w 45"/>
                <a:gd name="T5" fmla="*/ 45 h 45"/>
                <a:gd name="T6" fmla="*/ 0 w 45"/>
                <a:gd name="T7" fmla="*/ 22 h 45"/>
                <a:gd name="T8" fmla="*/ 23 w 45"/>
                <a:gd name="T9" fmla="*/ 0 h 45"/>
                <a:gd name="T10" fmla="*/ 23 w 45"/>
                <a:gd name="T11" fmla="*/ 40 h 45"/>
                <a:gd name="T12" fmla="*/ 40 w 45"/>
                <a:gd name="T13" fmla="*/ 22 h 45"/>
                <a:gd name="T14" fmla="*/ 23 w 45"/>
                <a:gd name="T15" fmla="*/ 5 h 45"/>
                <a:gd name="T16" fmla="*/ 5 w 45"/>
                <a:gd name="T17" fmla="*/ 22 h 45"/>
                <a:gd name="T18" fmla="*/ 23 w 45"/>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2" y="40"/>
                    <a:pt x="40" y="33"/>
                    <a:pt x="40" y="22"/>
                  </a:cubicBezTo>
                  <a:cubicBezTo>
                    <a:pt x="40" y="12"/>
                    <a:pt x="32"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8" name="Freeform 33"/>
            <p:cNvSpPr>
              <a:spLocks/>
            </p:cNvSpPr>
            <p:nvPr userDrawn="1"/>
          </p:nvSpPr>
          <p:spPr bwMode="auto">
            <a:xfrm>
              <a:off x="-10509250" y="4140200"/>
              <a:ext cx="123825" cy="139700"/>
            </a:xfrm>
            <a:custGeom>
              <a:avLst/>
              <a:gdLst>
                <a:gd name="T0" fmla="*/ 39 w 39"/>
                <a:gd name="T1" fmla="*/ 0 h 44"/>
                <a:gd name="T2" fmla="*/ 22 w 39"/>
                <a:gd name="T3" fmla="*/ 23 h 44"/>
                <a:gd name="T4" fmla="*/ 22 w 39"/>
                <a:gd name="T5" fmla="*/ 44 h 44"/>
                <a:gd name="T6" fmla="*/ 17 w 39"/>
                <a:gd name="T7" fmla="*/ 44 h 44"/>
                <a:gd name="T8" fmla="*/ 17 w 39"/>
                <a:gd name="T9" fmla="*/ 23 h 44"/>
                <a:gd name="T10" fmla="*/ 0 w 39"/>
                <a:gd name="T11" fmla="*/ 0 h 44"/>
                <a:gd name="T12" fmla="*/ 6 w 39"/>
                <a:gd name="T13" fmla="*/ 0 h 44"/>
                <a:gd name="T14" fmla="*/ 17 w 39"/>
                <a:gd name="T15" fmla="*/ 15 h 44"/>
                <a:gd name="T16" fmla="*/ 19 w 39"/>
                <a:gd name="T17" fmla="*/ 18 h 44"/>
                <a:gd name="T18" fmla="*/ 19 w 39"/>
                <a:gd name="T19" fmla="*/ 18 h 44"/>
                <a:gd name="T20" fmla="*/ 22 w 39"/>
                <a:gd name="T21" fmla="*/ 15 h 44"/>
                <a:gd name="T22" fmla="*/ 33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2" y="23"/>
                    <a:pt x="22" y="23"/>
                    <a:pt x="22" y="23"/>
                  </a:cubicBezTo>
                  <a:cubicBezTo>
                    <a:pt x="22" y="44"/>
                    <a:pt x="22" y="44"/>
                    <a:pt x="22" y="44"/>
                  </a:cubicBezTo>
                  <a:cubicBezTo>
                    <a:pt x="17" y="44"/>
                    <a:pt x="17" y="44"/>
                    <a:pt x="17" y="44"/>
                  </a:cubicBezTo>
                  <a:cubicBezTo>
                    <a:pt x="17" y="23"/>
                    <a:pt x="17" y="23"/>
                    <a:pt x="17" y="23"/>
                  </a:cubicBezTo>
                  <a:cubicBezTo>
                    <a:pt x="0" y="0"/>
                    <a:pt x="0" y="0"/>
                    <a:pt x="0" y="0"/>
                  </a:cubicBezTo>
                  <a:cubicBezTo>
                    <a:pt x="6" y="0"/>
                    <a:pt x="6" y="0"/>
                    <a:pt x="6" y="0"/>
                  </a:cubicBezTo>
                  <a:cubicBezTo>
                    <a:pt x="17" y="15"/>
                    <a:pt x="17" y="15"/>
                    <a:pt x="17" y="15"/>
                  </a:cubicBezTo>
                  <a:cubicBezTo>
                    <a:pt x="18" y="16"/>
                    <a:pt x="19" y="18"/>
                    <a:pt x="19" y="18"/>
                  </a:cubicBezTo>
                  <a:cubicBezTo>
                    <a:pt x="19" y="18"/>
                    <a:pt x="19" y="18"/>
                    <a:pt x="19" y="18"/>
                  </a:cubicBezTo>
                  <a:cubicBezTo>
                    <a:pt x="20" y="18"/>
                    <a:pt x="21" y="16"/>
                    <a:pt x="22" y="15"/>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9" name="Freeform 34"/>
            <p:cNvSpPr>
              <a:spLocks/>
            </p:cNvSpPr>
            <p:nvPr userDrawn="1"/>
          </p:nvSpPr>
          <p:spPr bwMode="auto">
            <a:xfrm>
              <a:off x="-103663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0" name="Freeform 35"/>
            <p:cNvSpPr>
              <a:spLocks/>
            </p:cNvSpPr>
            <p:nvPr userDrawn="1"/>
          </p:nvSpPr>
          <p:spPr bwMode="auto">
            <a:xfrm>
              <a:off x="-10242550" y="4140200"/>
              <a:ext cx="95250" cy="139700"/>
            </a:xfrm>
            <a:custGeom>
              <a:avLst/>
              <a:gdLst>
                <a:gd name="T0" fmla="*/ 60 w 60"/>
                <a:gd name="T1" fmla="*/ 78 h 88"/>
                <a:gd name="T2" fmla="*/ 60 w 60"/>
                <a:gd name="T3" fmla="*/ 88 h 88"/>
                <a:gd name="T4" fmla="*/ 0 w 60"/>
                <a:gd name="T5" fmla="*/ 88 h 88"/>
                <a:gd name="T6" fmla="*/ 0 w 60"/>
                <a:gd name="T7" fmla="*/ 0 h 88"/>
                <a:gd name="T8" fmla="*/ 58 w 60"/>
                <a:gd name="T9" fmla="*/ 0 h 88"/>
                <a:gd name="T10" fmla="*/ 58 w 60"/>
                <a:gd name="T11" fmla="*/ 10 h 88"/>
                <a:gd name="T12" fmla="*/ 10 w 60"/>
                <a:gd name="T13" fmla="*/ 10 h 88"/>
                <a:gd name="T14" fmla="*/ 10 w 60"/>
                <a:gd name="T15" fmla="*/ 38 h 88"/>
                <a:gd name="T16" fmla="*/ 48 w 60"/>
                <a:gd name="T17" fmla="*/ 38 h 88"/>
                <a:gd name="T18" fmla="*/ 48 w 60"/>
                <a:gd name="T19" fmla="*/ 46 h 88"/>
                <a:gd name="T20" fmla="*/ 10 w 60"/>
                <a:gd name="T21" fmla="*/ 46 h 88"/>
                <a:gd name="T22" fmla="*/ 10 w 60"/>
                <a:gd name="T23" fmla="*/ 78 h 88"/>
                <a:gd name="T24" fmla="*/ 60 w 60"/>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8">
                  <a:moveTo>
                    <a:pt x="60" y="78"/>
                  </a:moveTo>
                  <a:lnTo>
                    <a:pt x="60" y="88"/>
                  </a:lnTo>
                  <a:lnTo>
                    <a:pt x="0" y="88"/>
                  </a:lnTo>
                  <a:lnTo>
                    <a:pt x="0" y="0"/>
                  </a:lnTo>
                  <a:lnTo>
                    <a:pt x="58" y="0"/>
                  </a:lnTo>
                  <a:lnTo>
                    <a:pt x="58" y="10"/>
                  </a:lnTo>
                  <a:lnTo>
                    <a:pt x="10" y="10"/>
                  </a:lnTo>
                  <a:lnTo>
                    <a:pt x="10" y="38"/>
                  </a:lnTo>
                  <a:lnTo>
                    <a:pt x="48" y="38"/>
                  </a:lnTo>
                  <a:lnTo>
                    <a:pt x="48"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1" name="Freeform 36"/>
            <p:cNvSpPr>
              <a:spLocks/>
            </p:cNvSpPr>
            <p:nvPr userDrawn="1"/>
          </p:nvSpPr>
          <p:spPr bwMode="auto">
            <a:xfrm>
              <a:off x="-10134600" y="4140200"/>
              <a:ext cx="104775" cy="142875"/>
            </a:xfrm>
            <a:custGeom>
              <a:avLst/>
              <a:gdLst>
                <a:gd name="T0" fmla="*/ 27 w 33"/>
                <a:gd name="T1" fmla="*/ 13 h 45"/>
                <a:gd name="T2" fmla="*/ 16 w 33"/>
                <a:gd name="T3" fmla="*/ 4 h 45"/>
                <a:gd name="T4" fmla="*/ 6 w 33"/>
                <a:gd name="T5" fmla="*/ 11 h 45"/>
                <a:gd name="T6" fmla="*/ 18 w 33"/>
                <a:gd name="T7" fmla="*/ 19 h 45"/>
                <a:gd name="T8" fmla="*/ 33 w 33"/>
                <a:gd name="T9" fmla="*/ 32 h 45"/>
                <a:gd name="T10" fmla="*/ 17 w 33"/>
                <a:gd name="T11" fmla="*/ 45 h 45"/>
                <a:gd name="T12" fmla="*/ 0 w 33"/>
                <a:gd name="T13" fmla="*/ 32 h 45"/>
                <a:gd name="T14" fmla="*/ 5 w 33"/>
                <a:gd name="T15" fmla="*/ 31 h 45"/>
                <a:gd name="T16" fmla="*/ 17 w 33"/>
                <a:gd name="T17" fmla="*/ 40 h 45"/>
                <a:gd name="T18" fmla="*/ 27 w 33"/>
                <a:gd name="T19" fmla="*/ 32 h 45"/>
                <a:gd name="T20" fmla="*/ 13 w 33"/>
                <a:gd name="T21" fmla="*/ 23 h 45"/>
                <a:gd name="T22" fmla="*/ 1 w 33"/>
                <a:gd name="T23" fmla="*/ 11 h 45"/>
                <a:gd name="T24" fmla="*/ 16 w 33"/>
                <a:gd name="T25" fmla="*/ 0 h 45"/>
                <a:gd name="T26" fmla="*/ 32 w 33"/>
                <a:gd name="T27" fmla="*/ 11 h 45"/>
                <a:gd name="T28" fmla="*/ 27 w 33"/>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5">
                  <a:moveTo>
                    <a:pt x="27" y="13"/>
                  </a:moveTo>
                  <a:cubicBezTo>
                    <a:pt x="26" y="7"/>
                    <a:pt x="21" y="4"/>
                    <a:pt x="16" y="4"/>
                  </a:cubicBezTo>
                  <a:cubicBezTo>
                    <a:pt x="10" y="4"/>
                    <a:pt x="6" y="7"/>
                    <a:pt x="6" y="11"/>
                  </a:cubicBezTo>
                  <a:cubicBezTo>
                    <a:pt x="6" y="16"/>
                    <a:pt x="12" y="17"/>
                    <a:pt x="18" y="19"/>
                  </a:cubicBezTo>
                  <a:cubicBezTo>
                    <a:pt x="24" y="21"/>
                    <a:pt x="33" y="24"/>
                    <a:pt x="33" y="32"/>
                  </a:cubicBezTo>
                  <a:cubicBezTo>
                    <a:pt x="33" y="40"/>
                    <a:pt x="26" y="45"/>
                    <a:pt x="17" y="45"/>
                  </a:cubicBezTo>
                  <a:cubicBezTo>
                    <a:pt x="7" y="45"/>
                    <a:pt x="1" y="39"/>
                    <a:pt x="0" y="32"/>
                  </a:cubicBezTo>
                  <a:cubicBezTo>
                    <a:pt x="5" y="31"/>
                    <a:pt x="5" y="31"/>
                    <a:pt x="5" y="31"/>
                  </a:cubicBezTo>
                  <a:cubicBezTo>
                    <a:pt x="6" y="36"/>
                    <a:pt x="10" y="40"/>
                    <a:pt x="17" y="40"/>
                  </a:cubicBezTo>
                  <a:cubicBezTo>
                    <a:pt x="23" y="40"/>
                    <a:pt x="27" y="37"/>
                    <a:pt x="27" y="32"/>
                  </a:cubicBezTo>
                  <a:cubicBezTo>
                    <a:pt x="27" y="26"/>
                    <a:pt x="20" y="25"/>
                    <a:pt x="13" y="23"/>
                  </a:cubicBezTo>
                  <a:cubicBezTo>
                    <a:pt x="8" y="21"/>
                    <a:pt x="1" y="19"/>
                    <a:pt x="1" y="11"/>
                  </a:cubicBezTo>
                  <a:cubicBezTo>
                    <a:pt x="1" y="5"/>
                    <a:pt x="8" y="0"/>
                    <a:pt x="16" y="0"/>
                  </a:cubicBezTo>
                  <a:cubicBezTo>
                    <a:pt x="24" y="0"/>
                    <a:pt x="30"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2" name="Rectangle 37"/>
            <p:cNvSpPr>
              <a:spLocks noChangeArrowheads="1"/>
            </p:cNvSpPr>
            <p:nvPr userDrawn="1"/>
          </p:nvSpPr>
          <p:spPr bwMode="auto">
            <a:xfrm>
              <a:off x="-9956800" y="4127500"/>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3" name="Freeform 38"/>
            <p:cNvSpPr>
              <a:spLocks/>
            </p:cNvSpPr>
            <p:nvPr userDrawn="1"/>
          </p:nvSpPr>
          <p:spPr bwMode="auto">
            <a:xfrm>
              <a:off x="-9867900" y="4140200"/>
              <a:ext cx="107950" cy="142875"/>
            </a:xfrm>
            <a:custGeom>
              <a:avLst/>
              <a:gdLst>
                <a:gd name="T0" fmla="*/ 1 w 34"/>
                <a:gd name="T1" fmla="*/ 12 h 45"/>
                <a:gd name="T2" fmla="*/ 17 w 34"/>
                <a:gd name="T3" fmla="*/ 0 h 45"/>
                <a:gd name="T4" fmla="*/ 33 w 34"/>
                <a:gd name="T5" fmla="*/ 12 h 45"/>
                <a:gd name="T6" fmla="*/ 25 w 34"/>
                <a:gd name="T7" fmla="*/ 21 h 45"/>
                <a:gd name="T8" fmla="*/ 25 w 34"/>
                <a:gd name="T9" fmla="*/ 22 h 45"/>
                <a:gd name="T10" fmla="*/ 34 w 34"/>
                <a:gd name="T11" fmla="*/ 31 h 45"/>
                <a:gd name="T12" fmla="*/ 17 w 34"/>
                <a:gd name="T13" fmla="*/ 45 h 45"/>
                <a:gd name="T14" fmla="*/ 0 w 34"/>
                <a:gd name="T15" fmla="*/ 33 h 45"/>
                <a:gd name="T16" fmla="*/ 9 w 34"/>
                <a:gd name="T17" fmla="*/ 30 h 45"/>
                <a:gd name="T18" fmla="*/ 17 w 34"/>
                <a:gd name="T19" fmla="*/ 36 h 45"/>
                <a:gd name="T20" fmla="*/ 23 w 34"/>
                <a:gd name="T21" fmla="*/ 30 h 45"/>
                <a:gd name="T22" fmla="*/ 17 w 34"/>
                <a:gd name="T23" fmla="*/ 26 h 45"/>
                <a:gd name="T24" fmla="*/ 13 w 34"/>
                <a:gd name="T25" fmla="*/ 26 h 45"/>
                <a:gd name="T26" fmla="*/ 13 w 34"/>
                <a:gd name="T27" fmla="*/ 18 h 45"/>
                <a:gd name="T28" fmla="*/ 17 w 34"/>
                <a:gd name="T29" fmla="*/ 18 h 45"/>
                <a:gd name="T30" fmla="*/ 22 w 34"/>
                <a:gd name="T31" fmla="*/ 13 h 45"/>
                <a:gd name="T32" fmla="*/ 17 w 34"/>
                <a:gd name="T33" fmla="*/ 9 h 45"/>
                <a:gd name="T34" fmla="*/ 10 w 34"/>
                <a:gd name="T35" fmla="*/ 14 h 45"/>
                <a:gd name="T36" fmla="*/ 1 w 34"/>
                <a:gd name="T3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5">
                  <a:moveTo>
                    <a:pt x="1" y="12"/>
                  </a:moveTo>
                  <a:cubicBezTo>
                    <a:pt x="3" y="4"/>
                    <a:pt x="9" y="0"/>
                    <a:pt x="17" y="0"/>
                  </a:cubicBezTo>
                  <a:cubicBezTo>
                    <a:pt x="27" y="0"/>
                    <a:pt x="33" y="5"/>
                    <a:pt x="33" y="12"/>
                  </a:cubicBezTo>
                  <a:cubicBezTo>
                    <a:pt x="33" y="18"/>
                    <a:pt x="28" y="21"/>
                    <a:pt x="25" y="21"/>
                  </a:cubicBezTo>
                  <a:cubicBezTo>
                    <a:pt x="25" y="22"/>
                    <a:pt x="25" y="22"/>
                    <a:pt x="25" y="22"/>
                  </a:cubicBezTo>
                  <a:cubicBezTo>
                    <a:pt x="29" y="22"/>
                    <a:pt x="34" y="25"/>
                    <a:pt x="34" y="31"/>
                  </a:cubicBezTo>
                  <a:cubicBezTo>
                    <a:pt x="34" y="39"/>
                    <a:pt x="27" y="45"/>
                    <a:pt x="17" y="45"/>
                  </a:cubicBezTo>
                  <a:cubicBezTo>
                    <a:pt x="9" y="45"/>
                    <a:pt x="2" y="40"/>
                    <a:pt x="0" y="33"/>
                  </a:cubicBezTo>
                  <a:cubicBezTo>
                    <a:pt x="9" y="30"/>
                    <a:pt x="9" y="30"/>
                    <a:pt x="9" y="30"/>
                  </a:cubicBezTo>
                  <a:cubicBezTo>
                    <a:pt x="10" y="33"/>
                    <a:pt x="13" y="36"/>
                    <a:pt x="17" y="36"/>
                  </a:cubicBezTo>
                  <a:cubicBezTo>
                    <a:pt x="20" y="36"/>
                    <a:pt x="23" y="34"/>
                    <a:pt x="23" y="30"/>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3"/>
                  </a:cubicBezTo>
                  <a:cubicBezTo>
                    <a:pt x="22" y="11"/>
                    <a:pt x="20" y="9"/>
                    <a:pt x="17" y="9"/>
                  </a:cubicBezTo>
                  <a:cubicBezTo>
                    <a:pt x="13" y="9"/>
                    <a:pt x="11" y="10"/>
                    <a:pt x="10" y="14"/>
                  </a:cubicBez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4" name="Freeform 39"/>
            <p:cNvSpPr>
              <a:spLocks/>
            </p:cNvSpPr>
            <p:nvPr userDrawn="1"/>
          </p:nvSpPr>
          <p:spPr bwMode="auto">
            <a:xfrm>
              <a:off x="-9753600" y="4140200"/>
              <a:ext cx="69850" cy="139700"/>
            </a:xfrm>
            <a:custGeom>
              <a:avLst/>
              <a:gdLst>
                <a:gd name="T0" fmla="*/ 22 w 22"/>
                <a:gd name="T1" fmla="*/ 0 h 44"/>
                <a:gd name="T2" fmla="*/ 22 w 22"/>
                <a:gd name="T3" fmla="*/ 44 h 44"/>
                <a:gd name="T4" fmla="*/ 11 w 22"/>
                <a:gd name="T5" fmla="*/ 44 h 44"/>
                <a:gd name="T6" fmla="*/ 11 w 22"/>
                <a:gd name="T7" fmla="*/ 23 h 44"/>
                <a:gd name="T8" fmla="*/ 12 w 22"/>
                <a:gd name="T9" fmla="*/ 16 h 44"/>
                <a:gd name="T10" fmla="*/ 11 w 22"/>
                <a:gd name="T11" fmla="*/ 16 h 44"/>
                <a:gd name="T12" fmla="*/ 8 w 22"/>
                <a:gd name="T13" fmla="*/ 20 h 44"/>
                <a:gd name="T14" fmla="*/ 6 w 22"/>
                <a:gd name="T15" fmla="*/ 22 h 44"/>
                <a:gd name="T16" fmla="*/ 0 w 22"/>
                <a:gd name="T17" fmla="*/ 15 h 44"/>
                <a:gd name="T18" fmla="*/ 15 w 22"/>
                <a:gd name="T19" fmla="*/ 0 h 44"/>
                <a:gd name="T20" fmla="*/ 22 w 2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5" name="Freeform 40"/>
            <p:cNvSpPr>
              <a:spLocks/>
            </p:cNvSpPr>
            <p:nvPr userDrawn="1"/>
          </p:nvSpPr>
          <p:spPr bwMode="auto">
            <a:xfrm>
              <a:off x="-9610725" y="4140200"/>
              <a:ext cx="136525" cy="142875"/>
            </a:xfrm>
            <a:custGeom>
              <a:avLst/>
              <a:gdLst>
                <a:gd name="T0" fmla="*/ 37 w 43"/>
                <a:gd name="T1" fmla="*/ 12 h 45"/>
                <a:gd name="T2" fmla="*/ 22 w 43"/>
                <a:gd name="T3" fmla="*/ 5 h 45"/>
                <a:gd name="T4" fmla="*/ 5 w 43"/>
                <a:gd name="T5" fmla="*/ 22 h 45"/>
                <a:gd name="T6" fmla="*/ 22 w 43"/>
                <a:gd name="T7" fmla="*/ 40 h 45"/>
                <a:gd name="T8" fmla="*/ 38 w 43"/>
                <a:gd name="T9" fmla="*/ 31 h 45"/>
                <a:gd name="T10" fmla="*/ 43 w 43"/>
                <a:gd name="T11" fmla="*/ 32 h 45"/>
                <a:gd name="T12" fmla="*/ 22 w 43"/>
                <a:gd name="T13" fmla="*/ 45 h 45"/>
                <a:gd name="T14" fmla="*/ 0 w 43"/>
                <a:gd name="T15" fmla="*/ 22 h 45"/>
                <a:gd name="T16" fmla="*/ 22 w 43"/>
                <a:gd name="T17" fmla="*/ 0 h 45"/>
                <a:gd name="T18" fmla="*/ 42 w 43"/>
                <a:gd name="T19" fmla="*/ 11 h 45"/>
                <a:gd name="T20" fmla="*/ 37 w 43"/>
                <a:gd name="T21"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45">
                  <a:moveTo>
                    <a:pt x="37" y="12"/>
                  </a:moveTo>
                  <a:cubicBezTo>
                    <a:pt x="34" y="8"/>
                    <a:pt x="29" y="5"/>
                    <a:pt x="22" y="5"/>
                  </a:cubicBezTo>
                  <a:cubicBezTo>
                    <a:pt x="13" y="5"/>
                    <a:pt x="5" y="12"/>
                    <a:pt x="5" y="22"/>
                  </a:cubicBezTo>
                  <a:cubicBezTo>
                    <a:pt x="5" y="33"/>
                    <a:pt x="13" y="40"/>
                    <a:pt x="22" y="40"/>
                  </a:cubicBezTo>
                  <a:cubicBezTo>
                    <a:pt x="29" y="40"/>
                    <a:pt x="35" y="36"/>
                    <a:pt x="38" y="31"/>
                  </a:cubicBezTo>
                  <a:cubicBezTo>
                    <a:pt x="43" y="32"/>
                    <a:pt x="43" y="32"/>
                    <a:pt x="43" y="32"/>
                  </a:cubicBezTo>
                  <a:cubicBezTo>
                    <a:pt x="39" y="40"/>
                    <a:pt x="32"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6" name="Freeform 41"/>
            <p:cNvSpPr>
              <a:spLocks noEditPoints="1"/>
            </p:cNvSpPr>
            <p:nvPr userDrawn="1"/>
          </p:nvSpPr>
          <p:spPr bwMode="auto">
            <a:xfrm>
              <a:off x="-946150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6" y="0"/>
                    <a:pt x="46" y="9"/>
                    <a:pt x="46" y="22"/>
                  </a:cubicBezTo>
                  <a:cubicBezTo>
                    <a:pt x="46" y="35"/>
                    <a:pt x="36" y="45"/>
                    <a:pt x="23" y="45"/>
                  </a:cubicBezTo>
                  <a:cubicBezTo>
                    <a:pt x="11" y="45"/>
                    <a:pt x="0" y="35"/>
                    <a:pt x="0" y="22"/>
                  </a:cubicBezTo>
                  <a:cubicBezTo>
                    <a:pt x="0" y="9"/>
                    <a:pt x="11"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7" name="Freeform 42"/>
            <p:cNvSpPr>
              <a:spLocks/>
            </p:cNvSpPr>
            <p:nvPr userDrawn="1"/>
          </p:nvSpPr>
          <p:spPr bwMode="auto">
            <a:xfrm>
              <a:off x="-9293225" y="4140200"/>
              <a:ext cx="114300" cy="142875"/>
            </a:xfrm>
            <a:custGeom>
              <a:avLst/>
              <a:gdLst>
                <a:gd name="T0" fmla="*/ 36 w 36"/>
                <a:gd name="T1" fmla="*/ 0 h 45"/>
                <a:gd name="T2" fmla="*/ 36 w 36"/>
                <a:gd name="T3" fmla="*/ 26 h 45"/>
                <a:gd name="T4" fmla="*/ 18 w 36"/>
                <a:gd name="T5" fmla="*/ 45 h 45"/>
                <a:gd name="T6" fmla="*/ 0 w 36"/>
                <a:gd name="T7" fmla="*/ 26 h 45"/>
                <a:gd name="T8" fmla="*/ 0 w 36"/>
                <a:gd name="T9" fmla="*/ 0 h 45"/>
                <a:gd name="T10" fmla="*/ 5 w 36"/>
                <a:gd name="T11" fmla="*/ 0 h 45"/>
                <a:gd name="T12" fmla="*/ 5 w 36"/>
                <a:gd name="T13" fmla="*/ 26 h 45"/>
                <a:gd name="T14" fmla="*/ 18 w 36"/>
                <a:gd name="T15" fmla="*/ 40 h 45"/>
                <a:gd name="T16" fmla="*/ 31 w 36"/>
                <a:gd name="T17" fmla="*/ 26 h 45"/>
                <a:gd name="T18" fmla="*/ 31 w 36"/>
                <a:gd name="T19" fmla="*/ 0 h 45"/>
                <a:gd name="T20" fmla="*/ 36 w 36"/>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0"/>
                  </a:moveTo>
                  <a:cubicBezTo>
                    <a:pt x="36" y="26"/>
                    <a:pt x="36" y="26"/>
                    <a:pt x="36" y="26"/>
                  </a:cubicBezTo>
                  <a:cubicBezTo>
                    <a:pt x="36" y="38"/>
                    <a:pt x="29" y="45"/>
                    <a:pt x="18" y="45"/>
                  </a:cubicBezTo>
                  <a:cubicBezTo>
                    <a:pt x="6" y="45"/>
                    <a:pt x="0" y="38"/>
                    <a:pt x="0" y="26"/>
                  </a:cubicBezTo>
                  <a:cubicBezTo>
                    <a:pt x="0" y="0"/>
                    <a:pt x="0" y="0"/>
                    <a:pt x="0" y="0"/>
                  </a:cubicBezTo>
                  <a:cubicBezTo>
                    <a:pt x="5" y="0"/>
                    <a:pt x="5" y="0"/>
                    <a:pt x="5" y="0"/>
                  </a:cubicBezTo>
                  <a:cubicBezTo>
                    <a:pt x="5" y="26"/>
                    <a:pt x="5" y="26"/>
                    <a:pt x="5" y="26"/>
                  </a:cubicBezTo>
                  <a:cubicBezTo>
                    <a:pt x="5" y="35"/>
                    <a:pt x="9"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8" name="Freeform 43"/>
            <p:cNvSpPr>
              <a:spLocks/>
            </p:cNvSpPr>
            <p:nvPr userDrawn="1"/>
          </p:nvSpPr>
          <p:spPr bwMode="auto">
            <a:xfrm>
              <a:off x="-9150350" y="4140200"/>
              <a:ext cx="114300" cy="139700"/>
            </a:xfrm>
            <a:custGeom>
              <a:avLst/>
              <a:gdLst>
                <a:gd name="T0" fmla="*/ 36 w 36"/>
                <a:gd name="T1" fmla="*/ 0 h 44"/>
                <a:gd name="T2" fmla="*/ 36 w 36"/>
                <a:gd name="T3" fmla="*/ 44 h 44"/>
                <a:gd name="T4" fmla="*/ 31 w 36"/>
                <a:gd name="T5" fmla="*/ 44 h 44"/>
                <a:gd name="T6" fmla="*/ 12 w 36"/>
                <a:gd name="T7" fmla="*/ 18 h 44"/>
                <a:gd name="T8" fmla="*/ 5 w 36"/>
                <a:gd name="T9" fmla="*/ 9 h 44"/>
                <a:gd name="T10" fmla="*/ 5 w 36"/>
                <a:gd name="T11" fmla="*/ 9 h 44"/>
                <a:gd name="T12" fmla="*/ 5 w 36"/>
                <a:gd name="T13" fmla="*/ 21 h 44"/>
                <a:gd name="T14" fmla="*/ 5 w 36"/>
                <a:gd name="T15" fmla="*/ 44 h 44"/>
                <a:gd name="T16" fmla="*/ 0 w 36"/>
                <a:gd name="T17" fmla="*/ 44 h 44"/>
                <a:gd name="T18" fmla="*/ 0 w 36"/>
                <a:gd name="T19" fmla="*/ 0 h 44"/>
                <a:gd name="T20" fmla="*/ 5 w 36"/>
                <a:gd name="T21" fmla="*/ 0 h 44"/>
                <a:gd name="T22" fmla="*/ 25 w 36"/>
                <a:gd name="T23" fmla="*/ 26 h 44"/>
                <a:gd name="T24" fmla="*/ 31 w 36"/>
                <a:gd name="T25" fmla="*/ 35 h 44"/>
                <a:gd name="T26" fmla="*/ 31 w 36"/>
                <a:gd name="T27" fmla="*/ 35 h 44"/>
                <a:gd name="T28" fmla="*/ 31 w 36"/>
                <a:gd name="T29" fmla="*/ 23 h 44"/>
                <a:gd name="T30" fmla="*/ 31 w 36"/>
                <a:gd name="T31" fmla="*/ 0 h 44"/>
                <a:gd name="T32" fmla="*/ 36 w 36"/>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5" y="26"/>
                    <a:pt x="25" y="26"/>
                    <a:pt x="25"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9" name="Freeform 44"/>
            <p:cNvSpPr>
              <a:spLocks/>
            </p:cNvSpPr>
            <p:nvPr userDrawn="1"/>
          </p:nvSpPr>
          <p:spPr bwMode="auto">
            <a:xfrm>
              <a:off x="-9013825" y="4140200"/>
              <a:ext cx="107950" cy="139700"/>
            </a:xfrm>
            <a:custGeom>
              <a:avLst/>
              <a:gdLst>
                <a:gd name="T0" fmla="*/ 68 w 68"/>
                <a:gd name="T1" fmla="*/ 0 h 88"/>
                <a:gd name="T2" fmla="*/ 68 w 68"/>
                <a:gd name="T3" fmla="*/ 10 h 88"/>
                <a:gd name="T4" fmla="*/ 40 w 68"/>
                <a:gd name="T5" fmla="*/ 10 h 88"/>
                <a:gd name="T6" fmla="*/ 40 w 68"/>
                <a:gd name="T7" fmla="*/ 88 h 88"/>
                <a:gd name="T8" fmla="*/ 30 w 68"/>
                <a:gd name="T9" fmla="*/ 88 h 88"/>
                <a:gd name="T10" fmla="*/ 30 w 68"/>
                <a:gd name="T11" fmla="*/ 10 h 88"/>
                <a:gd name="T12" fmla="*/ 0 w 68"/>
                <a:gd name="T13" fmla="*/ 10 h 88"/>
                <a:gd name="T14" fmla="*/ 0 w 68"/>
                <a:gd name="T15" fmla="*/ 0 h 88"/>
                <a:gd name="T16" fmla="*/ 68 w 68"/>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8">
                  <a:moveTo>
                    <a:pt x="68" y="0"/>
                  </a:moveTo>
                  <a:lnTo>
                    <a:pt x="68" y="10"/>
                  </a:lnTo>
                  <a:lnTo>
                    <a:pt x="40" y="10"/>
                  </a:lnTo>
                  <a:lnTo>
                    <a:pt x="40" y="88"/>
                  </a:lnTo>
                  <a:lnTo>
                    <a:pt x="30" y="88"/>
                  </a:lnTo>
                  <a:lnTo>
                    <a:pt x="30"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0" name="Freeform 45"/>
            <p:cNvSpPr>
              <a:spLocks noEditPoints="1"/>
            </p:cNvSpPr>
            <p:nvPr userDrawn="1"/>
          </p:nvSpPr>
          <p:spPr bwMode="auto">
            <a:xfrm>
              <a:off x="-8880475" y="4140200"/>
              <a:ext cx="98425" cy="139700"/>
            </a:xfrm>
            <a:custGeom>
              <a:avLst/>
              <a:gdLst>
                <a:gd name="T0" fmla="*/ 25 w 31"/>
                <a:gd name="T1" fmla="*/ 44 h 44"/>
                <a:gd name="T2" fmla="*/ 15 w 31"/>
                <a:gd name="T3" fmla="*/ 28 h 44"/>
                <a:gd name="T4" fmla="*/ 13 w 31"/>
                <a:gd name="T5" fmla="*/ 28 h 44"/>
                <a:gd name="T6" fmla="*/ 5 w 31"/>
                <a:gd name="T7" fmla="*/ 28 h 44"/>
                <a:gd name="T8" fmla="*/ 5 w 31"/>
                <a:gd name="T9" fmla="*/ 44 h 44"/>
                <a:gd name="T10" fmla="*/ 0 w 31"/>
                <a:gd name="T11" fmla="*/ 44 h 44"/>
                <a:gd name="T12" fmla="*/ 0 w 31"/>
                <a:gd name="T13" fmla="*/ 0 h 44"/>
                <a:gd name="T14" fmla="*/ 13 w 31"/>
                <a:gd name="T15" fmla="*/ 0 h 44"/>
                <a:gd name="T16" fmla="*/ 29 w 31"/>
                <a:gd name="T17" fmla="*/ 14 h 44"/>
                <a:gd name="T18" fmla="*/ 20 w 31"/>
                <a:gd name="T19" fmla="*/ 27 h 44"/>
                <a:gd name="T20" fmla="*/ 31 w 31"/>
                <a:gd name="T21" fmla="*/ 44 h 44"/>
                <a:gd name="T22" fmla="*/ 25 w 31"/>
                <a:gd name="T23" fmla="*/ 44 h 44"/>
                <a:gd name="T24" fmla="*/ 13 w 31"/>
                <a:gd name="T25" fmla="*/ 23 h 44"/>
                <a:gd name="T26" fmla="*/ 24 w 31"/>
                <a:gd name="T27" fmla="*/ 14 h 44"/>
                <a:gd name="T28" fmla="*/ 13 w 31"/>
                <a:gd name="T29" fmla="*/ 5 h 44"/>
                <a:gd name="T30" fmla="*/ 5 w 31"/>
                <a:gd name="T31" fmla="*/ 5 h 44"/>
                <a:gd name="T32" fmla="*/ 5 w 31"/>
                <a:gd name="T33" fmla="*/ 23 h 44"/>
                <a:gd name="T34" fmla="*/ 13 w 31"/>
                <a:gd name="T3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4">
                  <a:moveTo>
                    <a:pt x="25" y="44"/>
                  </a:moveTo>
                  <a:cubicBezTo>
                    <a:pt x="15" y="28"/>
                    <a:pt x="15" y="28"/>
                    <a:pt x="15" y="28"/>
                  </a:cubicBezTo>
                  <a:cubicBezTo>
                    <a:pt x="14"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3" y="0"/>
                    <a:pt x="29" y="6"/>
                    <a:pt x="29" y="14"/>
                  </a:cubicBezTo>
                  <a:cubicBezTo>
                    <a:pt x="29" y="20"/>
                    <a:pt x="26" y="25"/>
                    <a:pt x="20" y="27"/>
                  </a:cubicBezTo>
                  <a:cubicBezTo>
                    <a:pt x="31" y="44"/>
                    <a:pt x="31" y="44"/>
                    <a:pt x="31" y="44"/>
                  </a:cubicBezTo>
                  <a:lnTo>
                    <a:pt x="25" y="44"/>
                  </a:lnTo>
                  <a:close/>
                  <a:moveTo>
                    <a:pt x="13" y="23"/>
                  </a:moveTo>
                  <a:cubicBezTo>
                    <a:pt x="20" y="23"/>
                    <a:pt x="24" y="19"/>
                    <a:pt x="24" y="14"/>
                  </a:cubicBezTo>
                  <a:cubicBezTo>
                    <a:pt x="24" y="9"/>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1" name="Rectangle 46"/>
            <p:cNvSpPr>
              <a:spLocks noChangeArrowheads="1"/>
            </p:cNvSpPr>
            <p:nvPr userDrawn="1"/>
          </p:nvSpPr>
          <p:spPr bwMode="auto">
            <a:xfrm>
              <a:off x="-8756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2" name="Freeform 47"/>
            <p:cNvSpPr>
              <a:spLocks/>
            </p:cNvSpPr>
            <p:nvPr userDrawn="1"/>
          </p:nvSpPr>
          <p:spPr bwMode="auto">
            <a:xfrm>
              <a:off x="-87026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3" name="Freeform 48"/>
            <p:cNvSpPr>
              <a:spLocks/>
            </p:cNvSpPr>
            <p:nvPr userDrawn="1"/>
          </p:nvSpPr>
          <p:spPr bwMode="auto">
            <a:xfrm>
              <a:off x="-8594725" y="4140200"/>
              <a:ext cx="101600" cy="142875"/>
            </a:xfrm>
            <a:custGeom>
              <a:avLst/>
              <a:gdLst>
                <a:gd name="T0" fmla="*/ 27 w 32"/>
                <a:gd name="T1" fmla="*/ 13 h 45"/>
                <a:gd name="T2" fmla="*/ 16 w 32"/>
                <a:gd name="T3" fmla="*/ 4 h 45"/>
                <a:gd name="T4" fmla="*/ 6 w 32"/>
                <a:gd name="T5" fmla="*/ 11 h 45"/>
                <a:gd name="T6" fmla="*/ 18 w 32"/>
                <a:gd name="T7" fmla="*/ 19 h 45"/>
                <a:gd name="T8" fmla="*/ 32 w 32"/>
                <a:gd name="T9" fmla="*/ 32 h 45"/>
                <a:gd name="T10" fmla="*/ 16 w 32"/>
                <a:gd name="T11" fmla="*/ 45 h 45"/>
                <a:gd name="T12" fmla="*/ 0 w 32"/>
                <a:gd name="T13" fmla="*/ 32 h 45"/>
                <a:gd name="T14" fmla="*/ 5 w 32"/>
                <a:gd name="T15" fmla="*/ 31 h 45"/>
                <a:gd name="T16" fmla="*/ 16 w 32"/>
                <a:gd name="T17" fmla="*/ 40 h 45"/>
                <a:gd name="T18" fmla="*/ 27 w 32"/>
                <a:gd name="T19" fmla="*/ 32 h 45"/>
                <a:gd name="T20" fmla="*/ 13 w 32"/>
                <a:gd name="T21" fmla="*/ 23 h 45"/>
                <a:gd name="T22" fmla="*/ 1 w 32"/>
                <a:gd name="T23" fmla="*/ 11 h 45"/>
                <a:gd name="T24" fmla="*/ 16 w 32"/>
                <a:gd name="T25" fmla="*/ 0 h 45"/>
                <a:gd name="T26" fmla="*/ 31 w 32"/>
                <a:gd name="T27" fmla="*/ 11 h 45"/>
                <a:gd name="T28" fmla="*/ 27 w 32"/>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4" name="Line 49"/>
            <p:cNvSpPr>
              <a:spLocks noChangeShapeType="1"/>
            </p:cNvSpPr>
            <p:nvPr userDrawn="1"/>
          </p:nvSpPr>
          <p:spPr bwMode="auto">
            <a:xfrm>
              <a:off x="-13328650" y="4016375"/>
              <a:ext cx="4864100" cy="0"/>
            </a:xfrm>
            <a:prstGeom prst="line">
              <a:avLst/>
            </a:prstGeom>
            <a:noFill/>
            <a:ln w="6"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6400" dirty="0"/>
            </a:p>
          </p:txBody>
        </p:sp>
        <p:sp>
          <p:nvSpPr>
            <p:cNvPr id="235" name="Freeform 50"/>
            <p:cNvSpPr>
              <a:spLocks noEditPoints="1"/>
            </p:cNvSpPr>
            <p:nvPr userDrawn="1"/>
          </p:nvSpPr>
          <p:spPr bwMode="auto">
            <a:xfrm>
              <a:off x="-12442825"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6" name="Freeform 51"/>
            <p:cNvSpPr>
              <a:spLocks/>
            </p:cNvSpPr>
            <p:nvPr userDrawn="1"/>
          </p:nvSpPr>
          <p:spPr bwMode="auto">
            <a:xfrm>
              <a:off x="-122967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7" name="Freeform 52"/>
            <p:cNvSpPr>
              <a:spLocks/>
            </p:cNvSpPr>
            <p:nvPr userDrawn="1"/>
          </p:nvSpPr>
          <p:spPr bwMode="auto">
            <a:xfrm>
              <a:off x="-12166600"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8" name="Freeform 53"/>
            <p:cNvSpPr>
              <a:spLocks noEditPoints="1"/>
            </p:cNvSpPr>
            <p:nvPr userDrawn="1"/>
          </p:nvSpPr>
          <p:spPr bwMode="auto">
            <a:xfrm>
              <a:off x="-12023725"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9" name="Freeform 54"/>
            <p:cNvSpPr>
              <a:spLocks/>
            </p:cNvSpPr>
            <p:nvPr userDrawn="1"/>
          </p:nvSpPr>
          <p:spPr bwMode="auto">
            <a:xfrm>
              <a:off x="-11836400"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0" name="Freeform 55"/>
            <p:cNvSpPr>
              <a:spLocks noEditPoints="1"/>
            </p:cNvSpPr>
            <p:nvPr userDrawn="1"/>
          </p:nvSpPr>
          <p:spPr bwMode="auto">
            <a:xfrm>
              <a:off x="-11664950"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1" name="Freeform 56"/>
            <p:cNvSpPr>
              <a:spLocks/>
            </p:cNvSpPr>
            <p:nvPr userDrawn="1"/>
          </p:nvSpPr>
          <p:spPr bwMode="auto">
            <a:xfrm>
              <a:off x="-11442700"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2" name="Freeform 57"/>
            <p:cNvSpPr>
              <a:spLocks/>
            </p:cNvSpPr>
            <p:nvPr userDrawn="1"/>
          </p:nvSpPr>
          <p:spPr bwMode="auto">
            <a:xfrm>
              <a:off x="-11293475"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3" name="Freeform 58"/>
            <p:cNvSpPr>
              <a:spLocks/>
            </p:cNvSpPr>
            <p:nvPr userDrawn="1"/>
          </p:nvSpPr>
          <p:spPr bwMode="auto">
            <a:xfrm>
              <a:off x="-111283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4" name="Freeform 59"/>
            <p:cNvSpPr>
              <a:spLocks/>
            </p:cNvSpPr>
            <p:nvPr userDrawn="1"/>
          </p:nvSpPr>
          <p:spPr bwMode="auto">
            <a:xfrm>
              <a:off x="-10931525"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5" name="Freeform 60"/>
            <p:cNvSpPr>
              <a:spLocks noEditPoints="1"/>
            </p:cNvSpPr>
            <p:nvPr userDrawn="1"/>
          </p:nvSpPr>
          <p:spPr bwMode="auto">
            <a:xfrm>
              <a:off x="-10763250"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6" name="Freeform 61"/>
            <p:cNvSpPr>
              <a:spLocks/>
            </p:cNvSpPr>
            <p:nvPr userDrawn="1"/>
          </p:nvSpPr>
          <p:spPr bwMode="auto">
            <a:xfrm>
              <a:off x="-10575925"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7" name="Freeform 62"/>
            <p:cNvSpPr>
              <a:spLocks/>
            </p:cNvSpPr>
            <p:nvPr userDrawn="1"/>
          </p:nvSpPr>
          <p:spPr bwMode="auto">
            <a:xfrm>
              <a:off x="-10420350"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8" name="Freeform 63"/>
            <p:cNvSpPr>
              <a:spLocks noEditPoints="1"/>
            </p:cNvSpPr>
            <p:nvPr userDrawn="1"/>
          </p:nvSpPr>
          <p:spPr bwMode="auto">
            <a:xfrm>
              <a:off x="-10267950"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9" name="Freeform 64"/>
            <p:cNvSpPr>
              <a:spLocks noEditPoints="1"/>
            </p:cNvSpPr>
            <p:nvPr userDrawn="1"/>
          </p:nvSpPr>
          <p:spPr bwMode="auto">
            <a:xfrm>
              <a:off x="-10137775"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0" name="Freeform 65"/>
            <p:cNvSpPr>
              <a:spLocks/>
            </p:cNvSpPr>
            <p:nvPr userDrawn="1"/>
          </p:nvSpPr>
          <p:spPr bwMode="auto">
            <a:xfrm>
              <a:off x="-9979025"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1" name="Freeform 66"/>
            <p:cNvSpPr>
              <a:spLocks/>
            </p:cNvSpPr>
            <p:nvPr userDrawn="1"/>
          </p:nvSpPr>
          <p:spPr bwMode="auto">
            <a:xfrm>
              <a:off x="-9817100"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2" name="Freeform 67"/>
            <p:cNvSpPr>
              <a:spLocks/>
            </p:cNvSpPr>
            <p:nvPr userDrawn="1"/>
          </p:nvSpPr>
          <p:spPr bwMode="auto">
            <a:xfrm>
              <a:off x="-11068050"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3" name="Freeform 68"/>
            <p:cNvSpPr>
              <a:spLocks/>
            </p:cNvSpPr>
            <p:nvPr userDrawn="1"/>
          </p:nvSpPr>
          <p:spPr bwMode="auto">
            <a:xfrm>
              <a:off x="-9150350"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4" name="Freeform 69"/>
            <p:cNvSpPr>
              <a:spLocks noEditPoints="1"/>
            </p:cNvSpPr>
            <p:nvPr userDrawn="1"/>
          </p:nvSpPr>
          <p:spPr bwMode="auto">
            <a:xfrm>
              <a:off x="-13395325"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5" name="Freeform 70"/>
            <p:cNvSpPr>
              <a:spLocks noEditPoints="1"/>
            </p:cNvSpPr>
            <p:nvPr userDrawn="1"/>
          </p:nvSpPr>
          <p:spPr bwMode="auto">
            <a:xfrm>
              <a:off x="-12077700"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6" name="Freeform 71"/>
            <p:cNvSpPr>
              <a:spLocks noEditPoints="1"/>
            </p:cNvSpPr>
            <p:nvPr userDrawn="1"/>
          </p:nvSpPr>
          <p:spPr bwMode="auto">
            <a:xfrm>
              <a:off x="-10220325"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7" name="Freeform 72"/>
            <p:cNvSpPr>
              <a:spLocks/>
            </p:cNvSpPr>
            <p:nvPr userDrawn="1"/>
          </p:nvSpPr>
          <p:spPr bwMode="auto">
            <a:xfrm>
              <a:off x="-12884150"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8" name="Freeform 73"/>
            <p:cNvSpPr>
              <a:spLocks/>
            </p:cNvSpPr>
            <p:nvPr userDrawn="1"/>
          </p:nvSpPr>
          <p:spPr bwMode="auto">
            <a:xfrm>
              <a:off x="-8616950"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9" name="Freeform 74"/>
            <p:cNvSpPr>
              <a:spLocks/>
            </p:cNvSpPr>
            <p:nvPr userDrawn="1"/>
          </p:nvSpPr>
          <p:spPr bwMode="auto">
            <a:xfrm>
              <a:off x="-8531225"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sp>
        <p:nvSpPr>
          <p:cNvPr id="195" name="Rectangle 6"/>
          <p:cNvSpPr>
            <a:spLocks noChangeArrowheads="1"/>
          </p:cNvSpPr>
          <p:nvPr userDrawn="1"/>
        </p:nvSpPr>
        <p:spPr bwMode="auto">
          <a:xfrm>
            <a:off x="6461" y="-24608"/>
            <a:ext cx="12185539" cy="6882608"/>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1171" tIns="95585" rIns="191171" bIns="95585"/>
          <a:lstStyle/>
          <a:p>
            <a:endParaRPr lang="en-US" sz="6400" dirty="0">
              <a:solidFill>
                <a:srgbClr val="000000"/>
              </a:solidFill>
            </a:endParaRPr>
          </a:p>
        </p:txBody>
      </p:sp>
      <p:grpSp>
        <p:nvGrpSpPr>
          <p:cNvPr id="100" name="Group 99"/>
          <p:cNvGrpSpPr/>
          <p:nvPr userDrawn="1"/>
        </p:nvGrpSpPr>
        <p:grpSpPr>
          <a:xfrm>
            <a:off x="3292797" y="2616201"/>
            <a:ext cx="6133171" cy="2719355"/>
            <a:chOff x="2087899" y="2641600"/>
            <a:chExt cx="4960601" cy="1663700"/>
          </a:xfrm>
        </p:grpSpPr>
        <p:sp>
          <p:nvSpPr>
            <p:cNvPr id="101" name="Freeform 10"/>
            <p:cNvSpPr>
              <a:spLocks/>
            </p:cNvSpPr>
            <p:nvPr userDrawn="1"/>
          </p:nvSpPr>
          <p:spPr bwMode="auto">
            <a:xfrm>
              <a:off x="2087899" y="4124325"/>
              <a:ext cx="111125" cy="174625"/>
            </a:xfrm>
            <a:custGeom>
              <a:avLst/>
              <a:gdLst>
                <a:gd name="T0" fmla="*/ 79375 w 35"/>
                <a:gd name="T1" fmla="*/ 60325 h 55"/>
                <a:gd name="T2" fmla="*/ 53975 w 35"/>
                <a:gd name="T3" fmla="*/ 44450 h 55"/>
                <a:gd name="T4" fmla="*/ 38100 w 35"/>
                <a:gd name="T5" fmla="*/ 53975 h 55"/>
                <a:gd name="T6" fmla="*/ 69850 w 35"/>
                <a:gd name="T7" fmla="*/ 73025 h 55"/>
                <a:gd name="T8" fmla="*/ 111125 w 35"/>
                <a:gd name="T9" fmla="*/ 114300 h 55"/>
                <a:gd name="T10" fmla="*/ 73025 w 35"/>
                <a:gd name="T11" fmla="*/ 155575 h 55"/>
                <a:gd name="T12" fmla="*/ 73025 w 35"/>
                <a:gd name="T13" fmla="*/ 174625 h 55"/>
                <a:gd name="T14" fmla="*/ 41275 w 35"/>
                <a:gd name="T15" fmla="*/ 174625 h 55"/>
                <a:gd name="T16" fmla="*/ 41275 w 35"/>
                <a:gd name="T17" fmla="*/ 155575 h 55"/>
                <a:gd name="T18" fmla="*/ 0 w 35"/>
                <a:gd name="T19" fmla="*/ 117475 h 55"/>
                <a:gd name="T20" fmla="*/ 31750 w 35"/>
                <a:gd name="T21" fmla="*/ 107950 h 55"/>
                <a:gd name="T22" fmla="*/ 60325 w 35"/>
                <a:gd name="T23" fmla="*/ 130175 h 55"/>
                <a:gd name="T24" fmla="*/ 76200 w 35"/>
                <a:gd name="T25" fmla="*/ 117475 h 55"/>
                <a:gd name="T26" fmla="*/ 41275 w 35"/>
                <a:gd name="T27" fmla="*/ 95250 h 55"/>
                <a:gd name="T28" fmla="*/ 3175 w 35"/>
                <a:gd name="T29" fmla="*/ 57150 h 55"/>
                <a:gd name="T30" fmla="*/ 41275 w 35"/>
                <a:gd name="T31" fmla="*/ 15875 h 55"/>
                <a:gd name="T32" fmla="*/ 41275 w 35"/>
                <a:gd name="T33" fmla="*/ 0 h 55"/>
                <a:gd name="T34" fmla="*/ 73025 w 35"/>
                <a:gd name="T35" fmla="*/ 0 h 55"/>
                <a:gd name="T36" fmla="*/ 73025 w 35"/>
                <a:gd name="T37" fmla="*/ 15875 h 55"/>
                <a:gd name="T38" fmla="*/ 111125 w 35"/>
                <a:gd name="T39" fmla="*/ 53975 h 55"/>
                <a:gd name="T40" fmla="*/ 79375 w 35"/>
                <a:gd name="T41" fmla="*/ 60325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55">
                  <a:moveTo>
                    <a:pt x="25" y="19"/>
                  </a:moveTo>
                  <a:cubicBezTo>
                    <a:pt x="24" y="15"/>
                    <a:pt x="20" y="14"/>
                    <a:pt x="17" y="14"/>
                  </a:cubicBezTo>
                  <a:cubicBezTo>
                    <a:pt x="14" y="14"/>
                    <a:pt x="12" y="15"/>
                    <a:pt x="12" y="17"/>
                  </a:cubicBezTo>
                  <a:cubicBezTo>
                    <a:pt x="12" y="20"/>
                    <a:pt x="17" y="21"/>
                    <a:pt x="22" y="23"/>
                  </a:cubicBezTo>
                  <a:cubicBezTo>
                    <a:pt x="28" y="25"/>
                    <a:pt x="35" y="29"/>
                    <a:pt x="35" y="36"/>
                  </a:cubicBezTo>
                  <a:cubicBezTo>
                    <a:pt x="35" y="43"/>
                    <a:pt x="31" y="48"/>
                    <a:pt x="23" y="49"/>
                  </a:cubicBezTo>
                  <a:cubicBezTo>
                    <a:pt x="23" y="55"/>
                    <a:pt x="23" y="55"/>
                    <a:pt x="23"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2" y="41"/>
                    <a:pt x="24" y="39"/>
                    <a:pt x="24" y="37"/>
                  </a:cubicBezTo>
                  <a:cubicBezTo>
                    <a:pt x="24" y="33"/>
                    <a:pt x="19" y="32"/>
                    <a:pt x="13" y="30"/>
                  </a:cubicBezTo>
                  <a:cubicBezTo>
                    <a:pt x="7" y="28"/>
                    <a:pt x="1" y="25"/>
                    <a:pt x="1" y="18"/>
                  </a:cubicBezTo>
                  <a:cubicBezTo>
                    <a:pt x="1" y="12"/>
                    <a:pt x="6" y="7"/>
                    <a:pt x="13" y="5"/>
                  </a:cubicBezTo>
                  <a:cubicBezTo>
                    <a:pt x="13" y="0"/>
                    <a:pt x="13" y="0"/>
                    <a:pt x="13" y="0"/>
                  </a:cubicBezTo>
                  <a:cubicBezTo>
                    <a:pt x="23" y="0"/>
                    <a:pt x="23" y="0"/>
                    <a:pt x="23" y="0"/>
                  </a:cubicBezTo>
                  <a:cubicBezTo>
                    <a:pt x="23" y="5"/>
                    <a:pt x="23" y="5"/>
                    <a:pt x="23" y="5"/>
                  </a:cubicBezTo>
                  <a:cubicBezTo>
                    <a:pt x="29" y="7"/>
                    <a:pt x="33"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2" name="Freeform 11"/>
            <p:cNvSpPr>
              <a:spLocks noEditPoints="1"/>
            </p:cNvSpPr>
            <p:nvPr userDrawn="1"/>
          </p:nvSpPr>
          <p:spPr bwMode="auto">
            <a:xfrm>
              <a:off x="2211724" y="4140200"/>
              <a:ext cx="107950" cy="142875"/>
            </a:xfrm>
            <a:custGeom>
              <a:avLst/>
              <a:gdLst>
                <a:gd name="T0" fmla="*/ 50800 w 34"/>
                <a:gd name="T1" fmla="*/ 50800 h 45"/>
                <a:gd name="T2" fmla="*/ 50800 w 34"/>
                <a:gd name="T3" fmla="*/ 50800 h 45"/>
                <a:gd name="T4" fmla="*/ 60325 w 34"/>
                <a:gd name="T5" fmla="*/ 47625 h 45"/>
                <a:gd name="T6" fmla="*/ 107950 w 34"/>
                <a:gd name="T7" fmla="*/ 95250 h 45"/>
                <a:gd name="T8" fmla="*/ 53975 w 34"/>
                <a:gd name="T9" fmla="*/ 142875 h 45"/>
                <a:gd name="T10" fmla="*/ 0 w 34"/>
                <a:gd name="T11" fmla="*/ 92075 h 45"/>
                <a:gd name="T12" fmla="*/ 25400 w 34"/>
                <a:gd name="T13" fmla="*/ 38100 h 45"/>
                <a:gd name="T14" fmla="*/ 50800 w 34"/>
                <a:gd name="T15" fmla="*/ 0 h 45"/>
                <a:gd name="T16" fmla="*/ 85725 w 34"/>
                <a:gd name="T17" fmla="*/ 0 h 45"/>
                <a:gd name="T18" fmla="*/ 50800 w 34"/>
                <a:gd name="T19" fmla="*/ 50800 h 45"/>
                <a:gd name="T20" fmla="*/ 76200 w 34"/>
                <a:gd name="T21" fmla="*/ 92075 h 45"/>
                <a:gd name="T22" fmla="*/ 53975 w 34"/>
                <a:gd name="T23" fmla="*/ 73025 h 45"/>
                <a:gd name="T24" fmla="*/ 31750 w 34"/>
                <a:gd name="T25" fmla="*/ 92075 h 45"/>
                <a:gd name="T26" fmla="*/ 53975 w 34"/>
                <a:gd name="T27" fmla="*/ 114300 h 45"/>
                <a:gd name="T28" fmla="*/ 76200 w 34"/>
                <a:gd name="T29" fmla="*/ 920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3" name="Oval 12"/>
            <p:cNvSpPr>
              <a:spLocks noChangeArrowheads="1"/>
            </p:cNvSpPr>
            <p:nvPr userDrawn="1"/>
          </p:nvSpPr>
          <p:spPr bwMode="auto">
            <a:xfrm>
              <a:off x="2335549" y="42513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4" name="Freeform 13"/>
            <p:cNvSpPr>
              <a:spLocks/>
            </p:cNvSpPr>
            <p:nvPr userDrawn="1"/>
          </p:nvSpPr>
          <p:spPr bwMode="auto">
            <a:xfrm>
              <a:off x="2389524" y="4140200"/>
              <a:ext cx="104775" cy="142875"/>
            </a:xfrm>
            <a:custGeom>
              <a:avLst/>
              <a:gdLst>
                <a:gd name="T0" fmla="*/ 34925 w 33"/>
                <a:gd name="T1" fmla="*/ 50800 h 45"/>
                <a:gd name="T2" fmla="*/ 50800 w 33"/>
                <a:gd name="T3" fmla="*/ 47625 h 45"/>
                <a:gd name="T4" fmla="*/ 104775 w 33"/>
                <a:gd name="T5" fmla="*/ 95250 h 45"/>
                <a:gd name="T6" fmla="*/ 50800 w 33"/>
                <a:gd name="T7" fmla="*/ 142875 h 45"/>
                <a:gd name="T8" fmla="*/ 0 w 33"/>
                <a:gd name="T9" fmla="*/ 107950 h 45"/>
                <a:gd name="T10" fmla="*/ 28575 w 33"/>
                <a:gd name="T11" fmla="*/ 98425 h 45"/>
                <a:gd name="T12" fmla="*/ 50800 w 33"/>
                <a:gd name="T13" fmla="*/ 114300 h 45"/>
                <a:gd name="T14" fmla="*/ 69850 w 33"/>
                <a:gd name="T15" fmla="*/ 95250 h 45"/>
                <a:gd name="T16" fmla="*/ 50800 w 33"/>
                <a:gd name="T17" fmla="*/ 73025 h 45"/>
                <a:gd name="T18" fmla="*/ 31750 w 33"/>
                <a:gd name="T19" fmla="*/ 85725 h 45"/>
                <a:gd name="T20" fmla="*/ 3175 w 33"/>
                <a:gd name="T21" fmla="*/ 76200 h 45"/>
                <a:gd name="T22" fmla="*/ 15875 w 33"/>
                <a:gd name="T23" fmla="*/ 0 h 45"/>
                <a:gd name="T24" fmla="*/ 95250 w 33"/>
                <a:gd name="T25" fmla="*/ 0 h 45"/>
                <a:gd name="T26" fmla="*/ 95250 w 33"/>
                <a:gd name="T27" fmla="*/ 31750 h 45"/>
                <a:gd name="T28" fmla="*/ 41275 w 33"/>
                <a:gd name="T29" fmla="*/ 31750 h 45"/>
                <a:gd name="T30" fmla="*/ 41275 w 33"/>
                <a:gd name="T31" fmla="*/ 34925 h 45"/>
                <a:gd name="T32" fmla="*/ 34925 w 33"/>
                <a:gd name="T33" fmla="*/ 5080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45">
                  <a:moveTo>
                    <a:pt x="11" y="16"/>
                  </a:moveTo>
                  <a:cubicBezTo>
                    <a:pt x="12" y="16"/>
                    <a:pt x="14" y="15"/>
                    <a:pt x="16" y="15"/>
                  </a:cubicBezTo>
                  <a:cubicBezTo>
                    <a:pt x="25" y="15"/>
                    <a:pt x="33" y="21"/>
                    <a:pt x="33" y="30"/>
                  </a:cubicBezTo>
                  <a:cubicBezTo>
                    <a:pt x="33" y="38"/>
                    <a:pt x="26" y="45"/>
                    <a:pt x="16" y="45"/>
                  </a:cubicBezTo>
                  <a:cubicBezTo>
                    <a:pt x="7" y="45"/>
                    <a:pt x="1" y="40"/>
                    <a:pt x="0" y="34"/>
                  </a:cubicBezTo>
                  <a:cubicBezTo>
                    <a:pt x="9" y="31"/>
                    <a:pt x="9" y="31"/>
                    <a:pt x="9" y="31"/>
                  </a:cubicBezTo>
                  <a:cubicBezTo>
                    <a:pt x="10" y="33"/>
                    <a:pt x="12" y="36"/>
                    <a:pt x="16" y="36"/>
                  </a:cubicBezTo>
                  <a:cubicBezTo>
                    <a:pt x="19" y="36"/>
                    <a:pt x="22" y="33"/>
                    <a:pt x="22" y="30"/>
                  </a:cubicBezTo>
                  <a:cubicBezTo>
                    <a:pt x="22" y="26"/>
                    <a:pt x="19" y="23"/>
                    <a:pt x="16" y="23"/>
                  </a:cubicBezTo>
                  <a:cubicBezTo>
                    <a:pt x="12" y="23"/>
                    <a:pt x="11" y="25"/>
                    <a:pt x="10" y="27"/>
                  </a:cubicBezTo>
                  <a:cubicBezTo>
                    <a:pt x="1" y="24"/>
                    <a:pt x="1" y="24"/>
                    <a:pt x="1" y="24"/>
                  </a:cubicBezTo>
                  <a:cubicBezTo>
                    <a:pt x="5" y="0"/>
                    <a:pt x="5" y="0"/>
                    <a:pt x="5" y="0"/>
                  </a:cubicBezTo>
                  <a:cubicBezTo>
                    <a:pt x="30" y="0"/>
                    <a:pt x="30" y="0"/>
                    <a:pt x="30" y="0"/>
                  </a:cubicBezTo>
                  <a:cubicBezTo>
                    <a:pt x="30" y="10"/>
                    <a:pt x="30" y="10"/>
                    <a:pt x="30" y="10"/>
                  </a:cubicBezTo>
                  <a:cubicBezTo>
                    <a:pt x="13" y="10"/>
                    <a:pt x="13" y="10"/>
                    <a:pt x="13" y="10"/>
                  </a:cubicBezTo>
                  <a:cubicBezTo>
                    <a:pt x="13" y="11"/>
                    <a:pt x="13" y="11"/>
                    <a:pt x="13" y="11"/>
                  </a:cubicBezTo>
                  <a:cubicBezTo>
                    <a:pt x="12" y="15"/>
                    <a:pt x="11"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5" name="Freeform 14"/>
            <p:cNvSpPr>
              <a:spLocks noEditPoints="1"/>
            </p:cNvSpPr>
            <p:nvPr userDrawn="1"/>
          </p:nvSpPr>
          <p:spPr bwMode="auto">
            <a:xfrm>
              <a:off x="2567324" y="4140200"/>
              <a:ext cx="101600" cy="139700"/>
            </a:xfrm>
            <a:custGeom>
              <a:avLst/>
              <a:gdLst>
                <a:gd name="T0" fmla="*/ 53975 w 32"/>
                <a:gd name="T1" fmla="*/ 0 h 44"/>
                <a:gd name="T2" fmla="*/ 92075 w 32"/>
                <a:gd name="T3" fmla="*/ 34925 h 44"/>
                <a:gd name="T4" fmla="*/ 69850 w 32"/>
                <a:gd name="T5" fmla="*/ 63500 h 44"/>
                <a:gd name="T6" fmla="*/ 69850 w 32"/>
                <a:gd name="T7" fmla="*/ 63500 h 44"/>
                <a:gd name="T8" fmla="*/ 101600 w 32"/>
                <a:gd name="T9" fmla="*/ 98425 h 44"/>
                <a:gd name="T10" fmla="*/ 57150 w 32"/>
                <a:gd name="T11" fmla="*/ 139700 h 44"/>
                <a:gd name="T12" fmla="*/ 0 w 32"/>
                <a:gd name="T13" fmla="*/ 139700 h 44"/>
                <a:gd name="T14" fmla="*/ 0 w 32"/>
                <a:gd name="T15" fmla="*/ 0 h 44"/>
                <a:gd name="T16" fmla="*/ 53975 w 32"/>
                <a:gd name="T17" fmla="*/ 0 h 44"/>
                <a:gd name="T18" fmla="*/ 50800 w 32"/>
                <a:gd name="T19" fmla="*/ 60325 h 44"/>
                <a:gd name="T20" fmla="*/ 76200 w 32"/>
                <a:gd name="T21" fmla="*/ 38100 h 44"/>
                <a:gd name="T22" fmla="*/ 50800 w 32"/>
                <a:gd name="T23" fmla="*/ 15875 h 44"/>
                <a:gd name="T24" fmla="*/ 15875 w 32"/>
                <a:gd name="T25" fmla="*/ 15875 h 44"/>
                <a:gd name="T26" fmla="*/ 15875 w 32"/>
                <a:gd name="T27" fmla="*/ 60325 h 44"/>
                <a:gd name="T28" fmla="*/ 50800 w 32"/>
                <a:gd name="T29" fmla="*/ 60325 h 44"/>
                <a:gd name="T30" fmla="*/ 53975 w 32"/>
                <a:gd name="T31" fmla="*/ 127000 h 44"/>
                <a:gd name="T32" fmla="*/ 85725 w 32"/>
                <a:gd name="T33" fmla="*/ 98425 h 44"/>
                <a:gd name="T34" fmla="*/ 53975 w 32"/>
                <a:gd name="T35" fmla="*/ 73025 h 44"/>
                <a:gd name="T36" fmla="*/ 15875 w 32"/>
                <a:gd name="T37" fmla="*/ 73025 h 44"/>
                <a:gd name="T38" fmla="*/ 15875 w 32"/>
                <a:gd name="T39" fmla="*/ 127000 h 44"/>
                <a:gd name="T40" fmla="*/ 53975 w 32"/>
                <a:gd name="T41" fmla="*/ 127000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44">
                  <a:moveTo>
                    <a:pt x="17" y="0"/>
                  </a:moveTo>
                  <a:cubicBezTo>
                    <a:pt x="24" y="0"/>
                    <a:pt x="29" y="5"/>
                    <a:pt x="29" y="11"/>
                  </a:cubicBezTo>
                  <a:cubicBezTo>
                    <a:pt x="29" y="16"/>
                    <a:pt x="26" y="19"/>
                    <a:pt x="22" y="20"/>
                  </a:cubicBezTo>
                  <a:cubicBezTo>
                    <a:pt x="22" y="20"/>
                    <a:pt x="22" y="20"/>
                    <a:pt x="22" y="20"/>
                  </a:cubicBezTo>
                  <a:cubicBezTo>
                    <a:pt x="26" y="21"/>
                    <a:pt x="32" y="25"/>
                    <a:pt x="32" y="31"/>
                  </a:cubicBezTo>
                  <a:cubicBezTo>
                    <a:pt x="32" y="39"/>
                    <a:pt x="27" y="44"/>
                    <a:pt x="18" y="44"/>
                  </a:cubicBezTo>
                  <a:cubicBezTo>
                    <a:pt x="0" y="44"/>
                    <a:pt x="0" y="44"/>
                    <a:pt x="0" y="44"/>
                  </a:cubicBezTo>
                  <a:cubicBezTo>
                    <a:pt x="0" y="0"/>
                    <a:pt x="0" y="0"/>
                    <a:pt x="0" y="0"/>
                  </a:cubicBezTo>
                  <a:lnTo>
                    <a:pt x="17" y="0"/>
                  </a:lnTo>
                  <a:close/>
                  <a:moveTo>
                    <a:pt x="16" y="19"/>
                  </a:moveTo>
                  <a:cubicBezTo>
                    <a:pt x="21" y="19"/>
                    <a:pt x="24" y="15"/>
                    <a:pt x="24" y="12"/>
                  </a:cubicBezTo>
                  <a:cubicBezTo>
                    <a:pt x="24" y="8"/>
                    <a:pt x="21" y="5"/>
                    <a:pt x="16" y="5"/>
                  </a:cubicBezTo>
                  <a:cubicBezTo>
                    <a:pt x="5" y="5"/>
                    <a:pt x="5" y="5"/>
                    <a:pt x="5" y="5"/>
                  </a:cubicBezTo>
                  <a:cubicBezTo>
                    <a:pt x="5" y="19"/>
                    <a:pt x="5" y="19"/>
                    <a:pt x="5" y="19"/>
                  </a:cubicBezTo>
                  <a:lnTo>
                    <a:pt x="16" y="19"/>
                  </a:lnTo>
                  <a:close/>
                  <a:moveTo>
                    <a:pt x="17" y="40"/>
                  </a:moveTo>
                  <a:cubicBezTo>
                    <a:pt x="23"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6" name="Rectangle 15"/>
            <p:cNvSpPr>
              <a:spLocks noChangeArrowheads="1"/>
            </p:cNvSpPr>
            <p:nvPr userDrawn="1"/>
          </p:nvSpPr>
          <p:spPr bwMode="auto">
            <a:xfrm>
              <a:off x="2697499"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07" name="Freeform 16"/>
            <p:cNvSpPr>
              <a:spLocks/>
            </p:cNvSpPr>
            <p:nvPr userDrawn="1"/>
          </p:nvSpPr>
          <p:spPr bwMode="auto">
            <a:xfrm>
              <a:off x="2748299"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15875 w 58"/>
                <a:gd name="T9" fmla="*/ 0 h 88"/>
                <a:gd name="T10" fmla="*/ 15875 w 58"/>
                <a:gd name="T11" fmla="*/ 123825 h 88"/>
                <a:gd name="T12" fmla="*/ 92075 w 58"/>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8" name="Freeform 17"/>
            <p:cNvSpPr>
              <a:spLocks/>
            </p:cNvSpPr>
            <p:nvPr userDrawn="1"/>
          </p:nvSpPr>
          <p:spPr bwMode="auto">
            <a:xfrm>
              <a:off x="2862599" y="4140200"/>
              <a:ext cx="88900" cy="139700"/>
            </a:xfrm>
            <a:custGeom>
              <a:avLst/>
              <a:gdLst>
                <a:gd name="T0" fmla="*/ 88900 w 56"/>
                <a:gd name="T1" fmla="*/ 123825 h 88"/>
                <a:gd name="T2" fmla="*/ 88900 w 56"/>
                <a:gd name="T3" fmla="*/ 139700 h 88"/>
                <a:gd name="T4" fmla="*/ 0 w 56"/>
                <a:gd name="T5" fmla="*/ 139700 h 88"/>
                <a:gd name="T6" fmla="*/ 0 w 56"/>
                <a:gd name="T7" fmla="*/ 0 h 88"/>
                <a:gd name="T8" fmla="*/ 15875 w 56"/>
                <a:gd name="T9" fmla="*/ 0 h 88"/>
                <a:gd name="T10" fmla="*/ 15875 w 56"/>
                <a:gd name="T11" fmla="*/ 123825 h 88"/>
                <a:gd name="T12" fmla="*/ 88900 w 56"/>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9" name="Rectangle 18"/>
            <p:cNvSpPr>
              <a:spLocks noChangeArrowheads="1"/>
            </p:cNvSpPr>
            <p:nvPr userDrawn="1"/>
          </p:nvSpPr>
          <p:spPr bwMode="auto">
            <a:xfrm>
              <a:off x="2973724"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10" name="Freeform 19"/>
            <p:cNvSpPr>
              <a:spLocks noEditPoints="1"/>
            </p:cNvSpPr>
            <p:nvPr userDrawn="1"/>
          </p:nvSpPr>
          <p:spPr bwMode="auto">
            <a:xfrm>
              <a:off x="3014999" y="4140200"/>
              <a:ext cx="146050" cy="142875"/>
            </a:xfrm>
            <a:custGeom>
              <a:avLst/>
              <a:gdLst>
                <a:gd name="T0" fmla="*/ 73025 w 46"/>
                <a:gd name="T1" fmla="*/ 0 h 45"/>
                <a:gd name="T2" fmla="*/ 146050 w 46"/>
                <a:gd name="T3" fmla="*/ 69850 h 45"/>
                <a:gd name="T4" fmla="*/ 73025 w 46"/>
                <a:gd name="T5" fmla="*/ 142875 h 45"/>
                <a:gd name="T6" fmla="*/ 0 w 46"/>
                <a:gd name="T7" fmla="*/ 69850 h 45"/>
                <a:gd name="T8" fmla="*/ 73025 w 46"/>
                <a:gd name="T9" fmla="*/ 0 h 45"/>
                <a:gd name="T10" fmla="*/ 73025 w 46"/>
                <a:gd name="T11" fmla="*/ 127000 h 45"/>
                <a:gd name="T12" fmla="*/ 127000 w 46"/>
                <a:gd name="T13" fmla="*/ 69850 h 45"/>
                <a:gd name="T14" fmla="*/ 73025 w 46"/>
                <a:gd name="T15" fmla="*/ 15875 h 45"/>
                <a:gd name="T16" fmla="*/ 19050 w 46"/>
                <a:gd name="T17" fmla="*/ 69850 h 45"/>
                <a:gd name="T18" fmla="*/ 73025 w 46"/>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5">
                  <a:moveTo>
                    <a:pt x="23" y="0"/>
                  </a:moveTo>
                  <a:cubicBezTo>
                    <a:pt x="35" y="0"/>
                    <a:pt x="46" y="9"/>
                    <a:pt x="46" y="22"/>
                  </a:cubicBezTo>
                  <a:cubicBezTo>
                    <a:pt x="46"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1" name="Freeform 20"/>
            <p:cNvSpPr>
              <a:spLocks/>
            </p:cNvSpPr>
            <p:nvPr userDrawn="1"/>
          </p:nvSpPr>
          <p:spPr bwMode="auto">
            <a:xfrm>
              <a:off x="3186449" y="4140200"/>
              <a:ext cx="111125" cy="139700"/>
            </a:xfrm>
            <a:custGeom>
              <a:avLst/>
              <a:gdLst>
                <a:gd name="T0" fmla="*/ 111125 w 35"/>
                <a:gd name="T1" fmla="*/ 0 h 44"/>
                <a:gd name="T2" fmla="*/ 111125 w 35"/>
                <a:gd name="T3" fmla="*/ 139700 h 44"/>
                <a:gd name="T4" fmla="*/ 95250 w 35"/>
                <a:gd name="T5" fmla="*/ 139700 h 44"/>
                <a:gd name="T6" fmla="*/ 34925 w 35"/>
                <a:gd name="T7" fmla="*/ 57150 h 44"/>
                <a:gd name="T8" fmla="*/ 15875 w 35"/>
                <a:gd name="T9" fmla="*/ 28575 h 44"/>
                <a:gd name="T10" fmla="*/ 15875 w 35"/>
                <a:gd name="T11" fmla="*/ 28575 h 44"/>
                <a:gd name="T12" fmla="*/ 15875 w 35"/>
                <a:gd name="T13" fmla="*/ 66675 h 44"/>
                <a:gd name="T14" fmla="*/ 15875 w 35"/>
                <a:gd name="T15" fmla="*/ 139700 h 44"/>
                <a:gd name="T16" fmla="*/ 0 w 35"/>
                <a:gd name="T17" fmla="*/ 139700 h 44"/>
                <a:gd name="T18" fmla="*/ 0 w 35"/>
                <a:gd name="T19" fmla="*/ 0 h 44"/>
                <a:gd name="T20" fmla="*/ 12700 w 35"/>
                <a:gd name="T21" fmla="*/ 0 h 44"/>
                <a:gd name="T22" fmla="*/ 76200 w 35"/>
                <a:gd name="T23" fmla="*/ 82550 h 44"/>
                <a:gd name="T24" fmla="*/ 95250 w 35"/>
                <a:gd name="T25" fmla="*/ 111125 h 44"/>
                <a:gd name="T26" fmla="*/ 95250 w 35"/>
                <a:gd name="T27" fmla="*/ 111125 h 44"/>
                <a:gd name="T28" fmla="*/ 95250 w 35"/>
                <a:gd name="T29" fmla="*/ 73025 h 44"/>
                <a:gd name="T30" fmla="*/ 95250 w 35"/>
                <a:gd name="T31" fmla="*/ 0 h 44"/>
                <a:gd name="T32" fmla="*/ 111125 w 35"/>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44">
                  <a:moveTo>
                    <a:pt x="35" y="0"/>
                  </a:moveTo>
                  <a:cubicBezTo>
                    <a:pt x="35" y="44"/>
                    <a:pt x="35" y="44"/>
                    <a:pt x="35" y="44"/>
                  </a:cubicBezTo>
                  <a:cubicBezTo>
                    <a:pt x="30" y="44"/>
                    <a:pt x="30" y="44"/>
                    <a:pt x="30" y="44"/>
                  </a:cubicBezTo>
                  <a:cubicBezTo>
                    <a:pt x="11" y="18"/>
                    <a:pt x="11" y="18"/>
                    <a:pt x="11" y="18"/>
                  </a:cubicBezTo>
                  <a:cubicBezTo>
                    <a:pt x="7" y="13"/>
                    <a:pt x="5" y="9"/>
                    <a:pt x="5" y="9"/>
                  </a:cubicBezTo>
                  <a:cubicBezTo>
                    <a:pt x="5" y="9"/>
                    <a:pt x="5" y="9"/>
                    <a:pt x="5" y="9"/>
                  </a:cubicBezTo>
                  <a:cubicBezTo>
                    <a:pt x="4" y="9"/>
                    <a:pt x="5" y="14"/>
                    <a:pt x="5" y="21"/>
                  </a:cubicBezTo>
                  <a:cubicBezTo>
                    <a:pt x="5" y="44"/>
                    <a:pt x="5" y="44"/>
                    <a:pt x="5" y="44"/>
                  </a:cubicBezTo>
                  <a:cubicBezTo>
                    <a:pt x="0" y="44"/>
                    <a:pt x="0" y="44"/>
                    <a:pt x="0" y="44"/>
                  </a:cubicBezTo>
                  <a:cubicBezTo>
                    <a:pt x="0" y="0"/>
                    <a:pt x="0" y="0"/>
                    <a:pt x="0" y="0"/>
                  </a:cubicBezTo>
                  <a:cubicBezTo>
                    <a:pt x="4" y="0"/>
                    <a:pt x="4" y="0"/>
                    <a:pt x="4" y="0"/>
                  </a:cubicBezTo>
                  <a:cubicBezTo>
                    <a:pt x="24" y="26"/>
                    <a:pt x="24" y="26"/>
                    <a:pt x="24" y="26"/>
                  </a:cubicBezTo>
                  <a:cubicBezTo>
                    <a:pt x="27" y="31"/>
                    <a:pt x="30" y="35"/>
                    <a:pt x="30" y="35"/>
                  </a:cubicBezTo>
                  <a:cubicBezTo>
                    <a:pt x="30" y="35"/>
                    <a:pt x="30" y="35"/>
                    <a:pt x="30" y="35"/>
                  </a:cubicBezTo>
                  <a:cubicBezTo>
                    <a:pt x="30" y="35"/>
                    <a:pt x="30" y="30"/>
                    <a:pt x="30" y="23"/>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2" name="Rectangle 21"/>
            <p:cNvSpPr>
              <a:spLocks noChangeArrowheads="1"/>
            </p:cNvSpPr>
            <p:nvPr userDrawn="1"/>
          </p:nvSpPr>
          <p:spPr bwMode="auto">
            <a:xfrm>
              <a:off x="3370371" y="4130675"/>
              <a:ext cx="158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13" name="Freeform 24"/>
            <p:cNvSpPr>
              <a:spLocks/>
            </p:cNvSpPr>
            <p:nvPr userDrawn="1"/>
          </p:nvSpPr>
          <p:spPr bwMode="auto">
            <a:xfrm>
              <a:off x="3803650" y="4251325"/>
              <a:ext cx="34925" cy="53975"/>
            </a:xfrm>
            <a:custGeom>
              <a:avLst/>
              <a:gdLst>
                <a:gd name="T0" fmla="*/ 19050 w 11"/>
                <a:gd name="T1" fmla="*/ 28575 h 17"/>
                <a:gd name="T2" fmla="*/ 15875 w 11"/>
                <a:gd name="T3" fmla="*/ 28575 h 17"/>
                <a:gd name="T4" fmla="*/ 3175 w 11"/>
                <a:gd name="T5" fmla="*/ 15875 h 17"/>
                <a:gd name="T6" fmla="*/ 19050 w 11"/>
                <a:gd name="T7" fmla="*/ 0 h 17"/>
                <a:gd name="T8" fmla="*/ 34925 w 11"/>
                <a:gd name="T9" fmla="*/ 15875 h 17"/>
                <a:gd name="T10" fmla="*/ 12700 w 11"/>
                <a:gd name="T11" fmla="*/ 53975 h 17"/>
                <a:gd name="T12" fmla="*/ 0 w 11"/>
                <a:gd name="T13" fmla="*/ 53975 h 17"/>
                <a:gd name="T14" fmla="*/ 15875 w 11"/>
                <a:gd name="T15" fmla="*/ 31750 h 17"/>
                <a:gd name="T16" fmla="*/ 19050 w 11"/>
                <a:gd name="T17" fmla="*/ 2857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7">
                  <a:moveTo>
                    <a:pt x="6" y="9"/>
                  </a:moveTo>
                  <a:cubicBezTo>
                    <a:pt x="5" y="9"/>
                    <a:pt x="5" y="9"/>
                    <a:pt x="5" y="9"/>
                  </a:cubicBezTo>
                  <a:cubicBezTo>
                    <a:pt x="3" y="9"/>
                    <a:pt x="1" y="7"/>
                    <a:pt x="1" y="5"/>
                  </a:cubicBezTo>
                  <a:cubicBezTo>
                    <a:pt x="1" y="2"/>
                    <a:pt x="3" y="0"/>
                    <a:pt x="6" y="0"/>
                  </a:cubicBezTo>
                  <a:cubicBezTo>
                    <a:pt x="9" y="0"/>
                    <a:pt x="11" y="2"/>
                    <a:pt x="11" y="5"/>
                  </a:cubicBezTo>
                  <a:cubicBezTo>
                    <a:pt x="11" y="9"/>
                    <a:pt x="8" y="14"/>
                    <a:pt x="4" y="17"/>
                  </a:cubicBezTo>
                  <a:cubicBezTo>
                    <a:pt x="0" y="17"/>
                    <a:pt x="0" y="17"/>
                    <a:pt x="0" y="17"/>
                  </a:cubicBezTo>
                  <a:cubicBezTo>
                    <a:pt x="2" y="16"/>
                    <a:pt x="5" y="12"/>
                    <a:pt x="5"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4" name="Freeform 25"/>
            <p:cNvSpPr>
              <a:spLocks noEditPoints="1"/>
            </p:cNvSpPr>
            <p:nvPr userDrawn="1"/>
          </p:nvSpPr>
          <p:spPr bwMode="auto">
            <a:xfrm>
              <a:off x="3844925"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5" name="Freeform 26"/>
            <p:cNvSpPr>
              <a:spLocks noEditPoints="1"/>
            </p:cNvSpPr>
            <p:nvPr userDrawn="1"/>
          </p:nvSpPr>
          <p:spPr bwMode="auto">
            <a:xfrm>
              <a:off x="3990975"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1750 w 40"/>
                <a:gd name="T11" fmla="*/ 69850 h 45"/>
                <a:gd name="T12" fmla="*/ 63500 w 40"/>
                <a:gd name="T13" fmla="*/ 111125 h 45"/>
                <a:gd name="T14" fmla="*/ 92075 w 40"/>
                <a:gd name="T15" fmla="*/ 69850 h 45"/>
                <a:gd name="T16" fmla="*/ 63500 w 40"/>
                <a:gd name="T17" fmla="*/ 31750 h 45"/>
                <a:gd name="T18" fmla="*/ 31750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0" y="22"/>
                  </a:moveTo>
                  <a:cubicBezTo>
                    <a:pt x="10" y="29"/>
                    <a:pt x="13" y="35"/>
                    <a:pt x="20" y="35"/>
                  </a:cubicBezTo>
                  <a:cubicBezTo>
                    <a:pt x="26" y="35"/>
                    <a:pt x="29" y="29"/>
                    <a:pt x="29" y="22"/>
                  </a:cubicBezTo>
                  <a:cubicBezTo>
                    <a:pt x="29" y="15"/>
                    <a:pt x="26" y="10"/>
                    <a:pt x="20" y="10"/>
                  </a:cubicBezTo>
                  <a:cubicBezTo>
                    <a:pt x="13" y="10"/>
                    <a:pt x="10" y="15"/>
                    <a:pt x="1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6" name="Freeform 27"/>
            <p:cNvSpPr>
              <a:spLocks noEditPoints="1"/>
            </p:cNvSpPr>
            <p:nvPr userDrawn="1"/>
          </p:nvSpPr>
          <p:spPr bwMode="auto">
            <a:xfrm>
              <a:off x="4133850"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7" name="Freeform 28"/>
            <p:cNvSpPr>
              <a:spLocks/>
            </p:cNvSpPr>
            <p:nvPr userDrawn="1"/>
          </p:nvSpPr>
          <p:spPr bwMode="auto">
            <a:xfrm>
              <a:off x="43370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8" name="Freeform 29"/>
            <p:cNvSpPr>
              <a:spLocks/>
            </p:cNvSpPr>
            <p:nvPr userDrawn="1"/>
          </p:nvSpPr>
          <p:spPr bwMode="auto">
            <a:xfrm>
              <a:off x="4460875" y="4140200"/>
              <a:ext cx="127000" cy="139700"/>
            </a:xfrm>
            <a:custGeom>
              <a:avLst/>
              <a:gdLst>
                <a:gd name="T0" fmla="*/ 127000 w 40"/>
                <a:gd name="T1" fmla="*/ 0 h 44"/>
                <a:gd name="T2" fmla="*/ 127000 w 40"/>
                <a:gd name="T3" fmla="*/ 139700 h 44"/>
                <a:gd name="T4" fmla="*/ 111125 w 40"/>
                <a:gd name="T5" fmla="*/ 139700 h 44"/>
                <a:gd name="T6" fmla="*/ 111125 w 40"/>
                <a:gd name="T7" fmla="*/ 76200 h 44"/>
                <a:gd name="T8" fmla="*/ 111125 w 40"/>
                <a:gd name="T9" fmla="*/ 28575 h 44"/>
                <a:gd name="T10" fmla="*/ 111125 w 40"/>
                <a:gd name="T11" fmla="*/ 28575 h 44"/>
                <a:gd name="T12" fmla="*/ 98425 w 40"/>
                <a:gd name="T13" fmla="*/ 50800 h 44"/>
                <a:gd name="T14" fmla="*/ 66675 w 40"/>
                <a:gd name="T15" fmla="*/ 104775 h 44"/>
                <a:gd name="T16" fmla="*/ 60325 w 40"/>
                <a:gd name="T17" fmla="*/ 104775 h 44"/>
                <a:gd name="T18" fmla="*/ 25400 w 40"/>
                <a:gd name="T19" fmla="*/ 50800 h 44"/>
                <a:gd name="T20" fmla="*/ 15875 w 40"/>
                <a:gd name="T21" fmla="*/ 28575 h 44"/>
                <a:gd name="T22" fmla="*/ 15875 w 40"/>
                <a:gd name="T23" fmla="*/ 28575 h 44"/>
                <a:gd name="T24" fmla="*/ 15875 w 40"/>
                <a:gd name="T25" fmla="*/ 76200 h 44"/>
                <a:gd name="T26" fmla="*/ 15875 w 40"/>
                <a:gd name="T27" fmla="*/ 139700 h 44"/>
                <a:gd name="T28" fmla="*/ 0 w 40"/>
                <a:gd name="T29" fmla="*/ 139700 h 44"/>
                <a:gd name="T30" fmla="*/ 0 w 40"/>
                <a:gd name="T31" fmla="*/ 0 h 44"/>
                <a:gd name="T32" fmla="*/ 15875 w 40"/>
                <a:gd name="T33" fmla="*/ 0 h 44"/>
                <a:gd name="T34" fmla="*/ 47625 w 40"/>
                <a:gd name="T35" fmla="*/ 60325 h 44"/>
                <a:gd name="T36" fmla="*/ 63500 w 40"/>
                <a:gd name="T37" fmla="*/ 85725 h 44"/>
                <a:gd name="T38" fmla="*/ 63500 w 40"/>
                <a:gd name="T39" fmla="*/ 85725 h 44"/>
                <a:gd name="T40" fmla="*/ 76200 w 40"/>
                <a:gd name="T41" fmla="*/ 60325 h 44"/>
                <a:gd name="T42" fmla="*/ 111125 w 40"/>
                <a:gd name="T43" fmla="*/ 0 h 44"/>
                <a:gd name="T44" fmla="*/ 127000 w 40"/>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44">
                  <a:moveTo>
                    <a:pt x="40" y="0"/>
                  </a:moveTo>
                  <a:cubicBezTo>
                    <a:pt x="40" y="44"/>
                    <a:pt x="40" y="44"/>
                    <a:pt x="40" y="44"/>
                  </a:cubicBezTo>
                  <a:cubicBezTo>
                    <a:pt x="35" y="44"/>
                    <a:pt x="35" y="44"/>
                    <a:pt x="35" y="44"/>
                  </a:cubicBezTo>
                  <a:cubicBezTo>
                    <a:pt x="35" y="24"/>
                    <a:pt x="35" y="24"/>
                    <a:pt x="35" y="24"/>
                  </a:cubicBezTo>
                  <a:cubicBezTo>
                    <a:pt x="35" y="18"/>
                    <a:pt x="35" y="9"/>
                    <a:pt x="35" y="9"/>
                  </a:cubicBezTo>
                  <a:cubicBezTo>
                    <a:pt x="35" y="9"/>
                    <a:pt x="35" y="9"/>
                    <a:pt x="35" y="9"/>
                  </a:cubicBezTo>
                  <a:cubicBezTo>
                    <a:pt x="35" y="9"/>
                    <a:pt x="33" y="13"/>
                    <a:pt x="31" y="16"/>
                  </a:cubicBezTo>
                  <a:cubicBezTo>
                    <a:pt x="21" y="33"/>
                    <a:pt x="21" y="33"/>
                    <a:pt x="21" y="33"/>
                  </a:cubicBezTo>
                  <a:cubicBezTo>
                    <a:pt x="19" y="33"/>
                    <a:pt x="19" y="33"/>
                    <a:pt x="19" y="33"/>
                  </a:cubicBezTo>
                  <a:cubicBezTo>
                    <a:pt x="8" y="16"/>
                    <a:pt x="8" y="16"/>
                    <a:pt x="8" y="16"/>
                  </a:cubicBezTo>
                  <a:cubicBezTo>
                    <a:pt x="7" y="13"/>
                    <a:pt x="5" y="9"/>
                    <a:pt x="5" y="9"/>
                  </a:cubicBezTo>
                  <a:cubicBezTo>
                    <a:pt x="5" y="9"/>
                    <a:pt x="5" y="9"/>
                    <a:pt x="5" y="9"/>
                  </a:cubicBezTo>
                  <a:cubicBezTo>
                    <a:pt x="5" y="9"/>
                    <a:pt x="5" y="18"/>
                    <a:pt x="5" y="24"/>
                  </a:cubicBezTo>
                  <a:cubicBezTo>
                    <a:pt x="5" y="44"/>
                    <a:pt x="5" y="44"/>
                    <a:pt x="5" y="44"/>
                  </a:cubicBezTo>
                  <a:cubicBezTo>
                    <a:pt x="0" y="44"/>
                    <a:pt x="0" y="44"/>
                    <a:pt x="0" y="44"/>
                  </a:cubicBezTo>
                  <a:cubicBezTo>
                    <a:pt x="0" y="0"/>
                    <a:pt x="0" y="0"/>
                    <a:pt x="0" y="0"/>
                  </a:cubicBezTo>
                  <a:cubicBezTo>
                    <a:pt x="5" y="0"/>
                    <a:pt x="5" y="0"/>
                    <a:pt x="5" y="0"/>
                  </a:cubicBezTo>
                  <a:cubicBezTo>
                    <a:pt x="15" y="19"/>
                    <a:pt x="15" y="19"/>
                    <a:pt x="15" y="19"/>
                  </a:cubicBezTo>
                  <a:cubicBezTo>
                    <a:pt x="19" y="25"/>
                    <a:pt x="20" y="27"/>
                    <a:pt x="20" y="27"/>
                  </a:cubicBezTo>
                  <a:cubicBezTo>
                    <a:pt x="20" y="27"/>
                    <a:pt x="20" y="27"/>
                    <a:pt x="20" y="27"/>
                  </a:cubicBezTo>
                  <a:cubicBezTo>
                    <a:pt x="20" y="27"/>
                    <a:pt x="21" y="25"/>
                    <a:pt x="24" y="19"/>
                  </a:cubicBezTo>
                  <a:cubicBezTo>
                    <a:pt x="35" y="0"/>
                    <a:pt x="35" y="0"/>
                    <a:pt x="35"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9" name="Freeform 30"/>
            <p:cNvSpPr>
              <a:spLocks noEditPoints="1"/>
            </p:cNvSpPr>
            <p:nvPr userDrawn="1"/>
          </p:nvSpPr>
          <p:spPr bwMode="auto">
            <a:xfrm>
              <a:off x="4625975" y="4140200"/>
              <a:ext cx="92075" cy="139700"/>
            </a:xfrm>
            <a:custGeom>
              <a:avLst/>
              <a:gdLst>
                <a:gd name="T0" fmla="*/ 41275 w 29"/>
                <a:gd name="T1" fmla="*/ 0 h 44"/>
                <a:gd name="T2" fmla="*/ 92075 w 29"/>
                <a:gd name="T3" fmla="*/ 44450 h 44"/>
                <a:gd name="T4" fmla="*/ 41275 w 29"/>
                <a:gd name="T5" fmla="*/ 88900 h 44"/>
                <a:gd name="T6" fmla="*/ 15875 w 29"/>
                <a:gd name="T7" fmla="*/ 88900 h 44"/>
                <a:gd name="T8" fmla="*/ 15875 w 29"/>
                <a:gd name="T9" fmla="*/ 139700 h 44"/>
                <a:gd name="T10" fmla="*/ 0 w 29"/>
                <a:gd name="T11" fmla="*/ 139700 h 44"/>
                <a:gd name="T12" fmla="*/ 0 w 29"/>
                <a:gd name="T13" fmla="*/ 0 h 44"/>
                <a:gd name="T14" fmla="*/ 41275 w 29"/>
                <a:gd name="T15" fmla="*/ 0 h 44"/>
                <a:gd name="T16" fmla="*/ 41275 w 29"/>
                <a:gd name="T17" fmla="*/ 73025 h 44"/>
                <a:gd name="T18" fmla="*/ 76200 w 29"/>
                <a:gd name="T19" fmla="*/ 44450 h 44"/>
                <a:gd name="T20" fmla="*/ 41275 w 29"/>
                <a:gd name="T21" fmla="*/ 15875 h 44"/>
                <a:gd name="T22" fmla="*/ 15875 w 29"/>
                <a:gd name="T23" fmla="*/ 15875 h 44"/>
                <a:gd name="T24" fmla="*/ 15875 w 29"/>
                <a:gd name="T25" fmla="*/ 73025 h 44"/>
                <a:gd name="T26" fmla="*/ 41275 w 29"/>
                <a:gd name="T27" fmla="*/ 73025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44">
                  <a:moveTo>
                    <a:pt x="13" y="0"/>
                  </a:moveTo>
                  <a:cubicBezTo>
                    <a:pt x="23" y="0"/>
                    <a:pt x="29" y="6"/>
                    <a:pt x="29" y="14"/>
                  </a:cubicBezTo>
                  <a:cubicBezTo>
                    <a:pt x="29" y="23"/>
                    <a:pt x="23" y="28"/>
                    <a:pt x="13" y="28"/>
                  </a:cubicBezTo>
                  <a:cubicBezTo>
                    <a:pt x="5" y="28"/>
                    <a:pt x="5" y="28"/>
                    <a:pt x="5" y="28"/>
                  </a:cubicBezTo>
                  <a:cubicBezTo>
                    <a:pt x="5" y="44"/>
                    <a:pt x="5" y="44"/>
                    <a:pt x="5" y="44"/>
                  </a:cubicBezTo>
                  <a:cubicBezTo>
                    <a:pt x="0" y="44"/>
                    <a:pt x="0" y="44"/>
                    <a:pt x="0" y="44"/>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0" name="Freeform 31"/>
            <p:cNvSpPr>
              <a:spLocks/>
            </p:cNvSpPr>
            <p:nvPr userDrawn="1"/>
          </p:nvSpPr>
          <p:spPr bwMode="auto">
            <a:xfrm>
              <a:off x="4743450" y="4140200"/>
              <a:ext cx="88900" cy="139700"/>
            </a:xfrm>
            <a:custGeom>
              <a:avLst/>
              <a:gdLst>
                <a:gd name="T0" fmla="*/ 88900 w 56"/>
                <a:gd name="T1" fmla="*/ 123825 h 88"/>
                <a:gd name="T2" fmla="*/ 88900 w 56"/>
                <a:gd name="T3" fmla="*/ 139700 h 88"/>
                <a:gd name="T4" fmla="*/ 0 w 56"/>
                <a:gd name="T5" fmla="*/ 139700 h 88"/>
                <a:gd name="T6" fmla="*/ 0 w 56"/>
                <a:gd name="T7" fmla="*/ 0 h 88"/>
                <a:gd name="T8" fmla="*/ 15875 w 56"/>
                <a:gd name="T9" fmla="*/ 0 h 88"/>
                <a:gd name="T10" fmla="*/ 15875 w 56"/>
                <a:gd name="T11" fmla="*/ 123825 h 88"/>
                <a:gd name="T12" fmla="*/ 88900 w 56"/>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1" name="Freeform 32"/>
            <p:cNvSpPr>
              <a:spLocks noEditPoints="1"/>
            </p:cNvSpPr>
            <p:nvPr userDrawn="1"/>
          </p:nvSpPr>
          <p:spPr bwMode="auto">
            <a:xfrm>
              <a:off x="4838700" y="4140200"/>
              <a:ext cx="142875" cy="142875"/>
            </a:xfrm>
            <a:custGeom>
              <a:avLst/>
              <a:gdLst>
                <a:gd name="T0" fmla="*/ 73025 w 45"/>
                <a:gd name="T1" fmla="*/ 0 h 45"/>
                <a:gd name="T2" fmla="*/ 142875 w 45"/>
                <a:gd name="T3" fmla="*/ 69850 h 45"/>
                <a:gd name="T4" fmla="*/ 73025 w 45"/>
                <a:gd name="T5" fmla="*/ 142875 h 45"/>
                <a:gd name="T6" fmla="*/ 0 w 45"/>
                <a:gd name="T7" fmla="*/ 69850 h 45"/>
                <a:gd name="T8" fmla="*/ 73025 w 45"/>
                <a:gd name="T9" fmla="*/ 0 h 45"/>
                <a:gd name="T10" fmla="*/ 73025 w 45"/>
                <a:gd name="T11" fmla="*/ 127000 h 45"/>
                <a:gd name="T12" fmla="*/ 127000 w 45"/>
                <a:gd name="T13" fmla="*/ 69850 h 45"/>
                <a:gd name="T14" fmla="*/ 73025 w 45"/>
                <a:gd name="T15" fmla="*/ 15875 h 45"/>
                <a:gd name="T16" fmla="*/ 15875 w 45"/>
                <a:gd name="T17" fmla="*/ 69850 h 45"/>
                <a:gd name="T18" fmla="*/ 73025 w 45"/>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2" y="40"/>
                    <a:pt x="40" y="33"/>
                    <a:pt x="40" y="22"/>
                  </a:cubicBezTo>
                  <a:cubicBezTo>
                    <a:pt x="40" y="12"/>
                    <a:pt x="32"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2" name="Freeform 33"/>
            <p:cNvSpPr>
              <a:spLocks/>
            </p:cNvSpPr>
            <p:nvPr userDrawn="1"/>
          </p:nvSpPr>
          <p:spPr bwMode="auto">
            <a:xfrm>
              <a:off x="4981575" y="4140200"/>
              <a:ext cx="123825" cy="139700"/>
            </a:xfrm>
            <a:custGeom>
              <a:avLst/>
              <a:gdLst>
                <a:gd name="T0" fmla="*/ 123825 w 39"/>
                <a:gd name="T1" fmla="*/ 0 h 44"/>
                <a:gd name="T2" fmla="*/ 69850 w 39"/>
                <a:gd name="T3" fmla="*/ 73025 h 44"/>
                <a:gd name="T4" fmla="*/ 69850 w 39"/>
                <a:gd name="T5" fmla="*/ 139700 h 44"/>
                <a:gd name="T6" fmla="*/ 53975 w 39"/>
                <a:gd name="T7" fmla="*/ 139700 h 44"/>
                <a:gd name="T8" fmla="*/ 53975 w 39"/>
                <a:gd name="T9" fmla="*/ 73025 h 44"/>
                <a:gd name="T10" fmla="*/ 0 w 39"/>
                <a:gd name="T11" fmla="*/ 0 h 44"/>
                <a:gd name="T12" fmla="*/ 19050 w 39"/>
                <a:gd name="T13" fmla="*/ 0 h 44"/>
                <a:gd name="T14" fmla="*/ 53975 w 39"/>
                <a:gd name="T15" fmla="*/ 47625 h 44"/>
                <a:gd name="T16" fmla="*/ 60325 w 39"/>
                <a:gd name="T17" fmla="*/ 57150 h 44"/>
                <a:gd name="T18" fmla="*/ 60325 w 39"/>
                <a:gd name="T19" fmla="*/ 57150 h 44"/>
                <a:gd name="T20" fmla="*/ 69850 w 39"/>
                <a:gd name="T21" fmla="*/ 47625 h 44"/>
                <a:gd name="T22" fmla="*/ 104775 w 39"/>
                <a:gd name="T23" fmla="*/ 0 h 44"/>
                <a:gd name="T24" fmla="*/ 123825 w 39"/>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4">
                  <a:moveTo>
                    <a:pt x="39" y="0"/>
                  </a:moveTo>
                  <a:cubicBezTo>
                    <a:pt x="22" y="23"/>
                    <a:pt x="22" y="23"/>
                    <a:pt x="22" y="23"/>
                  </a:cubicBezTo>
                  <a:cubicBezTo>
                    <a:pt x="22" y="44"/>
                    <a:pt x="22" y="44"/>
                    <a:pt x="22" y="44"/>
                  </a:cubicBezTo>
                  <a:cubicBezTo>
                    <a:pt x="17" y="44"/>
                    <a:pt x="17" y="44"/>
                    <a:pt x="17" y="44"/>
                  </a:cubicBezTo>
                  <a:cubicBezTo>
                    <a:pt x="17" y="23"/>
                    <a:pt x="17" y="23"/>
                    <a:pt x="17" y="23"/>
                  </a:cubicBezTo>
                  <a:cubicBezTo>
                    <a:pt x="0" y="0"/>
                    <a:pt x="0" y="0"/>
                    <a:pt x="0" y="0"/>
                  </a:cubicBezTo>
                  <a:cubicBezTo>
                    <a:pt x="6" y="0"/>
                    <a:pt x="6" y="0"/>
                    <a:pt x="6" y="0"/>
                  </a:cubicBezTo>
                  <a:cubicBezTo>
                    <a:pt x="17" y="15"/>
                    <a:pt x="17" y="15"/>
                    <a:pt x="17" y="15"/>
                  </a:cubicBezTo>
                  <a:cubicBezTo>
                    <a:pt x="18" y="16"/>
                    <a:pt x="19" y="18"/>
                    <a:pt x="19" y="18"/>
                  </a:cubicBezTo>
                  <a:cubicBezTo>
                    <a:pt x="19" y="18"/>
                    <a:pt x="19" y="18"/>
                    <a:pt x="19" y="18"/>
                  </a:cubicBezTo>
                  <a:cubicBezTo>
                    <a:pt x="20" y="18"/>
                    <a:pt x="21" y="16"/>
                    <a:pt x="22" y="15"/>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3" name="Freeform 34"/>
            <p:cNvSpPr>
              <a:spLocks/>
            </p:cNvSpPr>
            <p:nvPr userDrawn="1"/>
          </p:nvSpPr>
          <p:spPr bwMode="auto">
            <a:xfrm>
              <a:off x="51244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4" name="Freeform 35"/>
            <p:cNvSpPr>
              <a:spLocks/>
            </p:cNvSpPr>
            <p:nvPr userDrawn="1"/>
          </p:nvSpPr>
          <p:spPr bwMode="auto">
            <a:xfrm>
              <a:off x="5248275" y="4140200"/>
              <a:ext cx="95250" cy="139700"/>
            </a:xfrm>
            <a:custGeom>
              <a:avLst/>
              <a:gdLst>
                <a:gd name="T0" fmla="*/ 95250 w 60"/>
                <a:gd name="T1" fmla="*/ 123825 h 88"/>
                <a:gd name="T2" fmla="*/ 95250 w 60"/>
                <a:gd name="T3" fmla="*/ 139700 h 88"/>
                <a:gd name="T4" fmla="*/ 0 w 60"/>
                <a:gd name="T5" fmla="*/ 139700 h 88"/>
                <a:gd name="T6" fmla="*/ 0 w 60"/>
                <a:gd name="T7" fmla="*/ 0 h 88"/>
                <a:gd name="T8" fmla="*/ 92075 w 60"/>
                <a:gd name="T9" fmla="*/ 0 h 88"/>
                <a:gd name="T10" fmla="*/ 92075 w 60"/>
                <a:gd name="T11" fmla="*/ 15875 h 88"/>
                <a:gd name="T12" fmla="*/ 15875 w 60"/>
                <a:gd name="T13" fmla="*/ 15875 h 88"/>
                <a:gd name="T14" fmla="*/ 15875 w 60"/>
                <a:gd name="T15" fmla="*/ 60325 h 88"/>
                <a:gd name="T16" fmla="*/ 76200 w 60"/>
                <a:gd name="T17" fmla="*/ 60325 h 88"/>
                <a:gd name="T18" fmla="*/ 76200 w 60"/>
                <a:gd name="T19" fmla="*/ 73025 h 88"/>
                <a:gd name="T20" fmla="*/ 15875 w 60"/>
                <a:gd name="T21" fmla="*/ 73025 h 88"/>
                <a:gd name="T22" fmla="*/ 15875 w 60"/>
                <a:gd name="T23" fmla="*/ 123825 h 88"/>
                <a:gd name="T24" fmla="*/ 95250 w 60"/>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88">
                  <a:moveTo>
                    <a:pt x="60" y="78"/>
                  </a:moveTo>
                  <a:lnTo>
                    <a:pt x="60" y="88"/>
                  </a:lnTo>
                  <a:lnTo>
                    <a:pt x="0" y="88"/>
                  </a:lnTo>
                  <a:lnTo>
                    <a:pt x="0" y="0"/>
                  </a:lnTo>
                  <a:lnTo>
                    <a:pt x="58" y="0"/>
                  </a:lnTo>
                  <a:lnTo>
                    <a:pt x="58" y="10"/>
                  </a:lnTo>
                  <a:lnTo>
                    <a:pt x="10" y="10"/>
                  </a:lnTo>
                  <a:lnTo>
                    <a:pt x="10" y="38"/>
                  </a:lnTo>
                  <a:lnTo>
                    <a:pt x="48" y="38"/>
                  </a:lnTo>
                  <a:lnTo>
                    <a:pt x="48"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5" name="Freeform 36"/>
            <p:cNvSpPr>
              <a:spLocks/>
            </p:cNvSpPr>
            <p:nvPr userDrawn="1"/>
          </p:nvSpPr>
          <p:spPr bwMode="auto">
            <a:xfrm>
              <a:off x="5356225" y="4140200"/>
              <a:ext cx="104775" cy="142875"/>
            </a:xfrm>
            <a:custGeom>
              <a:avLst/>
              <a:gdLst>
                <a:gd name="T0" fmla="*/ 85725 w 33"/>
                <a:gd name="T1" fmla="*/ 41275 h 45"/>
                <a:gd name="T2" fmla="*/ 50800 w 33"/>
                <a:gd name="T3" fmla="*/ 12700 h 45"/>
                <a:gd name="T4" fmla="*/ 19050 w 33"/>
                <a:gd name="T5" fmla="*/ 34925 h 45"/>
                <a:gd name="T6" fmla="*/ 57150 w 33"/>
                <a:gd name="T7" fmla="*/ 60325 h 45"/>
                <a:gd name="T8" fmla="*/ 104775 w 33"/>
                <a:gd name="T9" fmla="*/ 101600 h 45"/>
                <a:gd name="T10" fmla="*/ 53975 w 33"/>
                <a:gd name="T11" fmla="*/ 142875 h 45"/>
                <a:gd name="T12" fmla="*/ 0 w 33"/>
                <a:gd name="T13" fmla="*/ 101600 h 45"/>
                <a:gd name="T14" fmla="*/ 15875 w 33"/>
                <a:gd name="T15" fmla="*/ 98425 h 45"/>
                <a:gd name="T16" fmla="*/ 53975 w 33"/>
                <a:gd name="T17" fmla="*/ 127000 h 45"/>
                <a:gd name="T18" fmla="*/ 85725 w 33"/>
                <a:gd name="T19" fmla="*/ 101600 h 45"/>
                <a:gd name="T20" fmla="*/ 41275 w 33"/>
                <a:gd name="T21" fmla="*/ 73025 h 45"/>
                <a:gd name="T22" fmla="*/ 3175 w 33"/>
                <a:gd name="T23" fmla="*/ 34925 h 45"/>
                <a:gd name="T24" fmla="*/ 50800 w 33"/>
                <a:gd name="T25" fmla="*/ 0 h 45"/>
                <a:gd name="T26" fmla="*/ 101600 w 33"/>
                <a:gd name="T27" fmla="*/ 34925 h 45"/>
                <a:gd name="T28" fmla="*/ 85725 w 33"/>
                <a:gd name="T29" fmla="*/ 412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5">
                  <a:moveTo>
                    <a:pt x="27" y="13"/>
                  </a:moveTo>
                  <a:cubicBezTo>
                    <a:pt x="26" y="7"/>
                    <a:pt x="21" y="4"/>
                    <a:pt x="16" y="4"/>
                  </a:cubicBezTo>
                  <a:cubicBezTo>
                    <a:pt x="10" y="4"/>
                    <a:pt x="6" y="7"/>
                    <a:pt x="6" y="11"/>
                  </a:cubicBezTo>
                  <a:cubicBezTo>
                    <a:pt x="6" y="16"/>
                    <a:pt x="12" y="17"/>
                    <a:pt x="18" y="19"/>
                  </a:cubicBezTo>
                  <a:cubicBezTo>
                    <a:pt x="24" y="21"/>
                    <a:pt x="33" y="24"/>
                    <a:pt x="33" y="32"/>
                  </a:cubicBezTo>
                  <a:cubicBezTo>
                    <a:pt x="33" y="40"/>
                    <a:pt x="26" y="45"/>
                    <a:pt x="17" y="45"/>
                  </a:cubicBezTo>
                  <a:cubicBezTo>
                    <a:pt x="7" y="45"/>
                    <a:pt x="1" y="39"/>
                    <a:pt x="0" y="32"/>
                  </a:cubicBezTo>
                  <a:cubicBezTo>
                    <a:pt x="5" y="31"/>
                    <a:pt x="5" y="31"/>
                    <a:pt x="5" y="31"/>
                  </a:cubicBezTo>
                  <a:cubicBezTo>
                    <a:pt x="6" y="36"/>
                    <a:pt x="10" y="40"/>
                    <a:pt x="17" y="40"/>
                  </a:cubicBezTo>
                  <a:cubicBezTo>
                    <a:pt x="23" y="40"/>
                    <a:pt x="27" y="37"/>
                    <a:pt x="27" y="32"/>
                  </a:cubicBezTo>
                  <a:cubicBezTo>
                    <a:pt x="27" y="26"/>
                    <a:pt x="20" y="25"/>
                    <a:pt x="13" y="23"/>
                  </a:cubicBezTo>
                  <a:cubicBezTo>
                    <a:pt x="8" y="21"/>
                    <a:pt x="1" y="19"/>
                    <a:pt x="1" y="11"/>
                  </a:cubicBezTo>
                  <a:cubicBezTo>
                    <a:pt x="1" y="5"/>
                    <a:pt x="8" y="0"/>
                    <a:pt x="16" y="0"/>
                  </a:cubicBezTo>
                  <a:cubicBezTo>
                    <a:pt x="24" y="0"/>
                    <a:pt x="30"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6" name="Rectangle 37"/>
            <p:cNvSpPr>
              <a:spLocks noChangeArrowheads="1"/>
            </p:cNvSpPr>
            <p:nvPr userDrawn="1"/>
          </p:nvSpPr>
          <p:spPr bwMode="auto">
            <a:xfrm>
              <a:off x="5534025" y="4127500"/>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27" name="Freeform 38"/>
            <p:cNvSpPr>
              <a:spLocks/>
            </p:cNvSpPr>
            <p:nvPr userDrawn="1"/>
          </p:nvSpPr>
          <p:spPr bwMode="auto">
            <a:xfrm>
              <a:off x="5622925" y="4140200"/>
              <a:ext cx="107950" cy="142875"/>
            </a:xfrm>
            <a:custGeom>
              <a:avLst/>
              <a:gdLst>
                <a:gd name="T0" fmla="*/ 3175 w 34"/>
                <a:gd name="T1" fmla="*/ 38100 h 45"/>
                <a:gd name="T2" fmla="*/ 53975 w 34"/>
                <a:gd name="T3" fmla="*/ 0 h 45"/>
                <a:gd name="T4" fmla="*/ 104775 w 34"/>
                <a:gd name="T5" fmla="*/ 38100 h 45"/>
                <a:gd name="T6" fmla="*/ 79375 w 34"/>
                <a:gd name="T7" fmla="*/ 66675 h 45"/>
                <a:gd name="T8" fmla="*/ 79375 w 34"/>
                <a:gd name="T9" fmla="*/ 69850 h 45"/>
                <a:gd name="T10" fmla="*/ 107950 w 34"/>
                <a:gd name="T11" fmla="*/ 98425 h 45"/>
                <a:gd name="T12" fmla="*/ 53975 w 34"/>
                <a:gd name="T13" fmla="*/ 142875 h 45"/>
                <a:gd name="T14" fmla="*/ 0 w 34"/>
                <a:gd name="T15" fmla="*/ 104775 h 45"/>
                <a:gd name="T16" fmla="*/ 28575 w 34"/>
                <a:gd name="T17" fmla="*/ 95250 h 45"/>
                <a:gd name="T18" fmla="*/ 53975 w 34"/>
                <a:gd name="T19" fmla="*/ 114300 h 45"/>
                <a:gd name="T20" fmla="*/ 73025 w 34"/>
                <a:gd name="T21" fmla="*/ 95250 h 45"/>
                <a:gd name="T22" fmla="*/ 53975 w 34"/>
                <a:gd name="T23" fmla="*/ 82550 h 45"/>
                <a:gd name="T24" fmla="*/ 41275 w 34"/>
                <a:gd name="T25" fmla="*/ 82550 h 45"/>
                <a:gd name="T26" fmla="*/ 41275 w 34"/>
                <a:gd name="T27" fmla="*/ 57150 h 45"/>
                <a:gd name="T28" fmla="*/ 53975 w 34"/>
                <a:gd name="T29" fmla="*/ 57150 h 45"/>
                <a:gd name="T30" fmla="*/ 69850 w 34"/>
                <a:gd name="T31" fmla="*/ 41275 h 45"/>
                <a:gd name="T32" fmla="*/ 53975 w 34"/>
                <a:gd name="T33" fmla="*/ 28575 h 45"/>
                <a:gd name="T34" fmla="*/ 31750 w 34"/>
                <a:gd name="T35" fmla="*/ 44450 h 45"/>
                <a:gd name="T36" fmla="*/ 3175 w 34"/>
                <a:gd name="T37" fmla="*/ 38100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5">
                  <a:moveTo>
                    <a:pt x="1" y="12"/>
                  </a:moveTo>
                  <a:cubicBezTo>
                    <a:pt x="3" y="4"/>
                    <a:pt x="9" y="0"/>
                    <a:pt x="17" y="0"/>
                  </a:cubicBezTo>
                  <a:cubicBezTo>
                    <a:pt x="27" y="0"/>
                    <a:pt x="33" y="5"/>
                    <a:pt x="33" y="12"/>
                  </a:cubicBezTo>
                  <a:cubicBezTo>
                    <a:pt x="33" y="18"/>
                    <a:pt x="28" y="21"/>
                    <a:pt x="25" y="21"/>
                  </a:cubicBezTo>
                  <a:cubicBezTo>
                    <a:pt x="25" y="22"/>
                    <a:pt x="25" y="22"/>
                    <a:pt x="25" y="22"/>
                  </a:cubicBezTo>
                  <a:cubicBezTo>
                    <a:pt x="29" y="22"/>
                    <a:pt x="34" y="25"/>
                    <a:pt x="34" y="31"/>
                  </a:cubicBezTo>
                  <a:cubicBezTo>
                    <a:pt x="34" y="39"/>
                    <a:pt x="27" y="45"/>
                    <a:pt x="17" y="45"/>
                  </a:cubicBezTo>
                  <a:cubicBezTo>
                    <a:pt x="9" y="45"/>
                    <a:pt x="2" y="40"/>
                    <a:pt x="0" y="33"/>
                  </a:cubicBezTo>
                  <a:cubicBezTo>
                    <a:pt x="9" y="30"/>
                    <a:pt x="9" y="30"/>
                    <a:pt x="9" y="30"/>
                  </a:cubicBezTo>
                  <a:cubicBezTo>
                    <a:pt x="10" y="33"/>
                    <a:pt x="13" y="36"/>
                    <a:pt x="17" y="36"/>
                  </a:cubicBezTo>
                  <a:cubicBezTo>
                    <a:pt x="20" y="36"/>
                    <a:pt x="23" y="34"/>
                    <a:pt x="23" y="30"/>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3"/>
                  </a:cubicBezTo>
                  <a:cubicBezTo>
                    <a:pt x="22" y="11"/>
                    <a:pt x="20" y="9"/>
                    <a:pt x="17" y="9"/>
                  </a:cubicBezTo>
                  <a:cubicBezTo>
                    <a:pt x="13" y="9"/>
                    <a:pt x="11" y="10"/>
                    <a:pt x="10" y="14"/>
                  </a:cubicBez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3" name="Freeform 39"/>
            <p:cNvSpPr>
              <a:spLocks/>
            </p:cNvSpPr>
            <p:nvPr userDrawn="1"/>
          </p:nvSpPr>
          <p:spPr bwMode="auto">
            <a:xfrm>
              <a:off x="5737225" y="4140200"/>
              <a:ext cx="69850" cy="139700"/>
            </a:xfrm>
            <a:custGeom>
              <a:avLst/>
              <a:gdLst>
                <a:gd name="T0" fmla="*/ 69850 w 22"/>
                <a:gd name="T1" fmla="*/ 0 h 44"/>
                <a:gd name="T2" fmla="*/ 69850 w 22"/>
                <a:gd name="T3" fmla="*/ 139700 h 44"/>
                <a:gd name="T4" fmla="*/ 34925 w 22"/>
                <a:gd name="T5" fmla="*/ 139700 h 44"/>
                <a:gd name="T6" fmla="*/ 34925 w 22"/>
                <a:gd name="T7" fmla="*/ 73025 h 44"/>
                <a:gd name="T8" fmla="*/ 38100 w 22"/>
                <a:gd name="T9" fmla="*/ 50800 h 44"/>
                <a:gd name="T10" fmla="*/ 34925 w 22"/>
                <a:gd name="T11" fmla="*/ 50800 h 44"/>
                <a:gd name="T12" fmla="*/ 25400 w 22"/>
                <a:gd name="T13" fmla="*/ 63500 h 44"/>
                <a:gd name="T14" fmla="*/ 19050 w 22"/>
                <a:gd name="T15" fmla="*/ 69850 h 44"/>
                <a:gd name="T16" fmla="*/ 0 w 22"/>
                <a:gd name="T17" fmla="*/ 47625 h 44"/>
                <a:gd name="T18" fmla="*/ 47625 w 22"/>
                <a:gd name="T19" fmla="*/ 0 h 44"/>
                <a:gd name="T20" fmla="*/ 69850 w 22"/>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4" name="Freeform 40"/>
            <p:cNvSpPr>
              <a:spLocks/>
            </p:cNvSpPr>
            <p:nvPr userDrawn="1"/>
          </p:nvSpPr>
          <p:spPr bwMode="auto">
            <a:xfrm>
              <a:off x="5880100" y="4140200"/>
              <a:ext cx="136525" cy="142875"/>
            </a:xfrm>
            <a:custGeom>
              <a:avLst/>
              <a:gdLst>
                <a:gd name="T0" fmla="*/ 117475 w 43"/>
                <a:gd name="T1" fmla="*/ 38100 h 45"/>
                <a:gd name="T2" fmla="*/ 69850 w 43"/>
                <a:gd name="T3" fmla="*/ 15875 h 45"/>
                <a:gd name="T4" fmla="*/ 15875 w 43"/>
                <a:gd name="T5" fmla="*/ 69850 h 45"/>
                <a:gd name="T6" fmla="*/ 69850 w 43"/>
                <a:gd name="T7" fmla="*/ 127000 h 45"/>
                <a:gd name="T8" fmla="*/ 120650 w 43"/>
                <a:gd name="T9" fmla="*/ 98425 h 45"/>
                <a:gd name="T10" fmla="*/ 136525 w 43"/>
                <a:gd name="T11" fmla="*/ 101600 h 45"/>
                <a:gd name="T12" fmla="*/ 69850 w 43"/>
                <a:gd name="T13" fmla="*/ 142875 h 45"/>
                <a:gd name="T14" fmla="*/ 0 w 43"/>
                <a:gd name="T15" fmla="*/ 69850 h 45"/>
                <a:gd name="T16" fmla="*/ 69850 w 43"/>
                <a:gd name="T17" fmla="*/ 0 h 45"/>
                <a:gd name="T18" fmla="*/ 133350 w 43"/>
                <a:gd name="T19" fmla="*/ 34925 h 45"/>
                <a:gd name="T20" fmla="*/ 117475 w 43"/>
                <a:gd name="T21" fmla="*/ 3810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 h="45">
                  <a:moveTo>
                    <a:pt x="37" y="12"/>
                  </a:moveTo>
                  <a:cubicBezTo>
                    <a:pt x="34" y="8"/>
                    <a:pt x="29" y="5"/>
                    <a:pt x="22" y="5"/>
                  </a:cubicBezTo>
                  <a:cubicBezTo>
                    <a:pt x="13" y="5"/>
                    <a:pt x="5" y="12"/>
                    <a:pt x="5" y="22"/>
                  </a:cubicBezTo>
                  <a:cubicBezTo>
                    <a:pt x="5" y="33"/>
                    <a:pt x="13" y="40"/>
                    <a:pt x="22" y="40"/>
                  </a:cubicBezTo>
                  <a:cubicBezTo>
                    <a:pt x="29" y="40"/>
                    <a:pt x="35" y="36"/>
                    <a:pt x="38" y="31"/>
                  </a:cubicBezTo>
                  <a:cubicBezTo>
                    <a:pt x="43" y="32"/>
                    <a:pt x="43" y="32"/>
                    <a:pt x="43" y="32"/>
                  </a:cubicBezTo>
                  <a:cubicBezTo>
                    <a:pt x="39" y="40"/>
                    <a:pt x="32"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5" name="Freeform 41"/>
            <p:cNvSpPr>
              <a:spLocks noEditPoints="1"/>
            </p:cNvSpPr>
            <p:nvPr userDrawn="1"/>
          </p:nvSpPr>
          <p:spPr bwMode="auto">
            <a:xfrm>
              <a:off x="6029325" y="4140200"/>
              <a:ext cx="146050" cy="142875"/>
            </a:xfrm>
            <a:custGeom>
              <a:avLst/>
              <a:gdLst>
                <a:gd name="T0" fmla="*/ 73025 w 46"/>
                <a:gd name="T1" fmla="*/ 0 h 45"/>
                <a:gd name="T2" fmla="*/ 146050 w 46"/>
                <a:gd name="T3" fmla="*/ 69850 h 45"/>
                <a:gd name="T4" fmla="*/ 73025 w 46"/>
                <a:gd name="T5" fmla="*/ 142875 h 45"/>
                <a:gd name="T6" fmla="*/ 0 w 46"/>
                <a:gd name="T7" fmla="*/ 69850 h 45"/>
                <a:gd name="T8" fmla="*/ 73025 w 46"/>
                <a:gd name="T9" fmla="*/ 0 h 45"/>
                <a:gd name="T10" fmla="*/ 73025 w 46"/>
                <a:gd name="T11" fmla="*/ 127000 h 45"/>
                <a:gd name="T12" fmla="*/ 127000 w 46"/>
                <a:gd name="T13" fmla="*/ 69850 h 45"/>
                <a:gd name="T14" fmla="*/ 73025 w 46"/>
                <a:gd name="T15" fmla="*/ 15875 h 45"/>
                <a:gd name="T16" fmla="*/ 19050 w 46"/>
                <a:gd name="T17" fmla="*/ 69850 h 45"/>
                <a:gd name="T18" fmla="*/ 73025 w 46"/>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5">
                  <a:moveTo>
                    <a:pt x="23" y="0"/>
                  </a:moveTo>
                  <a:cubicBezTo>
                    <a:pt x="36" y="0"/>
                    <a:pt x="46" y="9"/>
                    <a:pt x="46" y="22"/>
                  </a:cubicBezTo>
                  <a:cubicBezTo>
                    <a:pt x="46" y="35"/>
                    <a:pt x="36" y="45"/>
                    <a:pt x="23" y="45"/>
                  </a:cubicBezTo>
                  <a:cubicBezTo>
                    <a:pt x="11" y="45"/>
                    <a:pt x="0" y="35"/>
                    <a:pt x="0" y="22"/>
                  </a:cubicBezTo>
                  <a:cubicBezTo>
                    <a:pt x="0" y="9"/>
                    <a:pt x="11"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6" name="Freeform 42"/>
            <p:cNvSpPr>
              <a:spLocks/>
            </p:cNvSpPr>
            <p:nvPr userDrawn="1"/>
          </p:nvSpPr>
          <p:spPr bwMode="auto">
            <a:xfrm>
              <a:off x="6197600" y="4140200"/>
              <a:ext cx="114300" cy="142875"/>
            </a:xfrm>
            <a:custGeom>
              <a:avLst/>
              <a:gdLst>
                <a:gd name="T0" fmla="*/ 114300 w 36"/>
                <a:gd name="T1" fmla="*/ 0 h 45"/>
                <a:gd name="T2" fmla="*/ 114300 w 36"/>
                <a:gd name="T3" fmla="*/ 82550 h 45"/>
                <a:gd name="T4" fmla="*/ 57150 w 36"/>
                <a:gd name="T5" fmla="*/ 142875 h 45"/>
                <a:gd name="T6" fmla="*/ 0 w 36"/>
                <a:gd name="T7" fmla="*/ 82550 h 45"/>
                <a:gd name="T8" fmla="*/ 0 w 36"/>
                <a:gd name="T9" fmla="*/ 0 h 45"/>
                <a:gd name="T10" fmla="*/ 15875 w 36"/>
                <a:gd name="T11" fmla="*/ 0 h 45"/>
                <a:gd name="T12" fmla="*/ 15875 w 36"/>
                <a:gd name="T13" fmla="*/ 82550 h 45"/>
                <a:gd name="T14" fmla="*/ 57150 w 36"/>
                <a:gd name="T15" fmla="*/ 127000 h 45"/>
                <a:gd name="T16" fmla="*/ 98425 w 36"/>
                <a:gd name="T17" fmla="*/ 82550 h 45"/>
                <a:gd name="T18" fmla="*/ 98425 w 36"/>
                <a:gd name="T19" fmla="*/ 0 h 45"/>
                <a:gd name="T20" fmla="*/ 114300 w 36"/>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45">
                  <a:moveTo>
                    <a:pt x="36" y="0"/>
                  </a:moveTo>
                  <a:cubicBezTo>
                    <a:pt x="36" y="26"/>
                    <a:pt x="36" y="26"/>
                    <a:pt x="36" y="26"/>
                  </a:cubicBezTo>
                  <a:cubicBezTo>
                    <a:pt x="36" y="38"/>
                    <a:pt x="29" y="45"/>
                    <a:pt x="18" y="45"/>
                  </a:cubicBezTo>
                  <a:cubicBezTo>
                    <a:pt x="6" y="45"/>
                    <a:pt x="0" y="38"/>
                    <a:pt x="0" y="26"/>
                  </a:cubicBezTo>
                  <a:cubicBezTo>
                    <a:pt x="0" y="0"/>
                    <a:pt x="0" y="0"/>
                    <a:pt x="0" y="0"/>
                  </a:cubicBezTo>
                  <a:cubicBezTo>
                    <a:pt x="5" y="0"/>
                    <a:pt x="5" y="0"/>
                    <a:pt x="5" y="0"/>
                  </a:cubicBezTo>
                  <a:cubicBezTo>
                    <a:pt x="5" y="26"/>
                    <a:pt x="5" y="26"/>
                    <a:pt x="5" y="26"/>
                  </a:cubicBezTo>
                  <a:cubicBezTo>
                    <a:pt x="5" y="35"/>
                    <a:pt x="9"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0" name="Freeform 43"/>
            <p:cNvSpPr>
              <a:spLocks/>
            </p:cNvSpPr>
            <p:nvPr userDrawn="1"/>
          </p:nvSpPr>
          <p:spPr bwMode="auto">
            <a:xfrm>
              <a:off x="6340475" y="4140200"/>
              <a:ext cx="114300" cy="139700"/>
            </a:xfrm>
            <a:custGeom>
              <a:avLst/>
              <a:gdLst>
                <a:gd name="T0" fmla="*/ 114300 w 36"/>
                <a:gd name="T1" fmla="*/ 0 h 44"/>
                <a:gd name="T2" fmla="*/ 114300 w 36"/>
                <a:gd name="T3" fmla="*/ 139700 h 44"/>
                <a:gd name="T4" fmla="*/ 98425 w 36"/>
                <a:gd name="T5" fmla="*/ 139700 h 44"/>
                <a:gd name="T6" fmla="*/ 38100 w 36"/>
                <a:gd name="T7" fmla="*/ 57150 h 44"/>
                <a:gd name="T8" fmla="*/ 15875 w 36"/>
                <a:gd name="T9" fmla="*/ 28575 h 44"/>
                <a:gd name="T10" fmla="*/ 15875 w 36"/>
                <a:gd name="T11" fmla="*/ 28575 h 44"/>
                <a:gd name="T12" fmla="*/ 15875 w 36"/>
                <a:gd name="T13" fmla="*/ 66675 h 44"/>
                <a:gd name="T14" fmla="*/ 15875 w 36"/>
                <a:gd name="T15" fmla="*/ 139700 h 44"/>
                <a:gd name="T16" fmla="*/ 0 w 36"/>
                <a:gd name="T17" fmla="*/ 139700 h 44"/>
                <a:gd name="T18" fmla="*/ 0 w 36"/>
                <a:gd name="T19" fmla="*/ 0 h 44"/>
                <a:gd name="T20" fmla="*/ 15875 w 36"/>
                <a:gd name="T21" fmla="*/ 0 h 44"/>
                <a:gd name="T22" fmla="*/ 79375 w 36"/>
                <a:gd name="T23" fmla="*/ 82550 h 44"/>
                <a:gd name="T24" fmla="*/ 98425 w 36"/>
                <a:gd name="T25" fmla="*/ 111125 h 44"/>
                <a:gd name="T26" fmla="*/ 98425 w 36"/>
                <a:gd name="T27" fmla="*/ 111125 h 44"/>
                <a:gd name="T28" fmla="*/ 98425 w 36"/>
                <a:gd name="T29" fmla="*/ 73025 h 44"/>
                <a:gd name="T30" fmla="*/ 98425 w 36"/>
                <a:gd name="T31" fmla="*/ 0 h 44"/>
                <a:gd name="T32" fmla="*/ 114300 w 36"/>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5" y="26"/>
                    <a:pt x="25" y="26"/>
                    <a:pt x="25"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1" name="Freeform 44"/>
            <p:cNvSpPr>
              <a:spLocks/>
            </p:cNvSpPr>
            <p:nvPr userDrawn="1"/>
          </p:nvSpPr>
          <p:spPr bwMode="auto">
            <a:xfrm>
              <a:off x="6477000" y="4140200"/>
              <a:ext cx="107950" cy="139700"/>
            </a:xfrm>
            <a:custGeom>
              <a:avLst/>
              <a:gdLst>
                <a:gd name="T0" fmla="*/ 107950 w 68"/>
                <a:gd name="T1" fmla="*/ 0 h 88"/>
                <a:gd name="T2" fmla="*/ 107950 w 68"/>
                <a:gd name="T3" fmla="*/ 15875 h 88"/>
                <a:gd name="T4" fmla="*/ 63500 w 68"/>
                <a:gd name="T5" fmla="*/ 15875 h 88"/>
                <a:gd name="T6" fmla="*/ 63500 w 68"/>
                <a:gd name="T7" fmla="*/ 139700 h 88"/>
                <a:gd name="T8" fmla="*/ 47625 w 68"/>
                <a:gd name="T9" fmla="*/ 139700 h 88"/>
                <a:gd name="T10" fmla="*/ 47625 w 68"/>
                <a:gd name="T11" fmla="*/ 15875 h 88"/>
                <a:gd name="T12" fmla="*/ 0 w 68"/>
                <a:gd name="T13" fmla="*/ 15875 h 88"/>
                <a:gd name="T14" fmla="*/ 0 w 68"/>
                <a:gd name="T15" fmla="*/ 0 h 88"/>
                <a:gd name="T16" fmla="*/ 107950 w 68"/>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 h="88">
                  <a:moveTo>
                    <a:pt x="68" y="0"/>
                  </a:moveTo>
                  <a:lnTo>
                    <a:pt x="68" y="10"/>
                  </a:lnTo>
                  <a:lnTo>
                    <a:pt x="40" y="10"/>
                  </a:lnTo>
                  <a:lnTo>
                    <a:pt x="40" y="88"/>
                  </a:lnTo>
                  <a:lnTo>
                    <a:pt x="30" y="88"/>
                  </a:lnTo>
                  <a:lnTo>
                    <a:pt x="30"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2" name="Freeform 45"/>
            <p:cNvSpPr>
              <a:spLocks noEditPoints="1"/>
            </p:cNvSpPr>
            <p:nvPr userDrawn="1"/>
          </p:nvSpPr>
          <p:spPr bwMode="auto">
            <a:xfrm>
              <a:off x="6610350" y="4140200"/>
              <a:ext cx="98425" cy="139700"/>
            </a:xfrm>
            <a:custGeom>
              <a:avLst/>
              <a:gdLst>
                <a:gd name="T0" fmla="*/ 79375 w 31"/>
                <a:gd name="T1" fmla="*/ 139700 h 44"/>
                <a:gd name="T2" fmla="*/ 47625 w 31"/>
                <a:gd name="T3" fmla="*/ 88900 h 44"/>
                <a:gd name="T4" fmla="*/ 41275 w 31"/>
                <a:gd name="T5" fmla="*/ 88900 h 44"/>
                <a:gd name="T6" fmla="*/ 15875 w 31"/>
                <a:gd name="T7" fmla="*/ 88900 h 44"/>
                <a:gd name="T8" fmla="*/ 15875 w 31"/>
                <a:gd name="T9" fmla="*/ 139700 h 44"/>
                <a:gd name="T10" fmla="*/ 0 w 31"/>
                <a:gd name="T11" fmla="*/ 139700 h 44"/>
                <a:gd name="T12" fmla="*/ 0 w 31"/>
                <a:gd name="T13" fmla="*/ 0 h 44"/>
                <a:gd name="T14" fmla="*/ 41275 w 31"/>
                <a:gd name="T15" fmla="*/ 0 h 44"/>
                <a:gd name="T16" fmla="*/ 92075 w 31"/>
                <a:gd name="T17" fmla="*/ 44450 h 44"/>
                <a:gd name="T18" fmla="*/ 63500 w 31"/>
                <a:gd name="T19" fmla="*/ 85725 h 44"/>
                <a:gd name="T20" fmla="*/ 98425 w 31"/>
                <a:gd name="T21" fmla="*/ 139700 h 44"/>
                <a:gd name="T22" fmla="*/ 79375 w 31"/>
                <a:gd name="T23" fmla="*/ 139700 h 44"/>
                <a:gd name="T24" fmla="*/ 41275 w 31"/>
                <a:gd name="T25" fmla="*/ 73025 h 44"/>
                <a:gd name="T26" fmla="*/ 76200 w 31"/>
                <a:gd name="T27" fmla="*/ 44450 h 44"/>
                <a:gd name="T28" fmla="*/ 41275 w 31"/>
                <a:gd name="T29" fmla="*/ 15875 h 44"/>
                <a:gd name="T30" fmla="*/ 15875 w 31"/>
                <a:gd name="T31" fmla="*/ 15875 h 44"/>
                <a:gd name="T32" fmla="*/ 15875 w 31"/>
                <a:gd name="T33" fmla="*/ 73025 h 44"/>
                <a:gd name="T34" fmla="*/ 41275 w 31"/>
                <a:gd name="T35" fmla="*/ 73025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 h="44">
                  <a:moveTo>
                    <a:pt x="25" y="44"/>
                  </a:moveTo>
                  <a:cubicBezTo>
                    <a:pt x="15" y="28"/>
                    <a:pt x="15" y="28"/>
                    <a:pt x="15" y="28"/>
                  </a:cubicBezTo>
                  <a:cubicBezTo>
                    <a:pt x="14"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3" y="0"/>
                    <a:pt x="29" y="6"/>
                    <a:pt x="29" y="14"/>
                  </a:cubicBezTo>
                  <a:cubicBezTo>
                    <a:pt x="29" y="20"/>
                    <a:pt x="26" y="25"/>
                    <a:pt x="20" y="27"/>
                  </a:cubicBezTo>
                  <a:cubicBezTo>
                    <a:pt x="31" y="44"/>
                    <a:pt x="31" y="44"/>
                    <a:pt x="31" y="44"/>
                  </a:cubicBezTo>
                  <a:lnTo>
                    <a:pt x="25" y="44"/>
                  </a:lnTo>
                  <a:close/>
                  <a:moveTo>
                    <a:pt x="13" y="23"/>
                  </a:moveTo>
                  <a:cubicBezTo>
                    <a:pt x="20" y="23"/>
                    <a:pt x="24" y="19"/>
                    <a:pt x="24" y="14"/>
                  </a:cubicBezTo>
                  <a:cubicBezTo>
                    <a:pt x="24" y="9"/>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3" name="Rectangle 46"/>
            <p:cNvSpPr>
              <a:spLocks noChangeArrowheads="1"/>
            </p:cNvSpPr>
            <p:nvPr userDrawn="1"/>
          </p:nvSpPr>
          <p:spPr bwMode="auto">
            <a:xfrm>
              <a:off x="6734175"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64" name="Freeform 47"/>
            <p:cNvSpPr>
              <a:spLocks/>
            </p:cNvSpPr>
            <p:nvPr userDrawn="1"/>
          </p:nvSpPr>
          <p:spPr bwMode="auto">
            <a:xfrm>
              <a:off x="67881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5" name="Freeform 48"/>
            <p:cNvSpPr>
              <a:spLocks/>
            </p:cNvSpPr>
            <p:nvPr userDrawn="1"/>
          </p:nvSpPr>
          <p:spPr bwMode="auto">
            <a:xfrm>
              <a:off x="6896100" y="4140200"/>
              <a:ext cx="101600" cy="142875"/>
            </a:xfrm>
            <a:custGeom>
              <a:avLst/>
              <a:gdLst>
                <a:gd name="T0" fmla="*/ 85725 w 32"/>
                <a:gd name="T1" fmla="*/ 41275 h 45"/>
                <a:gd name="T2" fmla="*/ 50800 w 32"/>
                <a:gd name="T3" fmla="*/ 12700 h 45"/>
                <a:gd name="T4" fmla="*/ 19050 w 32"/>
                <a:gd name="T5" fmla="*/ 34925 h 45"/>
                <a:gd name="T6" fmla="*/ 57150 w 32"/>
                <a:gd name="T7" fmla="*/ 60325 h 45"/>
                <a:gd name="T8" fmla="*/ 101600 w 32"/>
                <a:gd name="T9" fmla="*/ 101600 h 45"/>
                <a:gd name="T10" fmla="*/ 50800 w 32"/>
                <a:gd name="T11" fmla="*/ 142875 h 45"/>
                <a:gd name="T12" fmla="*/ 0 w 32"/>
                <a:gd name="T13" fmla="*/ 101600 h 45"/>
                <a:gd name="T14" fmla="*/ 15875 w 32"/>
                <a:gd name="T15" fmla="*/ 98425 h 45"/>
                <a:gd name="T16" fmla="*/ 50800 w 32"/>
                <a:gd name="T17" fmla="*/ 127000 h 45"/>
                <a:gd name="T18" fmla="*/ 85725 w 32"/>
                <a:gd name="T19" fmla="*/ 101600 h 45"/>
                <a:gd name="T20" fmla="*/ 41275 w 32"/>
                <a:gd name="T21" fmla="*/ 73025 h 45"/>
                <a:gd name="T22" fmla="*/ 3175 w 32"/>
                <a:gd name="T23" fmla="*/ 34925 h 45"/>
                <a:gd name="T24" fmla="*/ 50800 w 32"/>
                <a:gd name="T25" fmla="*/ 0 h 45"/>
                <a:gd name="T26" fmla="*/ 98425 w 32"/>
                <a:gd name="T27" fmla="*/ 34925 h 45"/>
                <a:gd name="T28" fmla="*/ 85725 w 32"/>
                <a:gd name="T29" fmla="*/ 412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6" name="Line 49"/>
            <p:cNvSpPr>
              <a:spLocks noChangeShapeType="1"/>
            </p:cNvSpPr>
            <p:nvPr userDrawn="1"/>
          </p:nvSpPr>
          <p:spPr bwMode="auto">
            <a:xfrm>
              <a:off x="2087900" y="4016375"/>
              <a:ext cx="4938376"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sz="6400" dirty="0">
                <a:solidFill>
                  <a:srgbClr val="000000"/>
                </a:solidFill>
              </a:endParaRPr>
            </a:p>
          </p:txBody>
        </p:sp>
        <p:sp>
          <p:nvSpPr>
            <p:cNvPr id="167" name="Freeform 50"/>
            <p:cNvSpPr>
              <a:spLocks noEditPoints="1"/>
            </p:cNvSpPr>
            <p:nvPr userDrawn="1"/>
          </p:nvSpPr>
          <p:spPr bwMode="auto">
            <a:xfrm>
              <a:off x="3048000" y="3448050"/>
              <a:ext cx="111125" cy="149225"/>
            </a:xfrm>
            <a:custGeom>
              <a:avLst/>
              <a:gdLst>
                <a:gd name="T0" fmla="*/ 60325 w 35"/>
                <a:gd name="T1" fmla="*/ 0 h 47"/>
                <a:gd name="T2" fmla="*/ 101600 w 35"/>
                <a:gd name="T3" fmla="*/ 38100 h 47"/>
                <a:gd name="T4" fmla="*/ 79375 w 35"/>
                <a:gd name="T5" fmla="*/ 66675 h 47"/>
                <a:gd name="T6" fmla="*/ 79375 w 35"/>
                <a:gd name="T7" fmla="*/ 66675 h 47"/>
                <a:gd name="T8" fmla="*/ 111125 w 35"/>
                <a:gd name="T9" fmla="*/ 104775 h 47"/>
                <a:gd name="T10" fmla="*/ 60325 w 35"/>
                <a:gd name="T11" fmla="*/ 149225 h 47"/>
                <a:gd name="T12" fmla="*/ 0 w 35"/>
                <a:gd name="T13" fmla="*/ 149225 h 47"/>
                <a:gd name="T14" fmla="*/ 0 w 35"/>
                <a:gd name="T15" fmla="*/ 0 h 47"/>
                <a:gd name="T16" fmla="*/ 60325 w 35"/>
                <a:gd name="T17" fmla="*/ 0 h 47"/>
                <a:gd name="T18" fmla="*/ 53975 w 35"/>
                <a:gd name="T19" fmla="*/ 60325 h 47"/>
                <a:gd name="T20" fmla="*/ 79375 w 35"/>
                <a:gd name="T21" fmla="*/ 41275 h 47"/>
                <a:gd name="T22" fmla="*/ 53975 w 35"/>
                <a:gd name="T23" fmla="*/ 19050 h 47"/>
                <a:gd name="T24" fmla="*/ 25400 w 35"/>
                <a:gd name="T25" fmla="*/ 19050 h 47"/>
                <a:gd name="T26" fmla="*/ 25400 w 35"/>
                <a:gd name="T27" fmla="*/ 60325 h 47"/>
                <a:gd name="T28" fmla="*/ 53975 w 35"/>
                <a:gd name="T29" fmla="*/ 60325 h 47"/>
                <a:gd name="T30" fmla="*/ 60325 w 35"/>
                <a:gd name="T31" fmla="*/ 130175 h 47"/>
                <a:gd name="T32" fmla="*/ 88900 w 35"/>
                <a:gd name="T33" fmla="*/ 104775 h 47"/>
                <a:gd name="T34" fmla="*/ 60325 w 35"/>
                <a:gd name="T35" fmla="*/ 79375 h 47"/>
                <a:gd name="T36" fmla="*/ 25400 w 35"/>
                <a:gd name="T37" fmla="*/ 79375 h 47"/>
                <a:gd name="T38" fmla="*/ 25400 w 35"/>
                <a:gd name="T39" fmla="*/ 130175 h 47"/>
                <a:gd name="T40" fmla="*/ 60325 w 35"/>
                <a:gd name="T41" fmla="*/ 130175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8" name="Freeform 51"/>
            <p:cNvSpPr>
              <a:spLocks/>
            </p:cNvSpPr>
            <p:nvPr userDrawn="1"/>
          </p:nvSpPr>
          <p:spPr bwMode="auto">
            <a:xfrm>
              <a:off x="3194050" y="3448050"/>
              <a:ext cx="104775" cy="149225"/>
            </a:xfrm>
            <a:custGeom>
              <a:avLst/>
              <a:gdLst>
                <a:gd name="T0" fmla="*/ 104775 w 66"/>
                <a:gd name="T1" fmla="*/ 127000 h 94"/>
                <a:gd name="T2" fmla="*/ 104775 w 66"/>
                <a:gd name="T3" fmla="*/ 149225 h 94"/>
                <a:gd name="T4" fmla="*/ 0 w 66"/>
                <a:gd name="T5" fmla="*/ 149225 h 94"/>
                <a:gd name="T6" fmla="*/ 0 w 66"/>
                <a:gd name="T7" fmla="*/ 0 h 94"/>
                <a:gd name="T8" fmla="*/ 101600 w 66"/>
                <a:gd name="T9" fmla="*/ 0 h 94"/>
                <a:gd name="T10" fmla="*/ 101600 w 66"/>
                <a:gd name="T11" fmla="*/ 22225 h 94"/>
                <a:gd name="T12" fmla="*/ 25400 w 66"/>
                <a:gd name="T13" fmla="*/ 22225 h 94"/>
                <a:gd name="T14" fmla="*/ 25400 w 66"/>
                <a:gd name="T15" fmla="*/ 60325 h 94"/>
                <a:gd name="T16" fmla="*/ 85725 w 66"/>
                <a:gd name="T17" fmla="*/ 60325 h 94"/>
                <a:gd name="T18" fmla="*/ 85725 w 66"/>
                <a:gd name="T19" fmla="*/ 82550 h 94"/>
                <a:gd name="T20" fmla="*/ 25400 w 66"/>
                <a:gd name="T21" fmla="*/ 82550 h 94"/>
                <a:gd name="T22" fmla="*/ 25400 w 66"/>
                <a:gd name="T23" fmla="*/ 127000 h 94"/>
                <a:gd name="T24" fmla="*/ 104775 w 66"/>
                <a:gd name="T25" fmla="*/ 12700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9" name="Freeform 52"/>
            <p:cNvSpPr>
              <a:spLocks/>
            </p:cNvSpPr>
            <p:nvPr userDrawn="1"/>
          </p:nvSpPr>
          <p:spPr bwMode="auto">
            <a:xfrm>
              <a:off x="3324225" y="3448050"/>
              <a:ext cx="136525" cy="149225"/>
            </a:xfrm>
            <a:custGeom>
              <a:avLst/>
              <a:gdLst>
                <a:gd name="T0" fmla="*/ 136525 w 43"/>
                <a:gd name="T1" fmla="*/ 0 h 47"/>
                <a:gd name="T2" fmla="*/ 79375 w 43"/>
                <a:gd name="T3" fmla="*/ 79375 h 47"/>
                <a:gd name="T4" fmla="*/ 79375 w 43"/>
                <a:gd name="T5" fmla="*/ 149225 h 47"/>
                <a:gd name="T6" fmla="*/ 57150 w 43"/>
                <a:gd name="T7" fmla="*/ 149225 h 47"/>
                <a:gd name="T8" fmla="*/ 57150 w 43"/>
                <a:gd name="T9" fmla="*/ 79375 h 47"/>
                <a:gd name="T10" fmla="*/ 0 w 43"/>
                <a:gd name="T11" fmla="*/ 0 h 47"/>
                <a:gd name="T12" fmla="*/ 25400 w 43"/>
                <a:gd name="T13" fmla="*/ 0 h 47"/>
                <a:gd name="T14" fmla="*/ 60325 w 43"/>
                <a:gd name="T15" fmla="*/ 44450 h 47"/>
                <a:gd name="T16" fmla="*/ 66675 w 43"/>
                <a:gd name="T17" fmla="*/ 57150 h 47"/>
                <a:gd name="T18" fmla="*/ 69850 w 43"/>
                <a:gd name="T19" fmla="*/ 57150 h 47"/>
                <a:gd name="T20" fmla="*/ 76200 w 43"/>
                <a:gd name="T21" fmla="*/ 44450 h 47"/>
                <a:gd name="T22" fmla="*/ 111125 w 43"/>
                <a:gd name="T23" fmla="*/ 0 h 47"/>
                <a:gd name="T24" fmla="*/ 136525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0" name="Freeform 53"/>
            <p:cNvSpPr>
              <a:spLocks noEditPoints="1"/>
            </p:cNvSpPr>
            <p:nvPr userDrawn="1"/>
          </p:nvSpPr>
          <p:spPr bwMode="auto">
            <a:xfrm>
              <a:off x="3467100" y="3444875"/>
              <a:ext cx="152400" cy="155575"/>
            </a:xfrm>
            <a:custGeom>
              <a:avLst/>
              <a:gdLst>
                <a:gd name="T0" fmla="*/ 76200 w 48"/>
                <a:gd name="T1" fmla="*/ 0 h 49"/>
                <a:gd name="T2" fmla="*/ 152400 w 48"/>
                <a:gd name="T3" fmla="*/ 76200 h 49"/>
                <a:gd name="T4" fmla="*/ 76200 w 48"/>
                <a:gd name="T5" fmla="*/ 155575 h 49"/>
                <a:gd name="T6" fmla="*/ 0 w 48"/>
                <a:gd name="T7" fmla="*/ 76200 h 49"/>
                <a:gd name="T8" fmla="*/ 76200 w 48"/>
                <a:gd name="T9" fmla="*/ 0 h 49"/>
                <a:gd name="T10" fmla="*/ 76200 w 48"/>
                <a:gd name="T11" fmla="*/ 130175 h 49"/>
                <a:gd name="T12" fmla="*/ 130175 w 48"/>
                <a:gd name="T13" fmla="*/ 76200 h 49"/>
                <a:gd name="T14" fmla="*/ 76200 w 48"/>
                <a:gd name="T15" fmla="*/ 22225 h 49"/>
                <a:gd name="T16" fmla="*/ 22225 w 48"/>
                <a:gd name="T17" fmla="*/ 76200 h 49"/>
                <a:gd name="T18" fmla="*/ 76200 w 48"/>
                <a:gd name="T19" fmla="*/ 13017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1" name="Freeform 54"/>
            <p:cNvSpPr>
              <a:spLocks/>
            </p:cNvSpPr>
            <p:nvPr userDrawn="1"/>
          </p:nvSpPr>
          <p:spPr bwMode="auto">
            <a:xfrm>
              <a:off x="3654425" y="3448050"/>
              <a:ext cx="123825" cy="149225"/>
            </a:xfrm>
            <a:custGeom>
              <a:avLst/>
              <a:gdLst>
                <a:gd name="T0" fmla="*/ 123825 w 39"/>
                <a:gd name="T1" fmla="*/ 0 h 47"/>
                <a:gd name="T2" fmla="*/ 123825 w 39"/>
                <a:gd name="T3" fmla="*/ 149225 h 47"/>
                <a:gd name="T4" fmla="*/ 101600 w 39"/>
                <a:gd name="T5" fmla="*/ 149225 h 47"/>
                <a:gd name="T6" fmla="*/ 47625 w 39"/>
                <a:gd name="T7" fmla="*/ 76200 h 47"/>
                <a:gd name="T8" fmla="*/ 22225 w 39"/>
                <a:gd name="T9" fmla="*/ 38100 h 47"/>
                <a:gd name="T10" fmla="*/ 22225 w 39"/>
                <a:gd name="T11" fmla="*/ 38100 h 47"/>
                <a:gd name="T12" fmla="*/ 22225 w 39"/>
                <a:gd name="T13" fmla="*/ 85725 h 47"/>
                <a:gd name="T14" fmla="*/ 22225 w 39"/>
                <a:gd name="T15" fmla="*/ 149225 h 47"/>
                <a:gd name="T16" fmla="*/ 0 w 39"/>
                <a:gd name="T17" fmla="*/ 149225 h 47"/>
                <a:gd name="T18" fmla="*/ 0 w 39"/>
                <a:gd name="T19" fmla="*/ 0 h 47"/>
                <a:gd name="T20" fmla="*/ 22225 w 39"/>
                <a:gd name="T21" fmla="*/ 0 h 47"/>
                <a:gd name="T22" fmla="*/ 76200 w 39"/>
                <a:gd name="T23" fmla="*/ 73025 h 47"/>
                <a:gd name="T24" fmla="*/ 101600 w 39"/>
                <a:gd name="T25" fmla="*/ 107950 h 47"/>
                <a:gd name="T26" fmla="*/ 101600 w 39"/>
                <a:gd name="T27" fmla="*/ 107950 h 47"/>
                <a:gd name="T28" fmla="*/ 101600 w 39"/>
                <a:gd name="T29" fmla="*/ 63500 h 47"/>
                <a:gd name="T30" fmla="*/ 101600 w 39"/>
                <a:gd name="T31" fmla="*/ 0 h 47"/>
                <a:gd name="T32" fmla="*/ 123825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2" name="Freeform 55"/>
            <p:cNvSpPr>
              <a:spLocks noEditPoints="1"/>
            </p:cNvSpPr>
            <p:nvPr userDrawn="1"/>
          </p:nvSpPr>
          <p:spPr bwMode="auto">
            <a:xfrm>
              <a:off x="3825875" y="3448050"/>
              <a:ext cx="139700" cy="149225"/>
            </a:xfrm>
            <a:custGeom>
              <a:avLst/>
              <a:gdLst>
                <a:gd name="T0" fmla="*/ 63500 w 44"/>
                <a:gd name="T1" fmla="*/ 0 h 47"/>
                <a:gd name="T2" fmla="*/ 139700 w 44"/>
                <a:gd name="T3" fmla="*/ 76200 h 47"/>
                <a:gd name="T4" fmla="*/ 63500 w 44"/>
                <a:gd name="T5" fmla="*/ 149225 h 47"/>
                <a:gd name="T6" fmla="*/ 0 w 44"/>
                <a:gd name="T7" fmla="*/ 149225 h 47"/>
                <a:gd name="T8" fmla="*/ 0 w 44"/>
                <a:gd name="T9" fmla="*/ 0 h 47"/>
                <a:gd name="T10" fmla="*/ 63500 w 44"/>
                <a:gd name="T11" fmla="*/ 0 h 47"/>
                <a:gd name="T12" fmla="*/ 63500 w 44"/>
                <a:gd name="T13" fmla="*/ 127000 h 47"/>
                <a:gd name="T14" fmla="*/ 114300 w 44"/>
                <a:gd name="T15" fmla="*/ 76200 h 47"/>
                <a:gd name="T16" fmla="*/ 63500 w 44"/>
                <a:gd name="T17" fmla="*/ 22225 h 47"/>
                <a:gd name="T18" fmla="*/ 22225 w 44"/>
                <a:gd name="T19" fmla="*/ 22225 h 47"/>
                <a:gd name="T20" fmla="*/ 22225 w 44"/>
                <a:gd name="T21" fmla="*/ 127000 h 47"/>
                <a:gd name="T22" fmla="*/ 63500 w 44"/>
                <a:gd name="T23" fmla="*/ 12700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3" name="Freeform 56"/>
            <p:cNvSpPr>
              <a:spLocks/>
            </p:cNvSpPr>
            <p:nvPr userDrawn="1"/>
          </p:nvSpPr>
          <p:spPr bwMode="auto">
            <a:xfrm>
              <a:off x="4048125" y="3448050"/>
              <a:ext cx="117475" cy="149225"/>
            </a:xfrm>
            <a:custGeom>
              <a:avLst/>
              <a:gdLst>
                <a:gd name="T0" fmla="*/ 117475 w 74"/>
                <a:gd name="T1" fmla="*/ 0 h 94"/>
                <a:gd name="T2" fmla="*/ 117475 w 74"/>
                <a:gd name="T3" fmla="*/ 22225 h 94"/>
                <a:gd name="T4" fmla="*/ 69850 w 74"/>
                <a:gd name="T5" fmla="*/ 22225 h 94"/>
                <a:gd name="T6" fmla="*/ 69850 w 74"/>
                <a:gd name="T7" fmla="*/ 149225 h 94"/>
                <a:gd name="T8" fmla="*/ 47625 w 74"/>
                <a:gd name="T9" fmla="*/ 149225 h 94"/>
                <a:gd name="T10" fmla="*/ 47625 w 74"/>
                <a:gd name="T11" fmla="*/ 22225 h 94"/>
                <a:gd name="T12" fmla="*/ 0 w 74"/>
                <a:gd name="T13" fmla="*/ 22225 h 94"/>
                <a:gd name="T14" fmla="*/ 0 w 74"/>
                <a:gd name="T15" fmla="*/ 0 h 94"/>
                <a:gd name="T16" fmla="*/ 117475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4" name="Freeform 57"/>
            <p:cNvSpPr>
              <a:spLocks/>
            </p:cNvSpPr>
            <p:nvPr userDrawn="1"/>
          </p:nvSpPr>
          <p:spPr bwMode="auto">
            <a:xfrm>
              <a:off x="4197350" y="3448050"/>
              <a:ext cx="120650" cy="149225"/>
            </a:xfrm>
            <a:custGeom>
              <a:avLst/>
              <a:gdLst>
                <a:gd name="T0" fmla="*/ 120650 w 76"/>
                <a:gd name="T1" fmla="*/ 0 h 94"/>
                <a:gd name="T2" fmla="*/ 120650 w 76"/>
                <a:gd name="T3" fmla="*/ 149225 h 94"/>
                <a:gd name="T4" fmla="*/ 95250 w 76"/>
                <a:gd name="T5" fmla="*/ 149225 h 94"/>
                <a:gd name="T6" fmla="*/ 95250 w 76"/>
                <a:gd name="T7" fmla="*/ 82550 h 94"/>
                <a:gd name="T8" fmla="*/ 25400 w 76"/>
                <a:gd name="T9" fmla="*/ 82550 h 94"/>
                <a:gd name="T10" fmla="*/ 25400 w 76"/>
                <a:gd name="T11" fmla="*/ 149225 h 94"/>
                <a:gd name="T12" fmla="*/ 0 w 76"/>
                <a:gd name="T13" fmla="*/ 149225 h 94"/>
                <a:gd name="T14" fmla="*/ 0 w 76"/>
                <a:gd name="T15" fmla="*/ 0 h 94"/>
                <a:gd name="T16" fmla="*/ 25400 w 76"/>
                <a:gd name="T17" fmla="*/ 0 h 94"/>
                <a:gd name="T18" fmla="*/ 25400 w 76"/>
                <a:gd name="T19" fmla="*/ 60325 h 94"/>
                <a:gd name="T20" fmla="*/ 95250 w 76"/>
                <a:gd name="T21" fmla="*/ 60325 h 94"/>
                <a:gd name="T22" fmla="*/ 95250 w 76"/>
                <a:gd name="T23" fmla="*/ 0 h 94"/>
                <a:gd name="T24" fmla="*/ 120650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5" name="Freeform 58"/>
            <p:cNvSpPr>
              <a:spLocks/>
            </p:cNvSpPr>
            <p:nvPr userDrawn="1"/>
          </p:nvSpPr>
          <p:spPr bwMode="auto">
            <a:xfrm>
              <a:off x="4362450" y="3448050"/>
              <a:ext cx="104775" cy="149225"/>
            </a:xfrm>
            <a:custGeom>
              <a:avLst/>
              <a:gdLst>
                <a:gd name="T0" fmla="*/ 104775 w 66"/>
                <a:gd name="T1" fmla="*/ 127000 h 94"/>
                <a:gd name="T2" fmla="*/ 104775 w 66"/>
                <a:gd name="T3" fmla="*/ 149225 h 94"/>
                <a:gd name="T4" fmla="*/ 0 w 66"/>
                <a:gd name="T5" fmla="*/ 149225 h 94"/>
                <a:gd name="T6" fmla="*/ 0 w 66"/>
                <a:gd name="T7" fmla="*/ 0 h 94"/>
                <a:gd name="T8" fmla="*/ 101600 w 66"/>
                <a:gd name="T9" fmla="*/ 0 h 94"/>
                <a:gd name="T10" fmla="*/ 101600 w 66"/>
                <a:gd name="T11" fmla="*/ 22225 h 94"/>
                <a:gd name="T12" fmla="*/ 25400 w 66"/>
                <a:gd name="T13" fmla="*/ 22225 h 94"/>
                <a:gd name="T14" fmla="*/ 25400 w 66"/>
                <a:gd name="T15" fmla="*/ 60325 h 94"/>
                <a:gd name="T16" fmla="*/ 85725 w 66"/>
                <a:gd name="T17" fmla="*/ 60325 h 94"/>
                <a:gd name="T18" fmla="*/ 85725 w 66"/>
                <a:gd name="T19" fmla="*/ 82550 h 94"/>
                <a:gd name="T20" fmla="*/ 25400 w 66"/>
                <a:gd name="T21" fmla="*/ 82550 h 94"/>
                <a:gd name="T22" fmla="*/ 25400 w 66"/>
                <a:gd name="T23" fmla="*/ 127000 h 94"/>
                <a:gd name="T24" fmla="*/ 104775 w 66"/>
                <a:gd name="T25" fmla="*/ 12700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6" name="Freeform 59"/>
            <p:cNvSpPr>
              <a:spLocks/>
            </p:cNvSpPr>
            <p:nvPr userDrawn="1"/>
          </p:nvSpPr>
          <p:spPr bwMode="auto">
            <a:xfrm>
              <a:off x="4559300" y="3444875"/>
              <a:ext cx="146050" cy="155575"/>
            </a:xfrm>
            <a:custGeom>
              <a:avLst/>
              <a:gdLst>
                <a:gd name="T0" fmla="*/ 120650 w 46"/>
                <a:gd name="T1" fmla="*/ 44450 h 49"/>
                <a:gd name="T2" fmla="*/ 76200 w 46"/>
                <a:gd name="T3" fmla="*/ 22225 h 49"/>
                <a:gd name="T4" fmla="*/ 22225 w 46"/>
                <a:gd name="T5" fmla="*/ 76200 h 49"/>
                <a:gd name="T6" fmla="*/ 76200 w 46"/>
                <a:gd name="T7" fmla="*/ 130175 h 49"/>
                <a:gd name="T8" fmla="*/ 123825 w 46"/>
                <a:gd name="T9" fmla="*/ 104775 h 49"/>
                <a:gd name="T10" fmla="*/ 146050 w 46"/>
                <a:gd name="T11" fmla="*/ 111125 h 49"/>
                <a:gd name="T12" fmla="*/ 76200 w 46"/>
                <a:gd name="T13" fmla="*/ 155575 h 49"/>
                <a:gd name="T14" fmla="*/ 0 w 46"/>
                <a:gd name="T15" fmla="*/ 76200 h 49"/>
                <a:gd name="T16" fmla="*/ 76200 w 46"/>
                <a:gd name="T17" fmla="*/ 0 h 49"/>
                <a:gd name="T18" fmla="*/ 142875 w 46"/>
                <a:gd name="T19" fmla="*/ 38100 h 49"/>
                <a:gd name="T20" fmla="*/ 120650 w 46"/>
                <a:gd name="T21" fmla="*/ 4445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7" name="Freeform 60"/>
            <p:cNvSpPr>
              <a:spLocks noEditPoints="1"/>
            </p:cNvSpPr>
            <p:nvPr userDrawn="1"/>
          </p:nvSpPr>
          <p:spPr bwMode="auto">
            <a:xfrm>
              <a:off x="4727575" y="3444875"/>
              <a:ext cx="155575" cy="155575"/>
            </a:xfrm>
            <a:custGeom>
              <a:avLst/>
              <a:gdLst>
                <a:gd name="T0" fmla="*/ 76200 w 49"/>
                <a:gd name="T1" fmla="*/ 0 h 49"/>
                <a:gd name="T2" fmla="*/ 155575 w 49"/>
                <a:gd name="T3" fmla="*/ 76200 h 49"/>
                <a:gd name="T4" fmla="*/ 76200 w 49"/>
                <a:gd name="T5" fmla="*/ 155575 h 49"/>
                <a:gd name="T6" fmla="*/ 0 w 49"/>
                <a:gd name="T7" fmla="*/ 76200 h 49"/>
                <a:gd name="T8" fmla="*/ 76200 w 49"/>
                <a:gd name="T9" fmla="*/ 0 h 49"/>
                <a:gd name="T10" fmla="*/ 76200 w 49"/>
                <a:gd name="T11" fmla="*/ 130175 h 49"/>
                <a:gd name="T12" fmla="*/ 130175 w 49"/>
                <a:gd name="T13" fmla="*/ 76200 h 49"/>
                <a:gd name="T14" fmla="*/ 76200 w 49"/>
                <a:gd name="T15" fmla="*/ 22225 h 49"/>
                <a:gd name="T16" fmla="*/ 25400 w 49"/>
                <a:gd name="T17" fmla="*/ 76200 h 49"/>
                <a:gd name="T18" fmla="*/ 76200 w 49"/>
                <a:gd name="T19" fmla="*/ 13017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8" name="Freeform 61"/>
            <p:cNvSpPr>
              <a:spLocks/>
            </p:cNvSpPr>
            <p:nvPr userDrawn="1"/>
          </p:nvSpPr>
          <p:spPr bwMode="auto">
            <a:xfrm>
              <a:off x="4914900" y="3448050"/>
              <a:ext cx="127000" cy="149225"/>
            </a:xfrm>
            <a:custGeom>
              <a:avLst/>
              <a:gdLst>
                <a:gd name="T0" fmla="*/ 127000 w 40"/>
                <a:gd name="T1" fmla="*/ 0 h 47"/>
                <a:gd name="T2" fmla="*/ 127000 w 40"/>
                <a:gd name="T3" fmla="*/ 149225 h 47"/>
                <a:gd name="T4" fmla="*/ 104775 w 40"/>
                <a:gd name="T5" fmla="*/ 149225 h 47"/>
                <a:gd name="T6" fmla="*/ 50800 w 40"/>
                <a:gd name="T7" fmla="*/ 76200 h 47"/>
                <a:gd name="T8" fmla="*/ 25400 w 40"/>
                <a:gd name="T9" fmla="*/ 38100 h 47"/>
                <a:gd name="T10" fmla="*/ 22225 w 40"/>
                <a:gd name="T11" fmla="*/ 38100 h 47"/>
                <a:gd name="T12" fmla="*/ 25400 w 40"/>
                <a:gd name="T13" fmla="*/ 85725 h 47"/>
                <a:gd name="T14" fmla="*/ 25400 w 40"/>
                <a:gd name="T15" fmla="*/ 149225 h 47"/>
                <a:gd name="T16" fmla="*/ 0 w 40"/>
                <a:gd name="T17" fmla="*/ 149225 h 47"/>
                <a:gd name="T18" fmla="*/ 0 w 40"/>
                <a:gd name="T19" fmla="*/ 0 h 47"/>
                <a:gd name="T20" fmla="*/ 22225 w 40"/>
                <a:gd name="T21" fmla="*/ 0 h 47"/>
                <a:gd name="T22" fmla="*/ 76200 w 40"/>
                <a:gd name="T23" fmla="*/ 73025 h 47"/>
                <a:gd name="T24" fmla="*/ 101600 w 40"/>
                <a:gd name="T25" fmla="*/ 107950 h 47"/>
                <a:gd name="T26" fmla="*/ 101600 w 40"/>
                <a:gd name="T27" fmla="*/ 107950 h 47"/>
                <a:gd name="T28" fmla="*/ 101600 w 40"/>
                <a:gd name="T29" fmla="*/ 63500 h 47"/>
                <a:gd name="T30" fmla="*/ 101600 w 40"/>
                <a:gd name="T31" fmla="*/ 0 h 47"/>
                <a:gd name="T32" fmla="*/ 127000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9" name="Freeform 62"/>
            <p:cNvSpPr>
              <a:spLocks/>
            </p:cNvSpPr>
            <p:nvPr userDrawn="1"/>
          </p:nvSpPr>
          <p:spPr bwMode="auto">
            <a:xfrm>
              <a:off x="5070475" y="3448050"/>
              <a:ext cx="120650" cy="149225"/>
            </a:xfrm>
            <a:custGeom>
              <a:avLst/>
              <a:gdLst>
                <a:gd name="T0" fmla="*/ 120650 w 76"/>
                <a:gd name="T1" fmla="*/ 0 h 94"/>
                <a:gd name="T2" fmla="*/ 120650 w 76"/>
                <a:gd name="T3" fmla="*/ 22225 h 94"/>
                <a:gd name="T4" fmla="*/ 73025 w 76"/>
                <a:gd name="T5" fmla="*/ 22225 h 94"/>
                <a:gd name="T6" fmla="*/ 73025 w 76"/>
                <a:gd name="T7" fmla="*/ 149225 h 94"/>
                <a:gd name="T8" fmla="*/ 50800 w 76"/>
                <a:gd name="T9" fmla="*/ 149225 h 94"/>
                <a:gd name="T10" fmla="*/ 50800 w 76"/>
                <a:gd name="T11" fmla="*/ 22225 h 94"/>
                <a:gd name="T12" fmla="*/ 0 w 76"/>
                <a:gd name="T13" fmla="*/ 22225 h 94"/>
                <a:gd name="T14" fmla="*/ 0 w 76"/>
                <a:gd name="T15" fmla="*/ 0 h 94"/>
                <a:gd name="T16" fmla="*/ 120650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0" name="Freeform 63"/>
            <p:cNvSpPr>
              <a:spLocks noEditPoints="1"/>
            </p:cNvSpPr>
            <p:nvPr userDrawn="1"/>
          </p:nvSpPr>
          <p:spPr bwMode="auto">
            <a:xfrm>
              <a:off x="5222875" y="3448050"/>
              <a:ext cx="111125" cy="149225"/>
            </a:xfrm>
            <a:custGeom>
              <a:avLst/>
              <a:gdLst>
                <a:gd name="T0" fmla="*/ 82550 w 35"/>
                <a:gd name="T1" fmla="*/ 149225 h 47"/>
                <a:gd name="T2" fmla="*/ 53975 w 35"/>
                <a:gd name="T3" fmla="*/ 95250 h 47"/>
                <a:gd name="T4" fmla="*/ 47625 w 35"/>
                <a:gd name="T5" fmla="*/ 95250 h 47"/>
                <a:gd name="T6" fmla="*/ 22225 w 35"/>
                <a:gd name="T7" fmla="*/ 95250 h 47"/>
                <a:gd name="T8" fmla="*/ 22225 w 35"/>
                <a:gd name="T9" fmla="*/ 149225 h 47"/>
                <a:gd name="T10" fmla="*/ 0 w 35"/>
                <a:gd name="T11" fmla="*/ 149225 h 47"/>
                <a:gd name="T12" fmla="*/ 0 w 35"/>
                <a:gd name="T13" fmla="*/ 0 h 47"/>
                <a:gd name="T14" fmla="*/ 47625 w 35"/>
                <a:gd name="T15" fmla="*/ 0 h 47"/>
                <a:gd name="T16" fmla="*/ 104775 w 35"/>
                <a:gd name="T17" fmla="*/ 47625 h 47"/>
                <a:gd name="T18" fmla="*/ 76200 w 35"/>
                <a:gd name="T19" fmla="*/ 92075 h 47"/>
                <a:gd name="T20" fmla="*/ 111125 w 35"/>
                <a:gd name="T21" fmla="*/ 149225 h 47"/>
                <a:gd name="T22" fmla="*/ 82550 w 35"/>
                <a:gd name="T23" fmla="*/ 149225 h 47"/>
                <a:gd name="T24" fmla="*/ 50800 w 35"/>
                <a:gd name="T25" fmla="*/ 76200 h 47"/>
                <a:gd name="T26" fmla="*/ 79375 w 35"/>
                <a:gd name="T27" fmla="*/ 47625 h 47"/>
                <a:gd name="T28" fmla="*/ 50800 w 35"/>
                <a:gd name="T29" fmla="*/ 22225 h 47"/>
                <a:gd name="T30" fmla="*/ 22225 w 35"/>
                <a:gd name="T31" fmla="*/ 22225 h 47"/>
                <a:gd name="T32" fmla="*/ 22225 w 35"/>
                <a:gd name="T33" fmla="*/ 76200 h 47"/>
                <a:gd name="T34" fmla="*/ 50800 w 35"/>
                <a:gd name="T35" fmla="*/ 76200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1" name="Freeform 64"/>
            <p:cNvSpPr>
              <a:spLocks noEditPoints="1"/>
            </p:cNvSpPr>
            <p:nvPr userDrawn="1"/>
          </p:nvSpPr>
          <p:spPr bwMode="auto">
            <a:xfrm>
              <a:off x="5353050" y="3448050"/>
              <a:ext cx="146050" cy="149225"/>
            </a:xfrm>
            <a:custGeom>
              <a:avLst/>
              <a:gdLst>
                <a:gd name="T0" fmla="*/ 107950 w 46"/>
                <a:gd name="T1" fmla="*/ 114300 h 47"/>
                <a:gd name="T2" fmla="*/ 38100 w 46"/>
                <a:gd name="T3" fmla="*/ 114300 h 47"/>
                <a:gd name="T4" fmla="*/ 25400 w 46"/>
                <a:gd name="T5" fmla="*/ 149225 h 47"/>
                <a:gd name="T6" fmla="*/ 0 w 46"/>
                <a:gd name="T7" fmla="*/ 149225 h 47"/>
                <a:gd name="T8" fmla="*/ 63500 w 46"/>
                <a:gd name="T9" fmla="*/ 0 h 47"/>
                <a:gd name="T10" fmla="*/ 82550 w 46"/>
                <a:gd name="T11" fmla="*/ 0 h 47"/>
                <a:gd name="T12" fmla="*/ 146050 w 46"/>
                <a:gd name="T13" fmla="*/ 149225 h 47"/>
                <a:gd name="T14" fmla="*/ 120650 w 46"/>
                <a:gd name="T15" fmla="*/ 149225 h 47"/>
                <a:gd name="T16" fmla="*/ 107950 w 46"/>
                <a:gd name="T17" fmla="*/ 114300 h 47"/>
                <a:gd name="T18" fmla="*/ 98425 w 46"/>
                <a:gd name="T19" fmla="*/ 95250 h 47"/>
                <a:gd name="T20" fmla="*/ 79375 w 46"/>
                <a:gd name="T21" fmla="*/ 47625 h 47"/>
                <a:gd name="T22" fmla="*/ 73025 w 46"/>
                <a:gd name="T23" fmla="*/ 28575 h 47"/>
                <a:gd name="T24" fmla="*/ 73025 w 46"/>
                <a:gd name="T25" fmla="*/ 28575 h 47"/>
                <a:gd name="T26" fmla="*/ 66675 w 46"/>
                <a:gd name="T27" fmla="*/ 47625 h 47"/>
                <a:gd name="T28" fmla="*/ 47625 w 46"/>
                <a:gd name="T29" fmla="*/ 95250 h 47"/>
                <a:gd name="T30" fmla="*/ 98425 w 46"/>
                <a:gd name="T31" fmla="*/ 9525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2" name="Freeform 65"/>
            <p:cNvSpPr>
              <a:spLocks/>
            </p:cNvSpPr>
            <p:nvPr userDrawn="1"/>
          </p:nvSpPr>
          <p:spPr bwMode="auto">
            <a:xfrm>
              <a:off x="5511800" y="3444875"/>
              <a:ext cx="146050" cy="155575"/>
            </a:xfrm>
            <a:custGeom>
              <a:avLst/>
              <a:gdLst>
                <a:gd name="T0" fmla="*/ 117475 w 46"/>
                <a:gd name="T1" fmla="*/ 44450 h 49"/>
                <a:gd name="T2" fmla="*/ 76200 w 46"/>
                <a:gd name="T3" fmla="*/ 22225 h 49"/>
                <a:gd name="T4" fmla="*/ 22225 w 46"/>
                <a:gd name="T5" fmla="*/ 76200 h 49"/>
                <a:gd name="T6" fmla="*/ 76200 w 46"/>
                <a:gd name="T7" fmla="*/ 130175 h 49"/>
                <a:gd name="T8" fmla="*/ 120650 w 46"/>
                <a:gd name="T9" fmla="*/ 104775 h 49"/>
                <a:gd name="T10" fmla="*/ 146050 w 46"/>
                <a:gd name="T11" fmla="*/ 111125 h 49"/>
                <a:gd name="T12" fmla="*/ 76200 w 46"/>
                <a:gd name="T13" fmla="*/ 155575 h 49"/>
                <a:gd name="T14" fmla="*/ 0 w 46"/>
                <a:gd name="T15" fmla="*/ 76200 h 49"/>
                <a:gd name="T16" fmla="*/ 76200 w 46"/>
                <a:gd name="T17" fmla="*/ 0 h 49"/>
                <a:gd name="T18" fmla="*/ 142875 w 46"/>
                <a:gd name="T19" fmla="*/ 38100 h 49"/>
                <a:gd name="T20" fmla="*/ 117475 w 46"/>
                <a:gd name="T21" fmla="*/ 4445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3" name="Freeform 66"/>
            <p:cNvSpPr>
              <a:spLocks/>
            </p:cNvSpPr>
            <p:nvPr userDrawn="1"/>
          </p:nvSpPr>
          <p:spPr bwMode="auto">
            <a:xfrm>
              <a:off x="5673725" y="3448050"/>
              <a:ext cx="120650" cy="149225"/>
            </a:xfrm>
            <a:custGeom>
              <a:avLst/>
              <a:gdLst>
                <a:gd name="T0" fmla="*/ 120650 w 76"/>
                <a:gd name="T1" fmla="*/ 0 h 94"/>
                <a:gd name="T2" fmla="*/ 120650 w 76"/>
                <a:gd name="T3" fmla="*/ 22225 h 94"/>
                <a:gd name="T4" fmla="*/ 73025 w 76"/>
                <a:gd name="T5" fmla="*/ 22225 h 94"/>
                <a:gd name="T6" fmla="*/ 73025 w 76"/>
                <a:gd name="T7" fmla="*/ 149225 h 94"/>
                <a:gd name="T8" fmla="*/ 47625 w 76"/>
                <a:gd name="T9" fmla="*/ 149225 h 94"/>
                <a:gd name="T10" fmla="*/ 47625 w 76"/>
                <a:gd name="T11" fmla="*/ 22225 h 94"/>
                <a:gd name="T12" fmla="*/ 0 w 76"/>
                <a:gd name="T13" fmla="*/ 22225 h 94"/>
                <a:gd name="T14" fmla="*/ 0 w 76"/>
                <a:gd name="T15" fmla="*/ 0 h 94"/>
                <a:gd name="T16" fmla="*/ 120650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4" name="Freeform 67"/>
            <p:cNvSpPr>
              <a:spLocks/>
            </p:cNvSpPr>
            <p:nvPr userDrawn="1"/>
          </p:nvSpPr>
          <p:spPr bwMode="auto">
            <a:xfrm>
              <a:off x="4422775" y="2797175"/>
              <a:ext cx="60325" cy="88900"/>
            </a:xfrm>
            <a:custGeom>
              <a:avLst/>
              <a:gdLst>
                <a:gd name="T0" fmla="*/ 53975 w 19"/>
                <a:gd name="T1" fmla="*/ 41275 h 28"/>
                <a:gd name="T2" fmla="*/ 15875 w 19"/>
                <a:gd name="T3" fmla="*/ 28575 h 28"/>
                <a:gd name="T4" fmla="*/ 25400 w 19"/>
                <a:gd name="T5" fmla="*/ 79375 h 28"/>
                <a:gd name="T6" fmla="*/ 41275 w 19"/>
                <a:gd name="T7" fmla="*/ 82550 h 28"/>
                <a:gd name="T8" fmla="*/ 44450 w 19"/>
                <a:gd name="T9" fmla="*/ 66675 h 28"/>
                <a:gd name="T10" fmla="*/ 53975 w 19"/>
                <a:gd name="T11" fmla="*/ 41275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5" name="Freeform 68"/>
            <p:cNvSpPr>
              <a:spLocks/>
            </p:cNvSpPr>
            <p:nvPr userDrawn="1"/>
          </p:nvSpPr>
          <p:spPr bwMode="auto">
            <a:xfrm>
              <a:off x="6340475" y="2781300"/>
              <a:ext cx="60325" cy="85725"/>
            </a:xfrm>
            <a:custGeom>
              <a:avLst/>
              <a:gdLst>
                <a:gd name="T0" fmla="*/ 50800 w 19"/>
                <a:gd name="T1" fmla="*/ 38100 h 27"/>
                <a:gd name="T2" fmla="*/ 12700 w 19"/>
                <a:gd name="T3" fmla="*/ 25400 h 27"/>
                <a:gd name="T4" fmla="*/ 25400 w 19"/>
                <a:gd name="T5" fmla="*/ 76200 h 27"/>
                <a:gd name="T6" fmla="*/ 38100 w 19"/>
                <a:gd name="T7" fmla="*/ 82550 h 27"/>
                <a:gd name="T8" fmla="*/ 44450 w 19"/>
                <a:gd name="T9" fmla="*/ 66675 h 27"/>
                <a:gd name="T10" fmla="*/ 50800 w 19"/>
                <a:gd name="T11" fmla="*/ 3810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6" name="Freeform 69"/>
            <p:cNvSpPr>
              <a:spLocks noEditPoints="1"/>
            </p:cNvSpPr>
            <p:nvPr userDrawn="1"/>
          </p:nvSpPr>
          <p:spPr bwMode="auto">
            <a:xfrm>
              <a:off x="2095500" y="2765425"/>
              <a:ext cx="1362075" cy="650875"/>
            </a:xfrm>
            <a:custGeom>
              <a:avLst/>
              <a:gdLst>
                <a:gd name="T0" fmla="*/ 1289050 w 429"/>
                <a:gd name="T1" fmla="*/ 457200 h 205"/>
                <a:gd name="T2" fmla="*/ 1196975 w 429"/>
                <a:gd name="T3" fmla="*/ 301625 h 205"/>
                <a:gd name="T4" fmla="*/ 1362075 w 429"/>
                <a:gd name="T5" fmla="*/ 63500 h 205"/>
                <a:gd name="T6" fmla="*/ 1260475 w 429"/>
                <a:gd name="T7" fmla="*/ 98425 h 205"/>
                <a:gd name="T8" fmla="*/ 1168400 w 429"/>
                <a:gd name="T9" fmla="*/ 295275 h 205"/>
                <a:gd name="T10" fmla="*/ 873125 w 429"/>
                <a:gd name="T11" fmla="*/ 476250 h 205"/>
                <a:gd name="T12" fmla="*/ 746125 w 429"/>
                <a:gd name="T13" fmla="*/ 425450 h 205"/>
                <a:gd name="T14" fmla="*/ 803275 w 429"/>
                <a:gd name="T15" fmla="*/ 387350 h 205"/>
                <a:gd name="T16" fmla="*/ 822325 w 429"/>
                <a:gd name="T17" fmla="*/ 333375 h 205"/>
                <a:gd name="T18" fmla="*/ 723900 w 429"/>
                <a:gd name="T19" fmla="*/ 390525 h 205"/>
                <a:gd name="T20" fmla="*/ 723900 w 429"/>
                <a:gd name="T21" fmla="*/ 412750 h 205"/>
                <a:gd name="T22" fmla="*/ 581025 w 429"/>
                <a:gd name="T23" fmla="*/ 454025 h 205"/>
                <a:gd name="T24" fmla="*/ 250825 w 429"/>
                <a:gd name="T25" fmla="*/ 323850 h 205"/>
                <a:gd name="T26" fmla="*/ 419100 w 429"/>
                <a:gd name="T27" fmla="*/ 149225 h 205"/>
                <a:gd name="T28" fmla="*/ 384175 w 429"/>
                <a:gd name="T29" fmla="*/ 92075 h 205"/>
                <a:gd name="T30" fmla="*/ 53975 w 429"/>
                <a:gd name="T31" fmla="*/ 454025 h 205"/>
                <a:gd name="T32" fmla="*/ 73025 w 429"/>
                <a:gd name="T33" fmla="*/ 628650 h 205"/>
                <a:gd name="T34" fmla="*/ 203200 w 429"/>
                <a:gd name="T35" fmla="*/ 371475 h 205"/>
                <a:gd name="T36" fmla="*/ 219075 w 429"/>
                <a:gd name="T37" fmla="*/ 342900 h 205"/>
                <a:gd name="T38" fmla="*/ 314325 w 429"/>
                <a:gd name="T39" fmla="*/ 412750 h 205"/>
                <a:gd name="T40" fmla="*/ 720725 w 429"/>
                <a:gd name="T41" fmla="*/ 438150 h 205"/>
                <a:gd name="T42" fmla="*/ 974725 w 429"/>
                <a:gd name="T43" fmla="*/ 460375 h 205"/>
                <a:gd name="T44" fmla="*/ 1168400 w 429"/>
                <a:gd name="T45" fmla="*/ 323850 h 205"/>
                <a:gd name="T46" fmla="*/ 1203325 w 429"/>
                <a:gd name="T47" fmla="*/ 431800 h 205"/>
                <a:gd name="T48" fmla="*/ 1282700 w 429"/>
                <a:gd name="T49" fmla="*/ 476250 h 205"/>
                <a:gd name="T50" fmla="*/ 1289050 w 429"/>
                <a:gd name="T51" fmla="*/ 457200 h 205"/>
                <a:gd name="T52" fmla="*/ 1206500 w 429"/>
                <a:gd name="T53" fmla="*/ 241300 h 205"/>
                <a:gd name="T54" fmla="*/ 1323975 w 429"/>
                <a:gd name="T55" fmla="*/ 73025 h 205"/>
                <a:gd name="T56" fmla="*/ 1301750 w 429"/>
                <a:gd name="T57" fmla="*/ 149225 h 205"/>
                <a:gd name="T58" fmla="*/ 1200150 w 429"/>
                <a:gd name="T59" fmla="*/ 266700 h 205"/>
                <a:gd name="T60" fmla="*/ 1206500 w 429"/>
                <a:gd name="T61" fmla="*/ 241300 h 205"/>
                <a:gd name="T62" fmla="*/ 752475 w 429"/>
                <a:gd name="T63" fmla="*/ 390525 h 205"/>
                <a:gd name="T64" fmla="*/ 803275 w 429"/>
                <a:gd name="T65" fmla="*/ 352425 h 205"/>
                <a:gd name="T66" fmla="*/ 749300 w 429"/>
                <a:gd name="T67" fmla="*/ 396875 h 205"/>
                <a:gd name="T68" fmla="*/ 752475 w 429"/>
                <a:gd name="T69" fmla="*/ 390525 h 205"/>
                <a:gd name="T70" fmla="*/ 219075 w 429"/>
                <a:gd name="T71" fmla="*/ 301625 h 205"/>
                <a:gd name="T72" fmla="*/ 190500 w 429"/>
                <a:gd name="T73" fmla="*/ 279400 h 205"/>
                <a:gd name="T74" fmla="*/ 184150 w 429"/>
                <a:gd name="T75" fmla="*/ 307975 h 205"/>
                <a:gd name="T76" fmla="*/ 180975 w 429"/>
                <a:gd name="T77" fmla="*/ 355600 h 205"/>
                <a:gd name="T78" fmla="*/ 180975 w 429"/>
                <a:gd name="T79" fmla="*/ 355600 h 205"/>
                <a:gd name="T80" fmla="*/ 98425 w 429"/>
                <a:gd name="T81" fmla="*/ 574675 h 205"/>
                <a:gd name="T82" fmla="*/ 69850 w 429"/>
                <a:gd name="T83" fmla="*/ 593725 h 205"/>
                <a:gd name="T84" fmla="*/ 79375 w 429"/>
                <a:gd name="T85" fmla="*/ 473075 h 205"/>
                <a:gd name="T86" fmla="*/ 349250 w 429"/>
                <a:gd name="T87" fmla="*/ 127000 h 205"/>
                <a:gd name="T88" fmla="*/ 387350 w 429"/>
                <a:gd name="T89" fmla="*/ 155575 h 205"/>
                <a:gd name="T90" fmla="*/ 219075 w 429"/>
                <a:gd name="T91" fmla="*/ 301625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7" name="Freeform 70"/>
            <p:cNvSpPr>
              <a:spLocks noEditPoints="1"/>
            </p:cNvSpPr>
            <p:nvPr userDrawn="1"/>
          </p:nvSpPr>
          <p:spPr bwMode="auto">
            <a:xfrm>
              <a:off x="3413125" y="2813050"/>
              <a:ext cx="1863725" cy="542925"/>
            </a:xfrm>
            <a:custGeom>
              <a:avLst/>
              <a:gdLst>
                <a:gd name="T0" fmla="*/ 1644650 w 587"/>
                <a:gd name="T1" fmla="*/ 219075 h 171"/>
                <a:gd name="T2" fmla="*/ 1622425 w 587"/>
                <a:gd name="T3" fmla="*/ 196850 h 171"/>
                <a:gd name="T4" fmla="*/ 1371600 w 587"/>
                <a:gd name="T5" fmla="*/ 149225 h 171"/>
                <a:gd name="T6" fmla="*/ 1292225 w 587"/>
                <a:gd name="T7" fmla="*/ 142875 h 171"/>
                <a:gd name="T8" fmla="*/ 1254125 w 587"/>
                <a:gd name="T9" fmla="*/ 165100 h 171"/>
                <a:gd name="T10" fmla="*/ 1292225 w 587"/>
                <a:gd name="T11" fmla="*/ 180975 h 171"/>
                <a:gd name="T12" fmla="*/ 1400175 w 587"/>
                <a:gd name="T13" fmla="*/ 225425 h 171"/>
                <a:gd name="T14" fmla="*/ 1292225 w 587"/>
                <a:gd name="T15" fmla="*/ 282575 h 171"/>
                <a:gd name="T16" fmla="*/ 1206500 w 587"/>
                <a:gd name="T17" fmla="*/ 250825 h 171"/>
                <a:gd name="T18" fmla="*/ 1209675 w 587"/>
                <a:gd name="T19" fmla="*/ 219075 h 171"/>
                <a:gd name="T20" fmla="*/ 1196975 w 587"/>
                <a:gd name="T21" fmla="*/ 200025 h 171"/>
                <a:gd name="T22" fmla="*/ 1174750 w 587"/>
                <a:gd name="T23" fmla="*/ 212725 h 171"/>
                <a:gd name="T24" fmla="*/ 942975 w 587"/>
                <a:gd name="T25" fmla="*/ 282575 h 171"/>
                <a:gd name="T26" fmla="*/ 917575 w 587"/>
                <a:gd name="T27" fmla="*/ 193675 h 171"/>
                <a:gd name="T28" fmla="*/ 920750 w 587"/>
                <a:gd name="T29" fmla="*/ 146050 h 171"/>
                <a:gd name="T30" fmla="*/ 904875 w 587"/>
                <a:gd name="T31" fmla="*/ 168275 h 171"/>
                <a:gd name="T32" fmla="*/ 638175 w 587"/>
                <a:gd name="T33" fmla="*/ 339725 h 171"/>
                <a:gd name="T34" fmla="*/ 631825 w 587"/>
                <a:gd name="T35" fmla="*/ 209550 h 171"/>
                <a:gd name="T36" fmla="*/ 736600 w 587"/>
                <a:gd name="T37" fmla="*/ 98425 h 171"/>
                <a:gd name="T38" fmla="*/ 885825 w 587"/>
                <a:gd name="T39" fmla="*/ 19050 h 171"/>
                <a:gd name="T40" fmla="*/ 892175 w 587"/>
                <a:gd name="T41" fmla="*/ 6350 h 171"/>
                <a:gd name="T42" fmla="*/ 892175 w 587"/>
                <a:gd name="T43" fmla="*/ 6350 h 171"/>
                <a:gd name="T44" fmla="*/ 863600 w 587"/>
                <a:gd name="T45" fmla="*/ 6350 h 171"/>
                <a:gd name="T46" fmla="*/ 739775 w 587"/>
                <a:gd name="T47" fmla="*/ 66675 h 171"/>
                <a:gd name="T48" fmla="*/ 720725 w 587"/>
                <a:gd name="T49" fmla="*/ 28575 h 171"/>
                <a:gd name="T50" fmla="*/ 619125 w 587"/>
                <a:gd name="T51" fmla="*/ 174625 h 171"/>
                <a:gd name="T52" fmla="*/ 317500 w 587"/>
                <a:gd name="T53" fmla="*/ 368300 h 171"/>
                <a:gd name="T54" fmla="*/ 279400 w 587"/>
                <a:gd name="T55" fmla="*/ 263525 h 171"/>
                <a:gd name="T56" fmla="*/ 263525 w 587"/>
                <a:gd name="T57" fmla="*/ 250825 h 171"/>
                <a:gd name="T58" fmla="*/ 231775 w 587"/>
                <a:gd name="T59" fmla="*/ 273050 h 171"/>
                <a:gd name="T60" fmla="*/ 184150 w 587"/>
                <a:gd name="T61" fmla="*/ 320675 h 171"/>
                <a:gd name="T62" fmla="*/ 196850 w 587"/>
                <a:gd name="T63" fmla="*/ 206375 h 171"/>
                <a:gd name="T64" fmla="*/ 53975 w 587"/>
                <a:gd name="T65" fmla="*/ 276225 h 171"/>
                <a:gd name="T66" fmla="*/ 44450 w 587"/>
                <a:gd name="T67" fmla="*/ 390525 h 171"/>
                <a:gd name="T68" fmla="*/ 250825 w 587"/>
                <a:gd name="T69" fmla="*/ 288925 h 171"/>
                <a:gd name="T70" fmla="*/ 257175 w 587"/>
                <a:gd name="T71" fmla="*/ 285750 h 171"/>
                <a:gd name="T72" fmla="*/ 377825 w 587"/>
                <a:gd name="T73" fmla="*/ 387350 h 171"/>
                <a:gd name="T74" fmla="*/ 584200 w 587"/>
                <a:gd name="T75" fmla="*/ 244475 h 171"/>
                <a:gd name="T76" fmla="*/ 879475 w 587"/>
                <a:gd name="T77" fmla="*/ 228600 h 171"/>
                <a:gd name="T78" fmla="*/ 1054100 w 587"/>
                <a:gd name="T79" fmla="*/ 307975 h 171"/>
                <a:gd name="T80" fmla="*/ 1177925 w 587"/>
                <a:gd name="T81" fmla="*/ 247650 h 171"/>
                <a:gd name="T82" fmla="*/ 1308100 w 587"/>
                <a:gd name="T83" fmla="*/ 314325 h 171"/>
                <a:gd name="T84" fmla="*/ 1416050 w 587"/>
                <a:gd name="T85" fmla="*/ 254000 h 171"/>
                <a:gd name="T86" fmla="*/ 1387475 w 587"/>
                <a:gd name="T87" fmla="*/ 177800 h 171"/>
                <a:gd name="T88" fmla="*/ 1606550 w 587"/>
                <a:gd name="T89" fmla="*/ 244475 h 171"/>
                <a:gd name="T90" fmla="*/ 1593850 w 587"/>
                <a:gd name="T91" fmla="*/ 311150 h 171"/>
                <a:gd name="T92" fmla="*/ 1647825 w 587"/>
                <a:gd name="T93" fmla="*/ 244475 h 171"/>
                <a:gd name="T94" fmla="*/ 1790700 w 587"/>
                <a:gd name="T95" fmla="*/ 187325 h 171"/>
                <a:gd name="T96" fmla="*/ 1778000 w 587"/>
                <a:gd name="T97" fmla="*/ 266700 h 171"/>
                <a:gd name="T98" fmla="*/ 1765300 w 587"/>
                <a:gd name="T99" fmla="*/ 311150 h 171"/>
                <a:gd name="T100" fmla="*/ 1819275 w 587"/>
                <a:gd name="T101" fmla="*/ 161925 h 171"/>
                <a:gd name="T102" fmla="*/ 1644650 w 587"/>
                <a:gd name="T103" fmla="*/ 219075 h 171"/>
                <a:gd name="T104" fmla="*/ 63500 w 587"/>
                <a:gd name="T105" fmla="*/ 333375 h 171"/>
                <a:gd name="T106" fmla="*/ 142875 w 587"/>
                <a:gd name="T107" fmla="*/ 231775 h 171"/>
                <a:gd name="T108" fmla="*/ 155575 w 587"/>
                <a:gd name="T109" fmla="*/ 333375 h 171"/>
                <a:gd name="T110" fmla="*/ 63500 w 587"/>
                <a:gd name="T111" fmla="*/ 333375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8" name="Freeform 71"/>
            <p:cNvSpPr>
              <a:spLocks noEditPoints="1"/>
            </p:cNvSpPr>
            <p:nvPr userDrawn="1"/>
          </p:nvSpPr>
          <p:spPr bwMode="auto">
            <a:xfrm>
              <a:off x="5270500" y="2641600"/>
              <a:ext cx="1736725" cy="1060450"/>
            </a:xfrm>
            <a:custGeom>
              <a:avLst/>
              <a:gdLst>
                <a:gd name="T0" fmla="*/ 1682750 w 547"/>
                <a:gd name="T1" fmla="*/ 304800 h 334"/>
                <a:gd name="T2" fmla="*/ 1381125 w 547"/>
                <a:gd name="T3" fmla="*/ 269875 h 334"/>
                <a:gd name="T4" fmla="*/ 1349375 w 547"/>
                <a:gd name="T5" fmla="*/ 279400 h 334"/>
                <a:gd name="T6" fmla="*/ 1139825 w 547"/>
                <a:gd name="T7" fmla="*/ 384175 h 334"/>
                <a:gd name="T8" fmla="*/ 1057275 w 547"/>
                <a:gd name="T9" fmla="*/ 323850 h 334"/>
                <a:gd name="T10" fmla="*/ 1028700 w 547"/>
                <a:gd name="T11" fmla="*/ 314325 h 334"/>
                <a:gd name="T12" fmla="*/ 946150 w 547"/>
                <a:gd name="T13" fmla="*/ 374650 h 334"/>
                <a:gd name="T14" fmla="*/ 777875 w 547"/>
                <a:gd name="T15" fmla="*/ 358775 h 334"/>
                <a:gd name="T16" fmla="*/ 752475 w 547"/>
                <a:gd name="T17" fmla="*/ 298450 h 334"/>
                <a:gd name="T18" fmla="*/ 619125 w 547"/>
                <a:gd name="T19" fmla="*/ 381000 h 334"/>
                <a:gd name="T20" fmla="*/ 581025 w 547"/>
                <a:gd name="T21" fmla="*/ 428625 h 334"/>
                <a:gd name="T22" fmla="*/ 692150 w 547"/>
                <a:gd name="T23" fmla="*/ 215900 h 334"/>
                <a:gd name="T24" fmla="*/ 739775 w 547"/>
                <a:gd name="T25" fmla="*/ 38100 h 334"/>
                <a:gd name="T26" fmla="*/ 708025 w 547"/>
                <a:gd name="T27" fmla="*/ 50800 h 334"/>
                <a:gd name="T28" fmla="*/ 679450 w 547"/>
                <a:gd name="T29" fmla="*/ 146050 h 334"/>
                <a:gd name="T30" fmla="*/ 615950 w 547"/>
                <a:gd name="T31" fmla="*/ 273050 h 334"/>
                <a:gd name="T32" fmla="*/ 307975 w 547"/>
                <a:gd name="T33" fmla="*/ 393700 h 334"/>
                <a:gd name="T34" fmla="*/ 314325 w 547"/>
                <a:gd name="T35" fmla="*/ 304800 h 334"/>
                <a:gd name="T36" fmla="*/ 231775 w 547"/>
                <a:gd name="T37" fmla="*/ 228600 h 334"/>
                <a:gd name="T38" fmla="*/ 31750 w 547"/>
                <a:gd name="T39" fmla="*/ 409575 h 334"/>
                <a:gd name="T40" fmla="*/ 47625 w 547"/>
                <a:gd name="T41" fmla="*/ 482600 h 334"/>
                <a:gd name="T42" fmla="*/ 53975 w 547"/>
                <a:gd name="T43" fmla="*/ 457200 h 334"/>
                <a:gd name="T44" fmla="*/ 107950 w 547"/>
                <a:gd name="T45" fmla="*/ 349250 h 334"/>
                <a:gd name="T46" fmla="*/ 257175 w 547"/>
                <a:gd name="T47" fmla="*/ 263525 h 334"/>
                <a:gd name="T48" fmla="*/ 279400 w 547"/>
                <a:gd name="T49" fmla="*/ 361950 h 334"/>
                <a:gd name="T50" fmla="*/ 276225 w 547"/>
                <a:gd name="T51" fmla="*/ 393700 h 334"/>
                <a:gd name="T52" fmla="*/ 238125 w 547"/>
                <a:gd name="T53" fmla="*/ 384175 h 334"/>
                <a:gd name="T54" fmla="*/ 212725 w 547"/>
                <a:gd name="T55" fmla="*/ 371475 h 334"/>
                <a:gd name="T56" fmla="*/ 206375 w 547"/>
                <a:gd name="T57" fmla="*/ 476250 h 334"/>
                <a:gd name="T58" fmla="*/ 282575 w 547"/>
                <a:gd name="T59" fmla="*/ 463550 h 334"/>
                <a:gd name="T60" fmla="*/ 298450 w 547"/>
                <a:gd name="T61" fmla="*/ 428625 h 334"/>
                <a:gd name="T62" fmla="*/ 590550 w 547"/>
                <a:gd name="T63" fmla="*/ 327025 h 334"/>
                <a:gd name="T64" fmla="*/ 561975 w 547"/>
                <a:gd name="T65" fmla="*/ 400050 h 334"/>
                <a:gd name="T66" fmla="*/ 527050 w 547"/>
                <a:gd name="T67" fmla="*/ 488950 h 334"/>
                <a:gd name="T68" fmla="*/ 571500 w 547"/>
                <a:gd name="T69" fmla="*/ 473075 h 334"/>
                <a:gd name="T70" fmla="*/ 730250 w 547"/>
                <a:gd name="T71" fmla="*/ 317500 h 334"/>
                <a:gd name="T72" fmla="*/ 739775 w 547"/>
                <a:gd name="T73" fmla="*/ 346075 h 334"/>
                <a:gd name="T74" fmla="*/ 1019175 w 547"/>
                <a:gd name="T75" fmla="*/ 352425 h 334"/>
                <a:gd name="T76" fmla="*/ 1247775 w 547"/>
                <a:gd name="T77" fmla="*/ 371475 h 334"/>
                <a:gd name="T78" fmla="*/ 1025525 w 547"/>
                <a:gd name="T79" fmla="*/ 904875 h 334"/>
                <a:gd name="T80" fmla="*/ 1057275 w 547"/>
                <a:gd name="T81" fmla="*/ 1019175 h 334"/>
                <a:gd name="T82" fmla="*/ 1241425 w 547"/>
                <a:gd name="T83" fmla="*/ 746125 h 334"/>
                <a:gd name="T84" fmla="*/ 1346200 w 547"/>
                <a:gd name="T85" fmla="*/ 384175 h 334"/>
                <a:gd name="T86" fmla="*/ 1371600 w 547"/>
                <a:gd name="T87" fmla="*/ 317500 h 334"/>
                <a:gd name="T88" fmla="*/ 1381125 w 547"/>
                <a:gd name="T89" fmla="*/ 304800 h 334"/>
                <a:gd name="T90" fmla="*/ 1390650 w 547"/>
                <a:gd name="T91" fmla="*/ 298450 h 334"/>
                <a:gd name="T92" fmla="*/ 1619250 w 547"/>
                <a:gd name="T93" fmla="*/ 292100 h 334"/>
                <a:gd name="T94" fmla="*/ 1663700 w 547"/>
                <a:gd name="T95" fmla="*/ 425450 h 334"/>
                <a:gd name="T96" fmla="*/ 1463675 w 547"/>
                <a:gd name="T97" fmla="*/ 473075 h 334"/>
                <a:gd name="T98" fmla="*/ 1422400 w 547"/>
                <a:gd name="T99" fmla="*/ 463550 h 334"/>
                <a:gd name="T100" fmla="*/ 1568450 w 547"/>
                <a:gd name="T101" fmla="*/ 508000 h 334"/>
                <a:gd name="T102" fmla="*/ 1695450 w 547"/>
                <a:gd name="T103" fmla="*/ 434975 h 334"/>
                <a:gd name="T104" fmla="*/ 1682750 w 547"/>
                <a:gd name="T105" fmla="*/ 304800 h 334"/>
                <a:gd name="T106" fmla="*/ 234950 w 547"/>
                <a:gd name="T107" fmla="*/ 460375 h 334"/>
                <a:gd name="T108" fmla="*/ 215900 w 547"/>
                <a:gd name="T109" fmla="*/ 412750 h 334"/>
                <a:gd name="T110" fmla="*/ 269875 w 547"/>
                <a:gd name="T111" fmla="*/ 428625 h 334"/>
                <a:gd name="T112" fmla="*/ 234950 w 547"/>
                <a:gd name="T113" fmla="*/ 460375 h 334"/>
                <a:gd name="T114" fmla="*/ 1184275 w 547"/>
                <a:gd name="T115" fmla="*/ 822325 h 334"/>
                <a:gd name="T116" fmla="*/ 1095375 w 547"/>
                <a:gd name="T117" fmla="*/ 984250 h 334"/>
                <a:gd name="T118" fmla="*/ 1089025 w 547"/>
                <a:gd name="T119" fmla="*/ 742950 h 334"/>
                <a:gd name="T120" fmla="*/ 1323975 w 547"/>
                <a:gd name="T121" fmla="*/ 346075 h 334"/>
                <a:gd name="T122" fmla="*/ 1184275 w 547"/>
                <a:gd name="T123" fmla="*/ 822325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9" name="Freeform 72"/>
            <p:cNvSpPr>
              <a:spLocks/>
            </p:cNvSpPr>
            <p:nvPr userDrawn="1"/>
          </p:nvSpPr>
          <p:spPr bwMode="auto">
            <a:xfrm>
              <a:off x="2606675" y="3209925"/>
              <a:ext cx="3708400" cy="165100"/>
            </a:xfrm>
            <a:custGeom>
              <a:avLst/>
              <a:gdLst>
                <a:gd name="T0" fmla="*/ 0 w 1168"/>
                <a:gd name="T1" fmla="*/ 146050 h 52"/>
                <a:gd name="T2" fmla="*/ 1927225 w 1168"/>
                <a:gd name="T3" fmla="*/ 44450 h 52"/>
                <a:gd name="T4" fmla="*/ 3708400 w 1168"/>
                <a:gd name="T5" fmla="*/ 101600 h 52"/>
                <a:gd name="T6" fmla="*/ 3695700 w 1168"/>
                <a:gd name="T7" fmla="*/ 127000 h 52"/>
                <a:gd name="T8" fmla="*/ 2400300 w 1168"/>
                <a:gd name="T9" fmla="*/ 57150 h 52"/>
                <a:gd name="T10" fmla="*/ 38100 w 1168"/>
                <a:gd name="T11" fmla="*/ 165100 h 52"/>
                <a:gd name="T12" fmla="*/ 0 w 1168"/>
                <a:gd name="T13" fmla="*/ 14605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0" name="Freeform 73"/>
            <p:cNvSpPr>
              <a:spLocks/>
            </p:cNvSpPr>
            <p:nvPr userDrawn="1"/>
          </p:nvSpPr>
          <p:spPr bwMode="auto">
            <a:xfrm>
              <a:off x="6873875" y="2724150"/>
              <a:ext cx="76200" cy="92075"/>
            </a:xfrm>
            <a:custGeom>
              <a:avLst/>
              <a:gdLst>
                <a:gd name="T0" fmla="*/ 76200 w 48"/>
                <a:gd name="T1" fmla="*/ 0 h 58"/>
                <a:gd name="T2" fmla="*/ 76200 w 48"/>
                <a:gd name="T3" fmla="*/ 12700 h 58"/>
                <a:gd name="T4" fmla="*/ 44450 w 48"/>
                <a:gd name="T5" fmla="*/ 12700 h 58"/>
                <a:gd name="T6" fmla="*/ 44450 w 48"/>
                <a:gd name="T7" fmla="*/ 92075 h 58"/>
                <a:gd name="T8" fmla="*/ 31750 w 48"/>
                <a:gd name="T9" fmla="*/ 92075 h 58"/>
                <a:gd name="T10" fmla="*/ 31750 w 48"/>
                <a:gd name="T11" fmla="*/ 12700 h 58"/>
                <a:gd name="T12" fmla="*/ 0 w 48"/>
                <a:gd name="T13" fmla="*/ 12700 h 58"/>
                <a:gd name="T14" fmla="*/ 0 w 48"/>
                <a:gd name="T15" fmla="*/ 0 h 58"/>
                <a:gd name="T16" fmla="*/ 76200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1" name="Freeform 74"/>
            <p:cNvSpPr>
              <a:spLocks/>
            </p:cNvSpPr>
            <p:nvPr userDrawn="1"/>
          </p:nvSpPr>
          <p:spPr bwMode="auto">
            <a:xfrm>
              <a:off x="6959600" y="2724150"/>
              <a:ext cx="88900" cy="92075"/>
            </a:xfrm>
            <a:custGeom>
              <a:avLst/>
              <a:gdLst>
                <a:gd name="T0" fmla="*/ 88900 w 28"/>
                <a:gd name="T1" fmla="*/ 0 h 29"/>
                <a:gd name="T2" fmla="*/ 88900 w 28"/>
                <a:gd name="T3" fmla="*/ 92075 h 29"/>
                <a:gd name="T4" fmla="*/ 76200 w 28"/>
                <a:gd name="T5" fmla="*/ 92075 h 29"/>
                <a:gd name="T6" fmla="*/ 76200 w 28"/>
                <a:gd name="T7" fmla="*/ 57150 h 29"/>
                <a:gd name="T8" fmla="*/ 76200 w 28"/>
                <a:gd name="T9" fmla="*/ 22225 h 29"/>
                <a:gd name="T10" fmla="*/ 76200 w 28"/>
                <a:gd name="T11" fmla="*/ 22225 h 29"/>
                <a:gd name="T12" fmla="*/ 66675 w 28"/>
                <a:gd name="T13" fmla="*/ 38100 h 29"/>
                <a:gd name="T14" fmla="*/ 50800 w 28"/>
                <a:gd name="T15" fmla="*/ 69850 h 29"/>
                <a:gd name="T16" fmla="*/ 41275 w 28"/>
                <a:gd name="T17" fmla="*/ 69850 h 29"/>
                <a:gd name="T18" fmla="*/ 22225 w 28"/>
                <a:gd name="T19" fmla="*/ 38100 h 29"/>
                <a:gd name="T20" fmla="*/ 15875 w 28"/>
                <a:gd name="T21" fmla="*/ 22225 h 29"/>
                <a:gd name="T22" fmla="*/ 15875 w 28"/>
                <a:gd name="T23" fmla="*/ 22225 h 29"/>
                <a:gd name="T24" fmla="*/ 15875 w 28"/>
                <a:gd name="T25" fmla="*/ 57150 h 29"/>
                <a:gd name="T26" fmla="*/ 15875 w 28"/>
                <a:gd name="T27" fmla="*/ 92075 h 29"/>
                <a:gd name="T28" fmla="*/ 0 w 28"/>
                <a:gd name="T29" fmla="*/ 92075 h 29"/>
                <a:gd name="T30" fmla="*/ 0 w 28"/>
                <a:gd name="T31" fmla="*/ 0 h 29"/>
                <a:gd name="T32" fmla="*/ 15875 w 28"/>
                <a:gd name="T33" fmla="*/ 0 h 29"/>
                <a:gd name="T34" fmla="*/ 34925 w 28"/>
                <a:gd name="T35" fmla="*/ 34925 h 29"/>
                <a:gd name="T36" fmla="*/ 44450 w 28"/>
                <a:gd name="T37" fmla="*/ 50800 h 29"/>
                <a:gd name="T38" fmla="*/ 44450 w 28"/>
                <a:gd name="T39" fmla="*/ 50800 h 29"/>
                <a:gd name="T40" fmla="*/ 53975 w 28"/>
                <a:gd name="T41" fmla="*/ 34925 h 29"/>
                <a:gd name="T42" fmla="*/ 76200 w 28"/>
                <a:gd name="T43" fmla="*/ 0 h 29"/>
                <a:gd name="T44" fmla="*/ 88900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2" name="Freeform 39"/>
            <p:cNvSpPr>
              <a:spLocks/>
            </p:cNvSpPr>
            <p:nvPr userDrawn="1"/>
          </p:nvSpPr>
          <p:spPr bwMode="auto">
            <a:xfrm>
              <a:off x="3436938" y="4136603"/>
              <a:ext cx="69850" cy="139700"/>
            </a:xfrm>
            <a:custGeom>
              <a:avLst/>
              <a:gdLst>
                <a:gd name="T0" fmla="*/ 69850 w 22"/>
                <a:gd name="T1" fmla="*/ 0 h 44"/>
                <a:gd name="T2" fmla="*/ 69850 w 22"/>
                <a:gd name="T3" fmla="*/ 139700 h 44"/>
                <a:gd name="T4" fmla="*/ 34925 w 22"/>
                <a:gd name="T5" fmla="*/ 139700 h 44"/>
                <a:gd name="T6" fmla="*/ 34925 w 22"/>
                <a:gd name="T7" fmla="*/ 73025 h 44"/>
                <a:gd name="T8" fmla="*/ 38100 w 22"/>
                <a:gd name="T9" fmla="*/ 50800 h 44"/>
                <a:gd name="T10" fmla="*/ 34925 w 22"/>
                <a:gd name="T11" fmla="*/ 50800 h 44"/>
                <a:gd name="T12" fmla="*/ 25400 w 22"/>
                <a:gd name="T13" fmla="*/ 63500 h 44"/>
                <a:gd name="T14" fmla="*/ 19050 w 22"/>
                <a:gd name="T15" fmla="*/ 69850 h 44"/>
                <a:gd name="T16" fmla="*/ 0 w 22"/>
                <a:gd name="T17" fmla="*/ 47625 h 44"/>
                <a:gd name="T18" fmla="*/ 47625 w 22"/>
                <a:gd name="T19" fmla="*/ 0 h 44"/>
                <a:gd name="T20" fmla="*/ 69850 w 22"/>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3" name="Freeform 25"/>
            <p:cNvSpPr>
              <a:spLocks noEditPoints="1"/>
            </p:cNvSpPr>
            <p:nvPr userDrawn="1"/>
          </p:nvSpPr>
          <p:spPr bwMode="auto">
            <a:xfrm>
              <a:off x="3672224" y="4136603"/>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4" name="Freeform 25"/>
            <p:cNvSpPr>
              <a:spLocks noEditPoints="1"/>
            </p:cNvSpPr>
            <p:nvPr userDrawn="1"/>
          </p:nvSpPr>
          <p:spPr bwMode="auto">
            <a:xfrm>
              <a:off x="3525838" y="4136603"/>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grpSp>
      <p:grpSp>
        <p:nvGrpSpPr>
          <p:cNvPr id="96" name="Group 95"/>
          <p:cNvGrpSpPr/>
          <p:nvPr userDrawn="1"/>
        </p:nvGrpSpPr>
        <p:grpSpPr>
          <a:xfrm>
            <a:off x="5625698" y="452361"/>
            <a:ext cx="1467375" cy="395367"/>
            <a:chOff x="3448050" y="822325"/>
            <a:chExt cx="2390775" cy="365125"/>
          </a:xfrm>
        </p:grpSpPr>
        <p:sp>
          <p:nvSpPr>
            <p:cNvPr id="97" name="Freeform 7"/>
            <p:cNvSpPr>
              <a:spLocks/>
            </p:cNvSpPr>
            <p:nvPr/>
          </p:nvSpPr>
          <p:spPr bwMode="auto">
            <a:xfrm>
              <a:off x="3448050" y="847725"/>
              <a:ext cx="917575" cy="32067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98" name="Freeform 8"/>
            <p:cNvSpPr>
              <a:spLocks/>
            </p:cNvSpPr>
            <p:nvPr/>
          </p:nvSpPr>
          <p:spPr bwMode="auto">
            <a:xfrm>
              <a:off x="4321175" y="822325"/>
              <a:ext cx="866775" cy="36512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99" name="Freeform 9"/>
            <p:cNvSpPr>
              <a:spLocks/>
            </p:cNvSpPr>
            <p:nvPr/>
          </p:nvSpPr>
          <p:spPr bwMode="auto">
            <a:xfrm>
              <a:off x="5168900" y="847725"/>
              <a:ext cx="669925" cy="32067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grpSp>
    </p:spTree>
    <p:extLst>
      <p:ext uri="{BB962C8B-B14F-4D97-AF65-F5344CB8AC3E}">
        <p14:creationId xmlns:p14="http://schemas.microsoft.com/office/powerpoint/2010/main" val="1910104625"/>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3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52" name="Group 13"/>
          <p:cNvGrpSpPr>
            <a:grpSpLocks/>
          </p:cNvGrpSpPr>
          <p:nvPr userDrawn="1"/>
        </p:nvGrpSpPr>
        <p:grpSpPr bwMode="auto">
          <a:xfrm>
            <a:off x="5022443" y="5859674"/>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chemeClr val="bg1"/>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6400" dirty="0"/>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67" name="AutoShape 72">
            <a:hlinkClick r:id="rId2"/>
          </p:cNvPr>
          <p:cNvSpPr>
            <a:spLocks noChangeAspect="1" noChangeArrowheads="1" noTextEdit="1"/>
          </p:cNvSpPr>
          <p:nvPr userDrawn="1"/>
        </p:nvSpPr>
        <p:spPr bwMode="auto">
          <a:xfrm>
            <a:off x="4911990" y="5827889"/>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68" name="Group 67"/>
          <p:cNvGrpSpPr/>
          <p:nvPr userDrawn="1"/>
        </p:nvGrpSpPr>
        <p:grpSpPr>
          <a:xfrm>
            <a:off x="4899275" y="823249"/>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grpSp>
        <p:nvGrpSpPr>
          <p:cNvPr id="72" name="Group 71"/>
          <p:cNvGrpSpPr/>
          <p:nvPr userDrawn="1"/>
        </p:nvGrpSpPr>
        <p:grpSpPr>
          <a:xfrm>
            <a:off x="3616727" y="2644563"/>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sp>
        <p:nvSpPr>
          <p:cNvPr id="117" name="TextBox 48"/>
          <p:cNvSpPr txBox="1">
            <a:spLocks noChangeArrowheads="1"/>
          </p:cNvSpPr>
          <p:nvPr userDrawn="1"/>
        </p:nvSpPr>
        <p:spPr bwMode="auto">
          <a:xfrm>
            <a:off x="2666217" y="4052466"/>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600" b="1" dirty="0" smtClean="0">
                <a:solidFill>
                  <a:schemeClr val="bg1"/>
                </a:solidFill>
              </a:rPr>
              <a:t>$7 </a:t>
            </a:r>
            <a:r>
              <a:rPr lang="en-US" sz="1600" dirty="0" smtClean="0">
                <a:solidFill>
                  <a:schemeClr val="bg1"/>
                </a:solidFill>
              </a:rPr>
              <a:t>BILLION ENTERPRISE | </a:t>
            </a:r>
            <a:r>
              <a:rPr lang="en-US" sz="1600" b="1" dirty="0" smtClean="0">
                <a:solidFill>
                  <a:schemeClr val="bg1"/>
                </a:solidFill>
              </a:rPr>
              <a:t>109,000</a:t>
            </a:r>
            <a:r>
              <a:rPr lang="en-US" sz="1600" dirty="0" smtClean="0">
                <a:solidFill>
                  <a:schemeClr val="bg1"/>
                </a:solidFill>
              </a:rPr>
              <a:t> IDEAPRENEURS | </a:t>
            </a:r>
            <a:r>
              <a:rPr lang="en-US" sz="1600" b="1" dirty="0" smtClean="0">
                <a:solidFill>
                  <a:schemeClr val="bg1"/>
                </a:solidFill>
              </a:rPr>
              <a:t>31</a:t>
            </a:r>
            <a:r>
              <a:rPr lang="en-US" sz="1600" dirty="0" smtClean="0">
                <a:solidFill>
                  <a:schemeClr val="bg1"/>
                </a:solidFill>
              </a:rPr>
              <a:t> COUNTRIES</a:t>
            </a:r>
          </a:p>
        </p:txBody>
      </p:sp>
    </p:spTree>
    <p:extLst>
      <p:ext uri="{BB962C8B-B14F-4D97-AF65-F5344CB8AC3E}">
        <p14:creationId xmlns:p14="http://schemas.microsoft.com/office/powerpoint/2010/main" val="1043296884"/>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733263775"/>
      </p:ext>
    </p:extLst>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200" y="393049"/>
            <a:ext cx="11150600" cy="642377"/>
          </a:xfrm>
        </p:spPr>
        <p:txBody>
          <a:bodyPr/>
          <a:lstStyle>
            <a:lvl1pPr>
              <a:defRPr sz="2333"/>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xfrm>
            <a:off x="4673600" y="6553207"/>
            <a:ext cx="2844800" cy="238125"/>
          </a:xfrm>
          <a:prstGeom prst="rect">
            <a:avLst/>
          </a:prstGeom>
          <a:ln/>
        </p:spPr>
        <p:txBody>
          <a:bodyPr/>
          <a:lstStyle>
            <a:lvl1pPr>
              <a:defRPr/>
            </a:lvl1pPr>
          </a:lstStyle>
          <a:p>
            <a:pPr>
              <a:defRPr/>
            </a:pPr>
            <a:fld id="{DCA345BB-F47E-48A0-8C9C-3D2C06B98FE5}" type="slidenum">
              <a:rPr lang="en-US"/>
              <a:pPr>
                <a:defRPr/>
              </a:pPr>
              <a:t>‹#›</a:t>
            </a:fld>
            <a:endParaRPr lang="en-US" dirty="0"/>
          </a:p>
        </p:txBody>
      </p:sp>
      <p:sp>
        <p:nvSpPr>
          <p:cNvPr id="5" name="Rectangle 6"/>
          <p:cNvSpPr>
            <a:spLocks noChangeArrowheads="1"/>
          </p:cNvSpPr>
          <p:nvPr userDrawn="1"/>
        </p:nvSpPr>
        <p:spPr bwMode="auto">
          <a:xfrm>
            <a:off x="-16928" y="0"/>
            <a:ext cx="1363133" cy="177800"/>
          </a:xfrm>
          <a:prstGeom prst="rect">
            <a:avLst/>
          </a:prstGeom>
          <a:solidFill>
            <a:srgbClr val="00519B"/>
          </a:solidFill>
          <a:ln w="9525" algn="ctr">
            <a:noFill/>
            <a:miter lim="800000"/>
            <a:headEnd/>
            <a:tailEnd/>
          </a:ln>
          <a:effectLst/>
        </p:spPr>
        <p:txBody>
          <a:bodyPr wrap="none" anchor="ctr"/>
          <a:lstStyle/>
          <a:p>
            <a:pPr algn="ctr" fontAlgn="auto">
              <a:spcBef>
                <a:spcPts val="0"/>
              </a:spcBef>
              <a:spcAft>
                <a:spcPts val="0"/>
              </a:spcAft>
              <a:defRPr/>
            </a:pPr>
            <a:r>
              <a:rPr lang="en-US" sz="1259" b="1" dirty="0" smtClean="0">
                <a:solidFill>
                  <a:prstClr val="white"/>
                </a:solidFill>
                <a:latin typeface="Calibri"/>
                <a:cs typeface="+mn-cs"/>
              </a:rPr>
              <a:t>*HCL Confidential</a:t>
            </a:r>
            <a:endParaRPr lang="en-US" sz="1259" b="1" dirty="0">
              <a:solidFill>
                <a:prstClr val="white"/>
              </a:solidFill>
              <a:latin typeface="Calibri"/>
              <a:cs typeface="+mn-cs"/>
            </a:endParaRPr>
          </a:p>
        </p:txBody>
      </p:sp>
    </p:spTree>
    <p:extLst>
      <p:ext uri="{BB962C8B-B14F-4D97-AF65-F5344CB8AC3E}">
        <p14:creationId xmlns:p14="http://schemas.microsoft.com/office/powerpoint/2010/main" val="43369784"/>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3058" cy="6038055"/>
          </a:xfrm>
          <a:prstGeom prst="rect">
            <a:avLst/>
          </a:prstGeom>
        </p:spPr>
      </p:pic>
      <p:sp>
        <p:nvSpPr>
          <p:cNvPr id="1433603" name="Rectangle 3"/>
          <p:cNvSpPr>
            <a:spLocks noGrp="1" noChangeArrowheads="1"/>
          </p:cNvSpPr>
          <p:nvPr>
            <p:ph type="ctrTitle"/>
          </p:nvPr>
        </p:nvSpPr>
        <p:spPr>
          <a:xfrm>
            <a:off x="402336" y="3823462"/>
            <a:ext cx="4356098"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439686"/>
            <a:ext cx="4356098"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dirty="0"/>
              <a:t>Click to edit Master subtitle style</a:t>
            </a:r>
          </a:p>
        </p:txBody>
      </p:sp>
      <p:pic>
        <p:nvPicPr>
          <p:cNvPr id="7" name="Picture 6"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bwMode="auto">
          <a:xfrm flipH="1">
            <a:off x="0" y="6054975"/>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9" name="Rectangle 8"/>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schemeClr val="tx1">
                    <a:lumMod val="65000"/>
                    <a:lumOff val="35000"/>
                  </a:schemeClr>
                </a:solidFill>
                <a:latin typeface="Calibri" panose="020F0502020204030204" pitchFamily="34" charset="0"/>
                <a:cs typeface="Segoe UI" panose="020B0502040204020203" pitchFamily="34" charset="0"/>
              </a:rPr>
              <a:t>Copyright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2017 </a:t>
            </a:r>
            <a:r>
              <a:rPr lang="en-US" sz="1000" dirty="0">
                <a:solidFill>
                  <a:schemeClr val="tx1">
                    <a:lumMod val="65000"/>
                    <a:lumOff val="35000"/>
                  </a:schemeClr>
                </a:solidFill>
                <a:latin typeface="Calibri" panose="020F0502020204030204" pitchFamily="34" charset="0"/>
                <a:cs typeface="Segoe UI" panose="020B0502040204020203" pitchFamily="34" charset="0"/>
              </a:rPr>
              <a:t>HCL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Technologies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www.hcltech.com</a:t>
            </a:r>
            <a:endParaRPr lang="en-US" sz="1000" dirty="0">
              <a:solidFill>
                <a:schemeClr val="tx1">
                  <a:lumMod val="65000"/>
                  <a:lumOff val="35000"/>
                </a:schemeClr>
              </a:solidFill>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230349868"/>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4" name="Straight Connector 3"/>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244424"/>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33342821"/>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903704"/>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98503"/>
      </p:ext>
    </p:extLst>
  </p:cSld>
  <p:clrMapOvr>
    <a:masterClrMapping/>
  </p:clrMapOv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1"/>
            <a:ext cx="12192000"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smtClean="0">
                <a:solidFill>
                  <a:schemeClr val="bg1"/>
                </a:solidFill>
              </a:rPr>
              <a:t>$7 </a:t>
            </a:r>
            <a:r>
              <a:rPr lang="en-US" sz="1400" dirty="0" smtClean="0">
                <a:solidFill>
                  <a:schemeClr val="bg1"/>
                </a:solidFill>
              </a:rPr>
              <a:t>BILLION ENTERPRISE | </a:t>
            </a:r>
            <a:r>
              <a:rPr lang="en-US" sz="1400" b="1" dirty="0" smtClean="0">
                <a:solidFill>
                  <a:schemeClr val="bg1"/>
                </a:solidFill>
              </a:rPr>
              <a:t>110,000</a:t>
            </a:r>
            <a:r>
              <a:rPr lang="en-US" sz="1400" dirty="0" smtClean="0">
                <a:solidFill>
                  <a:schemeClr val="bg1"/>
                </a:solidFill>
              </a:rPr>
              <a:t> IDEAPRENEURS | </a:t>
            </a:r>
            <a:r>
              <a:rPr lang="en-US" sz="1400" b="1" dirty="0" smtClean="0">
                <a:solidFill>
                  <a:schemeClr val="bg1"/>
                </a:solidFill>
              </a:rPr>
              <a:t>31</a:t>
            </a:r>
            <a:r>
              <a:rPr lang="en-US" sz="1400" dirty="0" smtClean="0">
                <a:solidFill>
                  <a:schemeClr val="bg1"/>
                </a:solidFill>
              </a:rPr>
              <a:t> COUNTRIES</a:t>
            </a:r>
          </a:p>
        </p:txBody>
      </p:sp>
    </p:spTree>
    <p:extLst>
      <p:ext uri="{BB962C8B-B14F-4D97-AF65-F5344CB8AC3E}">
        <p14:creationId xmlns:p14="http://schemas.microsoft.com/office/powerpoint/2010/main" val="2274559352"/>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smtClean="0">
                <a:solidFill>
                  <a:schemeClr val="bg1"/>
                </a:solidFill>
              </a:rPr>
              <a:t>$7 </a:t>
            </a:r>
            <a:r>
              <a:rPr lang="en-US" sz="1400" dirty="0" smtClean="0">
                <a:solidFill>
                  <a:schemeClr val="bg1"/>
                </a:solidFill>
              </a:rPr>
              <a:t>BILLION ENTERPRISE | </a:t>
            </a:r>
            <a:r>
              <a:rPr lang="en-US" sz="1400" b="1" dirty="0" smtClean="0">
                <a:solidFill>
                  <a:schemeClr val="bg1"/>
                </a:solidFill>
              </a:rPr>
              <a:t>110,000</a:t>
            </a:r>
            <a:r>
              <a:rPr lang="en-US" sz="1400" dirty="0" smtClean="0">
                <a:solidFill>
                  <a:schemeClr val="bg1"/>
                </a:solidFill>
              </a:rPr>
              <a:t> IDEAPRENEURS | </a:t>
            </a:r>
            <a:r>
              <a:rPr lang="en-US" sz="1400" b="1" dirty="0" smtClean="0">
                <a:solidFill>
                  <a:schemeClr val="bg1"/>
                </a:solidFill>
              </a:rPr>
              <a:t>31</a:t>
            </a:r>
            <a:r>
              <a:rPr lang="en-US" sz="1400" dirty="0" smtClean="0">
                <a:solidFill>
                  <a:schemeClr val="bg1"/>
                </a:solidFill>
              </a:rPr>
              <a:t> COUNTRIES</a:t>
            </a:r>
          </a:p>
        </p:txBody>
      </p:sp>
    </p:spTree>
    <p:extLst>
      <p:ext uri="{BB962C8B-B14F-4D97-AF65-F5344CB8AC3E}">
        <p14:creationId xmlns:p14="http://schemas.microsoft.com/office/powerpoint/2010/main" val="1802554010"/>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1" cy="1143000"/>
          </a:xfrm>
        </p:spPr>
        <p:txBody>
          <a:bodyPr>
            <a:normAutofit/>
          </a:bodyPr>
          <a:lstStyle>
            <a:lvl1pPr algn="l">
              <a:defRPr sz="2132" b="1">
                <a:solidFill>
                  <a:srgbClr val="0070C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349443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975885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89" name="Group 88"/>
          <p:cNvGrpSpPr/>
          <p:nvPr userDrawn="1"/>
        </p:nvGrpSpPr>
        <p:grpSpPr>
          <a:xfrm>
            <a:off x="4711702" y="5853114"/>
            <a:ext cx="2859617" cy="438151"/>
            <a:chOff x="3533775" y="5853113"/>
            <a:chExt cx="2144713" cy="438150"/>
          </a:xfrm>
        </p:grpSpPr>
        <p:sp>
          <p:nvSpPr>
            <p:cNvPr id="90" name="Freeform 74"/>
            <p:cNvSpPr>
              <a:spLocks/>
            </p:cNvSpPr>
            <p:nvPr userDrawn="1"/>
          </p:nvSpPr>
          <p:spPr bwMode="auto">
            <a:xfrm>
              <a:off x="4043363" y="5999163"/>
              <a:ext cx="187325" cy="149225"/>
            </a:xfrm>
            <a:custGeom>
              <a:avLst/>
              <a:gdLst>
                <a:gd name="T0" fmla="*/ 188307 w 60"/>
                <a:gd name="T1" fmla="*/ 0 h 47"/>
                <a:gd name="T2" fmla="*/ 144369 w 60"/>
                <a:gd name="T3" fmla="*/ 148243 h 47"/>
                <a:gd name="T4" fmla="*/ 122400 w 60"/>
                <a:gd name="T5" fmla="*/ 148243 h 47"/>
                <a:gd name="T6" fmla="*/ 100430 w 60"/>
                <a:gd name="T7" fmla="*/ 72544 h 47"/>
                <a:gd name="T8" fmla="*/ 94154 w 60"/>
                <a:gd name="T9" fmla="*/ 44157 h 47"/>
                <a:gd name="T10" fmla="*/ 94154 w 60"/>
                <a:gd name="T11" fmla="*/ 44157 h 47"/>
                <a:gd name="T12" fmla="*/ 87877 w 60"/>
                <a:gd name="T13" fmla="*/ 72544 h 47"/>
                <a:gd name="T14" fmla="*/ 65907 w 60"/>
                <a:gd name="T15" fmla="*/ 148243 h 47"/>
                <a:gd name="T16" fmla="*/ 43938 w 60"/>
                <a:gd name="T17" fmla="*/ 148243 h 47"/>
                <a:gd name="T18" fmla="*/ 0 w 60"/>
                <a:gd name="T19" fmla="*/ 0 h 47"/>
                <a:gd name="T20" fmla="*/ 25108 w 60"/>
                <a:gd name="T21" fmla="*/ 0 h 47"/>
                <a:gd name="T22" fmla="*/ 50215 w 60"/>
                <a:gd name="T23" fmla="*/ 88315 h 47"/>
                <a:gd name="T24" fmla="*/ 53354 w 60"/>
                <a:gd name="T25" fmla="*/ 113548 h 47"/>
                <a:gd name="T26" fmla="*/ 53354 w 60"/>
                <a:gd name="T27" fmla="*/ 113548 h 47"/>
                <a:gd name="T28" fmla="*/ 59631 w 60"/>
                <a:gd name="T29" fmla="*/ 88315 h 47"/>
                <a:gd name="T30" fmla="*/ 84738 w 60"/>
                <a:gd name="T31" fmla="*/ 15771 h 47"/>
                <a:gd name="T32" fmla="*/ 103569 w 60"/>
                <a:gd name="T33" fmla="*/ 15771 h 47"/>
                <a:gd name="T34" fmla="*/ 125538 w 60"/>
                <a:gd name="T35" fmla="*/ 88315 h 47"/>
                <a:gd name="T36" fmla="*/ 131815 w 60"/>
                <a:gd name="T37" fmla="*/ 113548 h 47"/>
                <a:gd name="T38" fmla="*/ 131815 w 60"/>
                <a:gd name="T39" fmla="*/ 113548 h 47"/>
                <a:gd name="T40" fmla="*/ 138092 w 60"/>
                <a:gd name="T41" fmla="*/ 88315 h 47"/>
                <a:gd name="T42" fmla="*/ 163199 w 60"/>
                <a:gd name="T43" fmla="*/ 0 h 47"/>
                <a:gd name="T44" fmla="*/ 188307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1" name="Freeform 75"/>
            <p:cNvSpPr>
              <a:spLocks noEditPoints="1"/>
            </p:cNvSpPr>
            <p:nvPr userDrawn="1"/>
          </p:nvSpPr>
          <p:spPr bwMode="auto">
            <a:xfrm>
              <a:off x="4219575" y="5999163"/>
              <a:ext cx="136525" cy="149225"/>
            </a:xfrm>
            <a:custGeom>
              <a:avLst/>
              <a:gdLst>
                <a:gd name="T0" fmla="*/ 101375 w 43"/>
                <a:gd name="T1" fmla="*/ 113548 h 47"/>
                <a:gd name="T2" fmla="*/ 38015 w 43"/>
                <a:gd name="T3" fmla="*/ 113548 h 47"/>
                <a:gd name="T4" fmla="*/ 25344 w 43"/>
                <a:gd name="T5" fmla="*/ 148243 h 47"/>
                <a:gd name="T6" fmla="*/ 0 w 43"/>
                <a:gd name="T7" fmla="*/ 148243 h 47"/>
                <a:gd name="T8" fmla="*/ 57023 w 43"/>
                <a:gd name="T9" fmla="*/ 0 h 47"/>
                <a:gd name="T10" fmla="*/ 79199 w 43"/>
                <a:gd name="T11" fmla="*/ 0 h 47"/>
                <a:gd name="T12" fmla="*/ 136222 w 43"/>
                <a:gd name="T13" fmla="*/ 148243 h 47"/>
                <a:gd name="T14" fmla="*/ 110878 w 43"/>
                <a:gd name="T15" fmla="*/ 148243 h 47"/>
                <a:gd name="T16" fmla="*/ 101375 w 43"/>
                <a:gd name="T17" fmla="*/ 113548 h 47"/>
                <a:gd name="T18" fmla="*/ 91871 w 43"/>
                <a:gd name="T19" fmla="*/ 91469 h 47"/>
                <a:gd name="T20" fmla="*/ 76031 w 43"/>
                <a:gd name="T21" fmla="*/ 44157 h 47"/>
                <a:gd name="T22" fmla="*/ 69695 w 43"/>
                <a:gd name="T23" fmla="*/ 25233 h 47"/>
                <a:gd name="T24" fmla="*/ 69695 w 43"/>
                <a:gd name="T25" fmla="*/ 25233 h 47"/>
                <a:gd name="T26" fmla="*/ 63359 w 43"/>
                <a:gd name="T27" fmla="*/ 44157 h 47"/>
                <a:gd name="T28" fmla="*/ 44351 w 43"/>
                <a:gd name="T29" fmla="*/ 91469 h 47"/>
                <a:gd name="T30" fmla="*/ 91871 w 43"/>
                <a:gd name="T31" fmla="*/ 91469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2" name="Freeform 76"/>
            <p:cNvSpPr>
              <a:spLocks/>
            </p:cNvSpPr>
            <p:nvPr userDrawn="1"/>
          </p:nvSpPr>
          <p:spPr bwMode="auto">
            <a:xfrm>
              <a:off x="4346575" y="5999163"/>
              <a:ext cx="109538" cy="149225"/>
            </a:xfrm>
            <a:custGeom>
              <a:avLst/>
              <a:gdLst>
                <a:gd name="T0" fmla="*/ 109512 w 82"/>
                <a:gd name="T1" fmla="*/ 0 h 111"/>
                <a:gd name="T2" fmla="*/ 109512 w 82"/>
                <a:gd name="T3" fmla="*/ 18697 h 111"/>
                <a:gd name="T4" fmla="*/ 65440 w 82"/>
                <a:gd name="T5" fmla="*/ 18697 h 111"/>
                <a:gd name="T6" fmla="*/ 65440 w 82"/>
                <a:gd name="T7" fmla="*/ 148243 h 111"/>
                <a:gd name="T8" fmla="*/ 44072 w 82"/>
                <a:gd name="T9" fmla="*/ 148243 h 111"/>
                <a:gd name="T10" fmla="*/ 44072 w 82"/>
                <a:gd name="T11" fmla="*/ 18697 h 111"/>
                <a:gd name="T12" fmla="*/ 0 w 82"/>
                <a:gd name="T13" fmla="*/ 18697 h 111"/>
                <a:gd name="T14" fmla="*/ 0 w 82"/>
                <a:gd name="T15" fmla="*/ 0 h 111"/>
                <a:gd name="T16" fmla="*/ 109512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3" name="Freeform 77"/>
            <p:cNvSpPr>
              <a:spLocks/>
            </p:cNvSpPr>
            <p:nvPr userDrawn="1"/>
          </p:nvSpPr>
          <p:spPr bwMode="auto">
            <a:xfrm>
              <a:off x="4462463" y="5995988"/>
              <a:ext cx="131762" cy="153987"/>
            </a:xfrm>
            <a:custGeom>
              <a:avLst/>
              <a:gdLst>
                <a:gd name="T0" fmla="*/ 107031 w 42"/>
                <a:gd name="T1" fmla="*/ 44263 h 49"/>
                <a:gd name="T2" fmla="*/ 69255 w 42"/>
                <a:gd name="T3" fmla="*/ 22131 h 49"/>
                <a:gd name="T4" fmla="*/ 25184 w 42"/>
                <a:gd name="T5" fmla="*/ 75879 h 49"/>
                <a:gd name="T6" fmla="*/ 69255 w 42"/>
                <a:gd name="T7" fmla="*/ 129627 h 49"/>
                <a:gd name="T8" fmla="*/ 110179 w 42"/>
                <a:gd name="T9" fmla="*/ 104334 h 49"/>
                <a:gd name="T10" fmla="*/ 132215 w 42"/>
                <a:gd name="T11" fmla="*/ 110657 h 49"/>
                <a:gd name="T12" fmla="*/ 69255 w 42"/>
                <a:gd name="T13" fmla="*/ 154920 h 49"/>
                <a:gd name="T14" fmla="*/ 0 w 42"/>
                <a:gd name="T15" fmla="*/ 75879 h 49"/>
                <a:gd name="T16" fmla="*/ 69255 w 42"/>
                <a:gd name="T17" fmla="*/ 0 h 49"/>
                <a:gd name="T18" fmla="*/ 129067 w 42"/>
                <a:gd name="T19" fmla="*/ 37940 h 49"/>
                <a:gd name="T20" fmla="*/ 107031 w 42"/>
                <a:gd name="T21" fmla="*/ 44263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4" name="Freeform 78"/>
            <p:cNvSpPr>
              <a:spLocks/>
            </p:cNvSpPr>
            <p:nvPr userDrawn="1"/>
          </p:nvSpPr>
          <p:spPr bwMode="auto">
            <a:xfrm>
              <a:off x="4618038" y="5999163"/>
              <a:ext cx="109537" cy="149225"/>
            </a:xfrm>
            <a:custGeom>
              <a:avLst/>
              <a:gdLst>
                <a:gd name="T0" fmla="*/ 109512 w 82"/>
                <a:gd name="T1" fmla="*/ 0 h 111"/>
                <a:gd name="T2" fmla="*/ 109512 w 82"/>
                <a:gd name="T3" fmla="*/ 148243 h 111"/>
                <a:gd name="T4" fmla="*/ 85473 w 82"/>
                <a:gd name="T5" fmla="*/ 148243 h 111"/>
                <a:gd name="T6" fmla="*/ 85473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5473 w 82"/>
                <a:gd name="T21" fmla="*/ 60099 h 111"/>
                <a:gd name="T22" fmla="*/ 85473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95" name="Freeform 79"/>
            <p:cNvSpPr>
              <a:spLocks/>
            </p:cNvSpPr>
            <p:nvPr userDrawn="1"/>
          </p:nvSpPr>
          <p:spPr bwMode="auto">
            <a:xfrm>
              <a:off x="4795838" y="5999163"/>
              <a:ext cx="111125" cy="149225"/>
            </a:xfrm>
            <a:custGeom>
              <a:avLst/>
              <a:gdLst>
                <a:gd name="T0" fmla="*/ 110847 w 83"/>
                <a:gd name="T1" fmla="*/ 0 h 111"/>
                <a:gd name="T2" fmla="*/ 110847 w 83"/>
                <a:gd name="T3" fmla="*/ 18697 h 111"/>
                <a:gd name="T4" fmla="*/ 66775 w 83"/>
                <a:gd name="T5" fmla="*/ 18697 h 111"/>
                <a:gd name="T6" fmla="*/ 66775 w 83"/>
                <a:gd name="T7" fmla="*/ 148243 h 111"/>
                <a:gd name="T8" fmla="*/ 44072 w 83"/>
                <a:gd name="T9" fmla="*/ 148243 h 111"/>
                <a:gd name="T10" fmla="*/ 44072 w 83"/>
                <a:gd name="T11" fmla="*/ 18697 h 111"/>
                <a:gd name="T12" fmla="*/ 0 w 83"/>
                <a:gd name="T13" fmla="*/ 18697 h 111"/>
                <a:gd name="T14" fmla="*/ 0 w 83"/>
                <a:gd name="T15" fmla="*/ 0 h 111"/>
                <a:gd name="T16" fmla="*/ 11084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28" name="Freeform 80"/>
            <p:cNvSpPr>
              <a:spLocks/>
            </p:cNvSpPr>
            <p:nvPr userDrawn="1"/>
          </p:nvSpPr>
          <p:spPr bwMode="auto">
            <a:xfrm>
              <a:off x="4929188" y="5999163"/>
              <a:ext cx="109537" cy="149225"/>
            </a:xfrm>
            <a:custGeom>
              <a:avLst/>
              <a:gdLst>
                <a:gd name="T0" fmla="*/ 109512 w 82"/>
                <a:gd name="T1" fmla="*/ 0 h 111"/>
                <a:gd name="T2" fmla="*/ 109512 w 82"/>
                <a:gd name="T3" fmla="*/ 148243 h 111"/>
                <a:gd name="T4" fmla="*/ 84137 w 82"/>
                <a:gd name="T5" fmla="*/ 148243 h 111"/>
                <a:gd name="T6" fmla="*/ 84137 w 82"/>
                <a:gd name="T7" fmla="*/ 81467 h 111"/>
                <a:gd name="T8" fmla="*/ 21368 w 82"/>
                <a:gd name="T9" fmla="*/ 81467 h 111"/>
                <a:gd name="T10" fmla="*/ 21368 w 82"/>
                <a:gd name="T11" fmla="*/ 148243 h 111"/>
                <a:gd name="T12" fmla="*/ 0 w 82"/>
                <a:gd name="T13" fmla="*/ 148243 h 111"/>
                <a:gd name="T14" fmla="*/ 0 w 82"/>
                <a:gd name="T15" fmla="*/ 0 h 111"/>
                <a:gd name="T16" fmla="*/ 21368 w 82"/>
                <a:gd name="T17" fmla="*/ 0 h 111"/>
                <a:gd name="T18" fmla="*/ 21368 w 82"/>
                <a:gd name="T19" fmla="*/ 60099 h 111"/>
                <a:gd name="T20" fmla="*/ 84137 w 82"/>
                <a:gd name="T21" fmla="*/ 60099 h 111"/>
                <a:gd name="T22" fmla="*/ 84137 w 82"/>
                <a:gd name="T23" fmla="*/ 0 h 111"/>
                <a:gd name="T24" fmla="*/ 109512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29" name="Freeform 81"/>
            <p:cNvSpPr>
              <a:spLocks/>
            </p:cNvSpPr>
            <p:nvPr userDrawn="1"/>
          </p:nvSpPr>
          <p:spPr bwMode="auto">
            <a:xfrm>
              <a:off x="5073650" y="5999163"/>
              <a:ext cx="95250" cy="149225"/>
            </a:xfrm>
            <a:custGeom>
              <a:avLst/>
              <a:gdLst>
                <a:gd name="T0" fmla="*/ 94821 w 71"/>
                <a:gd name="T1" fmla="*/ 125539 h 111"/>
                <a:gd name="T2" fmla="*/ 94821 w 71"/>
                <a:gd name="T3" fmla="*/ 148243 h 111"/>
                <a:gd name="T4" fmla="*/ 0 w 71"/>
                <a:gd name="T5" fmla="*/ 148243 h 111"/>
                <a:gd name="T6" fmla="*/ 0 w 71"/>
                <a:gd name="T7" fmla="*/ 0 h 111"/>
                <a:gd name="T8" fmla="*/ 92150 w 71"/>
                <a:gd name="T9" fmla="*/ 0 h 111"/>
                <a:gd name="T10" fmla="*/ 92150 w 71"/>
                <a:gd name="T11" fmla="*/ 18697 h 111"/>
                <a:gd name="T12" fmla="*/ 22704 w 71"/>
                <a:gd name="T13" fmla="*/ 18697 h 111"/>
                <a:gd name="T14" fmla="*/ 22704 w 71"/>
                <a:gd name="T15" fmla="*/ 60099 h 111"/>
                <a:gd name="T16" fmla="*/ 76124 w 71"/>
                <a:gd name="T17" fmla="*/ 60099 h 111"/>
                <a:gd name="T18" fmla="*/ 76124 w 71"/>
                <a:gd name="T19" fmla="*/ 78796 h 111"/>
                <a:gd name="T20" fmla="*/ 22704 w 71"/>
                <a:gd name="T21" fmla="*/ 78796 h 111"/>
                <a:gd name="T22" fmla="*/ 22704 w 71"/>
                <a:gd name="T23" fmla="*/ 125539 h 111"/>
                <a:gd name="T24" fmla="*/ 94821 w 71"/>
                <a:gd name="T25" fmla="*/ 125539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0" name="Freeform 82"/>
            <p:cNvSpPr>
              <a:spLocks/>
            </p:cNvSpPr>
            <p:nvPr userDrawn="1"/>
          </p:nvSpPr>
          <p:spPr bwMode="auto">
            <a:xfrm>
              <a:off x="5245100" y="5999163"/>
              <a:ext cx="95250" cy="149225"/>
            </a:xfrm>
            <a:custGeom>
              <a:avLst/>
              <a:gdLst>
                <a:gd name="T0" fmla="*/ 28046 w 71"/>
                <a:gd name="T1" fmla="*/ 25375 h 111"/>
                <a:gd name="T2" fmla="*/ 28046 w 71"/>
                <a:gd name="T3" fmla="*/ 62770 h 111"/>
                <a:gd name="T4" fmla="*/ 81466 w 71"/>
                <a:gd name="T5" fmla="*/ 62770 h 111"/>
                <a:gd name="T6" fmla="*/ 81466 w 71"/>
                <a:gd name="T7" fmla="*/ 88144 h 111"/>
                <a:gd name="T8" fmla="*/ 28046 w 71"/>
                <a:gd name="T9" fmla="*/ 88144 h 111"/>
                <a:gd name="T10" fmla="*/ 28046 w 71"/>
                <a:gd name="T11" fmla="*/ 148243 h 111"/>
                <a:gd name="T12" fmla="*/ 0 w 71"/>
                <a:gd name="T13" fmla="*/ 148243 h 111"/>
                <a:gd name="T14" fmla="*/ 0 w 71"/>
                <a:gd name="T15" fmla="*/ 0 h 111"/>
                <a:gd name="T16" fmla="*/ 94821 w 71"/>
                <a:gd name="T17" fmla="*/ 0 h 111"/>
                <a:gd name="T18" fmla="*/ 94821 w 71"/>
                <a:gd name="T19" fmla="*/ 25375 h 111"/>
                <a:gd name="T20" fmla="*/ 28046 w 71"/>
                <a:gd name="T21" fmla="*/ 25375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1"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chemeClr val="bg1"/>
                </a:solidFill>
              </a:endParaRPr>
            </a:p>
          </p:txBody>
        </p:sp>
        <p:sp>
          <p:nvSpPr>
            <p:cNvPr id="132" name="Freeform 84"/>
            <p:cNvSpPr>
              <a:spLocks/>
            </p:cNvSpPr>
            <p:nvPr userDrawn="1"/>
          </p:nvSpPr>
          <p:spPr bwMode="auto">
            <a:xfrm>
              <a:off x="5426075" y="5999163"/>
              <a:ext cx="96838" cy="149225"/>
            </a:xfrm>
            <a:custGeom>
              <a:avLst/>
              <a:gdLst>
                <a:gd name="T0" fmla="*/ 97492 w 73"/>
                <a:gd name="T1" fmla="*/ 118862 h 111"/>
                <a:gd name="T2" fmla="*/ 97492 w 73"/>
                <a:gd name="T3" fmla="*/ 148243 h 111"/>
                <a:gd name="T4" fmla="*/ 0 w 73"/>
                <a:gd name="T5" fmla="*/ 148243 h 111"/>
                <a:gd name="T6" fmla="*/ 0 w 73"/>
                <a:gd name="T7" fmla="*/ 0 h 111"/>
                <a:gd name="T8" fmla="*/ 28046 w 73"/>
                <a:gd name="T9" fmla="*/ 0 h 111"/>
                <a:gd name="T10" fmla="*/ 28046 w 73"/>
                <a:gd name="T11" fmla="*/ 118862 h 111"/>
                <a:gd name="T12" fmla="*/ 97492 w 73"/>
                <a:gd name="T13" fmla="*/ 11886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3" name="Freeform 85"/>
            <p:cNvSpPr>
              <a:spLocks/>
            </p:cNvSpPr>
            <p:nvPr userDrawn="1"/>
          </p:nvSpPr>
          <p:spPr bwMode="auto">
            <a:xfrm>
              <a:off x="5541963" y="5999163"/>
              <a:ext cx="136525" cy="149225"/>
            </a:xfrm>
            <a:custGeom>
              <a:avLst/>
              <a:gdLst>
                <a:gd name="T0" fmla="*/ 136222 w 43"/>
                <a:gd name="T1" fmla="*/ 0 h 47"/>
                <a:gd name="T2" fmla="*/ 136222 w 43"/>
                <a:gd name="T3" fmla="*/ 148243 h 47"/>
                <a:gd name="T4" fmla="*/ 107710 w 43"/>
                <a:gd name="T5" fmla="*/ 148243 h 47"/>
                <a:gd name="T6" fmla="*/ 107710 w 43"/>
                <a:gd name="T7" fmla="*/ 97777 h 47"/>
                <a:gd name="T8" fmla="*/ 107710 w 43"/>
                <a:gd name="T9" fmla="*/ 47312 h 47"/>
                <a:gd name="T10" fmla="*/ 107710 w 43"/>
                <a:gd name="T11" fmla="*/ 47312 h 47"/>
                <a:gd name="T12" fmla="*/ 95039 w 43"/>
                <a:gd name="T13" fmla="*/ 69390 h 47"/>
                <a:gd name="T14" fmla="*/ 76031 w 43"/>
                <a:gd name="T15" fmla="*/ 110394 h 47"/>
                <a:gd name="T16" fmla="*/ 60191 w 43"/>
                <a:gd name="T17" fmla="*/ 110394 h 47"/>
                <a:gd name="T18" fmla="*/ 38015 w 43"/>
                <a:gd name="T19" fmla="*/ 69390 h 47"/>
                <a:gd name="T20" fmla="*/ 28512 w 43"/>
                <a:gd name="T21" fmla="*/ 47312 h 47"/>
                <a:gd name="T22" fmla="*/ 28512 w 43"/>
                <a:gd name="T23" fmla="*/ 47312 h 47"/>
                <a:gd name="T24" fmla="*/ 28512 w 43"/>
                <a:gd name="T25" fmla="*/ 97777 h 47"/>
                <a:gd name="T26" fmla="*/ 28512 w 43"/>
                <a:gd name="T27" fmla="*/ 148243 h 47"/>
                <a:gd name="T28" fmla="*/ 0 w 43"/>
                <a:gd name="T29" fmla="*/ 148243 h 47"/>
                <a:gd name="T30" fmla="*/ 0 w 43"/>
                <a:gd name="T31" fmla="*/ 0 h 47"/>
                <a:gd name="T32" fmla="*/ 28512 w 43"/>
                <a:gd name="T33" fmla="*/ 0 h 47"/>
                <a:gd name="T34" fmla="*/ 57023 w 43"/>
                <a:gd name="T35" fmla="*/ 50466 h 47"/>
                <a:gd name="T36" fmla="*/ 66527 w 43"/>
                <a:gd name="T37" fmla="*/ 72544 h 47"/>
                <a:gd name="T38" fmla="*/ 69695 w 43"/>
                <a:gd name="T39" fmla="*/ 72544 h 47"/>
                <a:gd name="T40" fmla="*/ 79199 w 43"/>
                <a:gd name="T41" fmla="*/ 50466 h 47"/>
                <a:gd name="T42" fmla="*/ 107710 w 43"/>
                <a:gd name="T43" fmla="*/ 0 h 47"/>
                <a:gd name="T44" fmla="*/ 136222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34"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6400" dirty="0"/>
            </a:p>
          </p:txBody>
        </p:sp>
        <p:sp>
          <p:nvSpPr>
            <p:cNvPr id="135" name="Freeform 87"/>
            <p:cNvSpPr>
              <a:spLocks/>
            </p:cNvSpPr>
            <p:nvPr userDrawn="1"/>
          </p:nvSpPr>
          <p:spPr bwMode="auto">
            <a:xfrm>
              <a:off x="3714750" y="5926138"/>
              <a:ext cx="141288" cy="290512"/>
            </a:xfrm>
            <a:custGeom>
              <a:avLst/>
              <a:gdLst>
                <a:gd name="T0" fmla="*/ 0 w 106"/>
                <a:gd name="T1" fmla="*/ 291142 h 218"/>
                <a:gd name="T2" fmla="*/ 0 w 106"/>
                <a:gd name="T3" fmla="*/ 0 h 218"/>
                <a:gd name="T4" fmla="*/ 141564 w 106"/>
                <a:gd name="T5" fmla="*/ 145571 h 218"/>
                <a:gd name="T6" fmla="*/ 0 w 106"/>
                <a:gd name="T7" fmla="*/ 291142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136" name="AutoShape 72">
            <a:hlinkClick r:id="rId2"/>
          </p:cNvPr>
          <p:cNvSpPr>
            <a:spLocks noChangeAspect="1" noChangeArrowheads="1" noTextEdit="1"/>
          </p:cNvSpPr>
          <p:nvPr userDrawn="1"/>
        </p:nvSpPr>
        <p:spPr bwMode="auto">
          <a:xfrm>
            <a:off x="4563536" y="5821363"/>
            <a:ext cx="3153833"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137" name="Group 136"/>
          <p:cNvGrpSpPr/>
          <p:nvPr userDrawn="1"/>
        </p:nvGrpSpPr>
        <p:grpSpPr>
          <a:xfrm>
            <a:off x="2794000" y="822326"/>
            <a:ext cx="6604000" cy="3482975"/>
            <a:chOff x="-13395325" y="822325"/>
            <a:chExt cx="4953000" cy="3482975"/>
          </a:xfrm>
        </p:grpSpPr>
        <p:sp>
          <p:nvSpPr>
            <p:cNvPr id="138" name="Freeform 7"/>
            <p:cNvSpPr>
              <a:spLocks/>
            </p:cNvSpPr>
            <p:nvPr userDrawn="1"/>
          </p:nvSpPr>
          <p:spPr bwMode="auto">
            <a:xfrm>
              <a:off x="-12042775"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39" name="Freeform 8"/>
            <p:cNvSpPr>
              <a:spLocks/>
            </p:cNvSpPr>
            <p:nvPr userDrawn="1"/>
          </p:nvSpPr>
          <p:spPr bwMode="auto">
            <a:xfrm>
              <a:off x="-11169650"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0" name="Freeform 9"/>
            <p:cNvSpPr>
              <a:spLocks/>
            </p:cNvSpPr>
            <p:nvPr userDrawn="1"/>
          </p:nvSpPr>
          <p:spPr bwMode="auto">
            <a:xfrm>
              <a:off x="-10321925"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1" name="Freeform 10"/>
            <p:cNvSpPr>
              <a:spLocks/>
            </p:cNvSpPr>
            <p:nvPr userDrawn="1"/>
          </p:nvSpPr>
          <p:spPr bwMode="auto">
            <a:xfrm>
              <a:off x="-13303250" y="4124325"/>
              <a:ext cx="111125" cy="174625"/>
            </a:xfrm>
            <a:custGeom>
              <a:avLst/>
              <a:gdLst>
                <a:gd name="T0" fmla="*/ 25 w 35"/>
                <a:gd name="T1" fmla="*/ 19 h 55"/>
                <a:gd name="T2" fmla="*/ 17 w 35"/>
                <a:gd name="T3" fmla="*/ 14 h 55"/>
                <a:gd name="T4" fmla="*/ 12 w 35"/>
                <a:gd name="T5" fmla="*/ 17 h 55"/>
                <a:gd name="T6" fmla="*/ 22 w 35"/>
                <a:gd name="T7" fmla="*/ 23 h 55"/>
                <a:gd name="T8" fmla="*/ 35 w 35"/>
                <a:gd name="T9" fmla="*/ 36 h 55"/>
                <a:gd name="T10" fmla="*/ 23 w 35"/>
                <a:gd name="T11" fmla="*/ 49 h 55"/>
                <a:gd name="T12" fmla="*/ 23 w 35"/>
                <a:gd name="T13" fmla="*/ 55 h 55"/>
                <a:gd name="T14" fmla="*/ 13 w 35"/>
                <a:gd name="T15" fmla="*/ 55 h 55"/>
                <a:gd name="T16" fmla="*/ 13 w 35"/>
                <a:gd name="T17" fmla="*/ 49 h 55"/>
                <a:gd name="T18" fmla="*/ 0 w 35"/>
                <a:gd name="T19" fmla="*/ 37 h 55"/>
                <a:gd name="T20" fmla="*/ 10 w 35"/>
                <a:gd name="T21" fmla="*/ 34 h 55"/>
                <a:gd name="T22" fmla="*/ 19 w 35"/>
                <a:gd name="T23" fmla="*/ 41 h 55"/>
                <a:gd name="T24" fmla="*/ 24 w 35"/>
                <a:gd name="T25" fmla="*/ 37 h 55"/>
                <a:gd name="T26" fmla="*/ 13 w 35"/>
                <a:gd name="T27" fmla="*/ 30 h 55"/>
                <a:gd name="T28" fmla="*/ 1 w 35"/>
                <a:gd name="T29" fmla="*/ 18 h 55"/>
                <a:gd name="T30" fmla="*/ 13 w 35"/>
                <a:gd name="T31" fmla="*/ 5 h 55"/>
                <a:gd name="T32" fmla="*/ 13 w 35"/>
                <a:gd name="T33" fmla="*/ 0 h 55"/>
                <a:gd name="T34" fmla="*/ 23 w 35"/>
                <a:gd name="T35" fmla="*/ 0 h 55"/>
                <a:gd name="T36" fmla="*/ 23 w 35"/>
                <a:gd name="T37" fmla="*/ 5 h 55"/>
                <a:gd name="T38" fmla="*/ 35 w 35"/>
                <a:gd name="T39" fmla="*/ 17 h 55"/>
                <a:gd name="T40" fmla="*/ 25 w 35"/>
                <a:gd name="T41"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55">
                  <a:moveTo>
                    <a:pt x="25" y="19"/>
                  </a:moveTo>
                  <a:cubicBezTo>
                    <a:pt x="24" y="15"/>
                    <a:pt x="20" y="14"/>
                    <a:pt x="17" y="14"/>
                  </a:cubicBezTo>
                  <a:cubicBezTo>
                    <a:pt x="14" y="14"/>
                    <a:pt x="12" y="15"/>
                    <a:pt x="12" y="17"/>
                  </a:cubicBezTo>
                  <a:cubicBezTo>
                    <a:pt x="12" y="20"/>
                    <a:pt x="17" y="21"/>
                    <a:pt x="22" y="23"/>
                  </a:cubicBezTo>
                  <a:cubicBezTo>
                    <a:pt x="28" y="25"/>
                    <a:pt x="35" y="29"/>
                    <a:pt x="35" y="36"/>
                  </a:cubicBezTo>
                  <a:cubicBezTo>
                    <a:pt x="35" y="43"/>
                    <a:pt x="31" y="48"/>
                    <a:pt x="23" y="49"/>
                  </a:cubicBezTo>
                  <a:cubicBezTo>
                    <a:pt x="23" y="55"/>
                    <a:pt x="23" y="55"/>
                    <a:pt x="23"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2" y="41"/>
                    <a:pt x="24" y="39"/>
                    <a:pt x="24" y="37"/>
                  </a:cubicBezTo>
                  <a:cubicBezTo>
                    <a:pt x="24" y="33"/>
                    <a:pt x="19" y="32"/>
                    <a:pt x="13" y="30"/>
                  </a:cubicBezTo>
                  <a:cubicBezTo>
                    <a:pt x="7" y="28"/>
                    <a:pt x="1" y="25"/>
                    <a:pt x="1" y="18"/>
                  </a:cubicBezTo>
                  <a:cubicBezTo>
                    <a:pt x="1" y="12"/>
                    <a:pt x="6" y="7"/>
                    <a:pt x="13" y="5"/>
                  </a:cubicBezTo>
                  <a:cubicBezTo>
                    <a:pt x="13" y="0"/>
                    <a:pt x="13" y="0"/>
                    <a:pt x="13" y="0"/>
                  </a:cubicBezTo>
                  <a:cubicBezTo>
                    <a:pt x="23" y="0"/>
                    <a:pt x="23" y="0"/>
                    <a:pt x="23" y="0"/>
                  </a:cubicBezTo>
                  <a:cubicBezTo>
                    <a:pt x="23" y="5"/>
                    <a:pt x="23" y="5"/>
                    <a:pt x="23" y="5"/>
                  </a:cubicBezTo>
                  <a:cubicBezTo>
                    <a:pt x="29" y="7"/>
                    <a:pt x="33"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2" name="Freeform 11"/>
            <p:cNvSpPr>
              <a:spLocks noEditPoints="1"/>
            </p:cNvSpPr>
            <p:nvPr userDrawn="1"/>
          </p:nvSpPr>
          <p:spPr bwMode="auto">
            <a:xfrm>
              <a:off x="-131794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3" name="Oval 12"/>
            <p:cNvSpPr>
              <a:spLocks noChangeArrowheads="1"/>
            </p:cNvSpPr>
            <p:nvPr userDrawn="1"/>
          </p:nvSpPr>
          <p:spPr bwMode="auto">
            <a:xfrm>
              <a:off x="-13055600" y="42513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4" name="Freeform 13"/>
            <p:cNvSpPr>
              <a:spLocks/>
            </p:cNvSpPr>
            <p:nvPr userDrawn="1"/>
          </p:nvSpPr>
          <p:spPr bwMode="auto">
            <a:xfrm>
              <a:off x="-13001625" y="4140200"/>
              <a:ext cx="104775" cy="142875"/>
            </a:xfrm>
            <a:custGeom>
              <a:avLst/>
              <a:gdLst>
                <a:gd name="T0" fmla="*/ 11 w 33"/>
                <a:gd name="T1" fmla="*/ 16 h 45"/>
                <a:gd name="T2" fmla="*/ 16 w 33"/>
                <a:gd name="T3" fmla="*/ 15 h 45"/>
                <a:gd name="T4" fmla="*/ 33 w 33"/>
                <a:gd name="T5" fmla="*/ 30 h 45"/>
                <a:gd name="T6" fmla="*/ 16 w 33"/>
                <a:gd name="T7" fmla="*/ 45 h 45"/>
                <a:gd name="T8" fmla="*/ 0 w 33"/>
                <a:gd name="T9" fmla="*/ 34 h 45"/>
                <a:gd name="T10" fmla="*/ 9 w 33"/>
                <a:gd name="T11" fmla="*/ 31 h 45"/>
                <a:gd name="T12" fmla="*/ 16 w 33"/>
                <a:gd name="T13" fmla="*/ 36 h 45"/>
                <a:gd name="T14" fmla="*/ 22 w 33"/>
                <a:gd name="T15" fmla="*/ 30 h 45"/>
                <a:gd name="T16" fmla="*/ 16 w 33"/>
                <a:gd name="T17" fmla="*/ 23 h 45"/>
                <a:gd name="T18" fmla="*/ 10 w 33"/>
                <a:gd name="T19" fmla="*/ 27 h 45"/>
                <a:gd name="T20" fmla="*/ 1 w 33"/>
                <a:gd name="T21" fmla="*/ 24 h 45"/>
                <a:gd name="T22" fmla="*/ 5 w 33"/>
                <a:gd name="T23" fmla="*/ 0 h 45"/>
                <a:gd name="T24" fmla="*/ 30 w 33"/>
                <a:gd name="T25" fmla="*/ 0 h 45"/>
                <a:gd name="T26" fmla="*/ 30 w 33"/>
                <a:gd name="T27" fmla="*/ 10 h 45"/>
                <a:gd name="T28" fmla="*/ 13 w 33"/>
                <a:gd name="T29" fmla="*/ 10 h 45"/>
                <a:gd name="T30" fmla="*/ 13 w 33"/>
                <a:gd name="T31" fmla="*/ 11 h 45"/>
                <a:gd name="T32" fmla="*/ 11 w 33"/>
                <a:gd name="T33"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45">
                  <a:moveTo>
                    <a:pt x="11" y="16"/>
                  </a:moveTo>
                  <a:cubicBezTo>
                    <a:pt x="12" y="16"/>
                    <a:pt x="14" y="15"/>
                    <a:pt x="16" y="15"/>
                  </a:cubicBezTo>
                  <a:cubicBezTo>
                    <a:pt x="25" y="15"/>
                    <a:pt x="33" y="21"/>
                    <a:pt x="33" y="30"/>
                  </a:cubicBezTo>
                  <a:cubicBezTo>
                    <a:pt x="33" y="38"/>
                    <a:pt x="26" y="45"/>
                    <a:pt x="16" y="45"/>
                  </a:cubicBezTo>
                  <a:cubicBezTo>
                    <a:pt x="7" y="45"/>
                    <a:pt x="1" y="40"/>
                    <a:pt x="0" y="34"/>
                  </a:cubicBezTo>
                  <a:cubicBezTo>
                    <a:pt x="9" y="31"/>
                    <a:pt x="9" y="31"/>
                    <a:pt x="9" y="31"/>
                  </a:cubicBezTo>
                  <a:cubicBezTo>
                    <a:pt x="10" y="33"/>
                    <a:pt x="12" y="36"/>
                    <a:pt x="16" y="36"/>
                  </a:cubicBezTo>
                  <a:cubicBezTo>
                    <a:pt x="19" y="36"/>
                    <a:pt x="22" y="33"/>
                    <a:pt x="22" y="30"/>
                  </a:cubicBezTo>
                  <a:cubicBezTo>
                    <a:pt x="22" y="26"/>
                    <a:pt x="19" y="23"/>
                    <a:pt x="16" y="23"/>
                  </a:cubicBezTo>
                  <a:cubicBezTo>
                    <a:pt x="12" y="23"/>
                    <a:pt x="11" y="25"/>
                    <a:pt x="10" y="27"/>
                  </a:cubicBezTo>
                  <a:cubicBezTo>
                    <a:pt x="1" y="24"/>
                    <a:pt x="1" y="24"/>
                    <a:pt x="1" y="24"/>
                  </a:cubicBezTo>
                  <a:cubicBezTo>
                    <a:pt x="5" y="0"/>
                    <a:pt x="5" y="0"/>
                    <a:pt x="5" y="0"/>
                  </a:cubicBezTo>
                  <a:cubicBezTo>
                    <a:pt x="30" y="0"/>
                    <a:pt x="30" y="0"/>
                    <a:pt x="30" y="0"/>
                  </a:cubicBezTo>
                  <a:cubicBezTo>
                    <a:pt x="30" y="10"/>
                    <a:pt x="30" y="10"/>
                    <a:pt x="30" y="10"/>
                  </a:cubicBezTo>
                  <a:cubicBezTo>
                    <a:pt x="13" y="10"/>
                    <a:pt x="13" y="10"/>
                    <a:pt x="13" y="10"/>
                  </a:cubicBezTo>
                  <a:cubicBezTo>
                    <a:pt x="13" y="11"/>
                    <a:pt x="13" y="11"/>
                    <a:pt x="13" y="11"/>
                  </a:cubicBezTo>
                  <a:cubicBezTo>
                    <a:pt x="12" y="15"/>
                    <a:pt x="11"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5" name="Freeform 14"/>
            <p:cNvSpPr>
              <a:spLocks noEditPoints="1"/>
            </p:cNvSpPr>
            <p:nvPr userDrawn="1"/>
          </p:nvSpPr>
          <p:spPr bwMode="auto">
            <a:xfrm>
              <a:off x="-12823825" y="4140200"/>
              <a:ext cx="101600" cy="139700"/>
            </a:xfrm>
            <a:custGeom>
              <a:avLst/>
              <a:gdLst>
                <a:gd name="T0" fmla="*/ 17 w 32"/>
                <a:gd name="T1" fmla="*/ 0 h 44"/>
                <a:gd name="T2" fmla="*/ 29 w 32"/>
                <a:gd name="T3" fmla="*/ 11 h 44"/>
                <a:gd name="T4" fmla="*/ 22 w 32"/>
                <a:gd name="T5" fmla="*/ 20 h 44"/>
                <a:gd name="T6" fmla="*/ 22 w 32"/>
                <a:gd name="T7" fmla="*/ 20 h 44"/>
                <a:gd name="T8" fmla="*/ 32 w 32"/>
                <a:gd name="T9" fmla="*/ 31 h 44"/>
                <a:gd name="T10" fmla="*/ 18 w 32"/>
                <a:gd name="T11" fmla="*/ 44 h 44"/>
                <a:gd name="T12" fmla="*/ 0 w 32"/>
                <a:gd name="T13" fmla="*/ 44 h 44"/>
                <a:gd name="T14" fmla="*/ 0 w 32"/>
                <a:gd name="T15" fmla="*/ 0 h 44"/>
                <a:gd name="T16" fmla="*/ 17 w 32"/>
                <a:gd name="T17" fmla="*/ 0 h 44"/>
                <a:gd name="T18" fmla="*/ 16 w 32"/>
                <a:gd name="T19" fmla="*/ 19 h 44"/>
                <a:gd name="T20" fmla="*/ 24 w 32"/>
                <a:gd name="T21" fmla="*/ 12 h 44"/>
                <a:gd name="T22" fmla="*/ 16 w 32"/>
                <a:gd name="T23" fmla="*/ 5 h 44"/>
                <a:gd name="T24" fmla="*/ 5 w 32"/>
                <a:gd name="T25" fmla="*/ 5 h 44"/>
                <a:gd name="T26" fmla="*/ 5 w 32"/>
                <a:gd name="T27" fmla="*/ 19 h 44"/>
                <a:gd name="T28" fmla="*/ 16 w 32"/>
                <a:gd name="T29" fmla="*/ 19 h 44"/>
                <a:gd name="T30" fmla="*/ 17 w 32"/>
                <a:gd name="T31" fmla="*/ 40 h 44"/>
                <a:gd name="T32" fmla="*/ 27 w 32"/>
                <a:gd name="T33" fmla="*/ 31 h 44"/>
                <a:gd name="T34" fmla="*/ 17 w 32"/>
                <a:gd name="T35" fmla="*/ 23 h 44"/>
                <a:gd name="T36" fmla="*/ 5 w 32"/>
                <a:gd name="T37" fmla="*/ 23 h 44"/>
                <a:gd name="T38" fmla="*/ 5 w 32"/>
                <a:gd name="T39" fmla="*/ 40 h 44"/>
                <a:gd name="T40" fmla="*/ 17 w 32"/>
                <a:gd name="T4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4">
                  <a:moveTo>
                    <a:pt x="17" y="0"/>
                  </a:moveTo>
                  <a:cubicBezTo>
                    <a:pt x="24" y="0"/>
                    <a:pt x="29" y="5"/>
                    <a:pt x="29" y="11"/>
                  </a:cubicBezTo>
                  <a:cubicBezTo>
                    <a:pt x="29" y="16"/>
                    <a:pt x="26" y="19"/>
                    <a:pt x="22" y="20"/>
                  </a:cubicBezTo>
                  <a:cubicBezTo>
                    <a:pt x="22" y="20"/>
                    <a:pt x="22" y="20"/>
                    <a:pt x="22" y="20"/>
                  </a:cubicBezTo>
                  <a:cubicBezTo>
                    <a:pt x="26" y="21"/>
                    <a:pt x="32" y="25"/>
                    <a:pt x="32" y="31"/>
                  </a:cubicBezTo>
                  <a:cubicBezTo>
                    <a:pt x="32" y="39"/>
                    <a:pt x="27" y="44"/>
                    <a:pt x="18" y="44"/>
                  </a:cubicBezTo>
                  <a:cubicBezTo>
                    <a:pt x="0" y="44"/>
                    <a:pt x="0" y="44"/>
                    <a:pt x="0" y="44"/>
                  </a:cubicBezTo>
                  <a:cubicBezTo>
                    <a:pt x="0" y="0"/>
                    <a:pt x="0" y="0"/>
                    <a:pt x="0" y="0"/>
                  </a:cubicBezTo>
                  <a:lnTo>
                    <a:pt x="17" y="0"/>
                  </a:lnTo>
                  <a:close/>
                  <a:moveTo>
                    <a:pt x="16" y="19"/>
                  </a:moveTo>
                  <a:cubicBezTo>
                    <a:pt x="21" y="19"/>
                    <a:pt x="24" y="15"/>
                    <a:pt x="24" y="12"/>
                  </a:cubicBezTo>
                  <a:cubicBezTo>
                    <a:pt x="24" y="8"/>
                    <a:pt x="21" y="5"/>
                    <a:pt x="16" y="5"/>
                  </a:cubicBezTo>
                  <a:cubicBezTo>
                    <a:pt x="5" y="5"/>
                    <a:pt x="5" y="5"/>
                    <a:pt x="5" y="5"/>
                  </a:cubicBezTo>
                  <a:cubicBezTo>
                    <a:pt x="5" y="19"/>
                    <a:pt x="5" y="19"/>
                    <a:pt x="5" y="19"/>
                  </a:cubicBezTo>
                  <a:lnTo>
                    <a:pt x="16" y="19"/>
                  </a:lnTo>
                  <a:close/>
                  <a:moveTo>
                    <a:pt x="17" y="40"/>
                  </a:moveTo>
                  <a:cubicBezTo>
                    <a:pt x="23"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6" name="Rectangle 15"/>
            <p:cNvSpPr>
              <a:spLocks noChangeArrowheads="1"/>
            </p:cNvSpPr>
            <p:nvPr userDrawn="1"/>
          </p:nvSpPr>
          <p:spPr bwMode="auto">
            <a:xfrm>
              <a:off x="-12693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7" name="Freeform 16"/>
            <p:cNvSpPr>
              <a:spLocks/>
            </p:cNvSpPr>
            <p:nvPr userDrawn="1"/>
          </p:nvSpPr>
          <p:spPr bwMode="auto">
            <a:xfrm>
              <a:off x="-12642850" y="4140200"/>
              <a:ext cx="92075" cy="139700"/>
            </a:xfrm>
            <a:custGeom>
              <a:avLst/>
              <a:gdLst>
                <a:gd name="T0" fmla="*/ 58 w 58"/>
                <a:gd name="T1" fmla="*/ 78 h 88"/>
                <a:gd name="T2" fmla="*/ 58 w 58"/>
                <a:gd name="T3" fmla="*/ 88 h 88"/>
                <a:gd name="T4" fmla="*/ 0 w 58"/>
                <a:gd name="T5" fmla="*/ 88 h 88"/>
                <a:gd name="T6" fmla="*/ 0 w 58"/>
                <a:gd name="T7" fmla="*/ 0 h 88"/>
                <a:gd name="T8" fmla="*/ 10 w 58"/>
                <a:gd name="T9" fmla="*/ 0 h 88"/>
                <a:gd name="T10" fmla="*/ 10 w 58"/>
                <a:gd name="T11" fmla="*/ 78 h 88"/>
                <a:gd name="T12" fmla="*/ 58 w 58"/>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8" name="Freeform 17"/>
            <p:cNvSpPr>
              <a:spLocks/>
            </p:cNvSpPr>
            <p:nvPr userDrawn="1"/>
          </p:nvSpPr>
          <p:spPr bwMode="auto">
            <a:xfrm>
              <a:off x="-12528550"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49" name="Rectangle 18"/>
            <p:cNvSpPr>
              <a:spLocks noChangeArrowheads="1"/>
            </p:cNvSpPr>
            <p:nvPr userDrawn="1"/>
          </p:nvSpPr>
          <p:spPr bwMode="auto">
            <a:xfrm>
              <a:off x="-12417425"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0" name="Freeform 19"/>
            <p:cNvSpPr>
              <a:spLocks noEditPoints="1"/>
            </p:cNvSpPr>
            <p:nvPr userDrawn="1"/>
          </p:nvSpPr>
          <p:spPr bwMode="auto">
            <a:xfrm>
              <a:off x="-1237615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5" y="0"/>
                    <a:pt x="46" y="9"/>
                    <a:pt x="46" y="22"/>
                  </a:cubicBezTo>
                  <a:cubicBezTo>
                    <a:pt x="46"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1" name="Freeform 20"/>
            <p:cNvSpPr>
              <a:spLocks/>
            </p:cNvSpPr>
            <p:nvPr userDrawn="1"/>
          </p:nvSpPr>
          <p:spPr bwMode="auto">
            <a:xfrm>
              <a:off x="-12204700" y="4140200"/>
              <a:ext cx="111125" cy="139700"/>
            </a:xfrm>
            <a:custGeom>
              <a:avLst/>
              <a:gdLst>
                <a:gd name="T0" fmla="*/ 35 w 35"/>
                <a:gd name="T1" fmla="*/ 0 h 44"/>
                <a:gd name="T2" fmla="*/ 35 w 35"/>
                <a:gd name="T3" fmla="*/ 44 h 44"/>
                <a:gd name="T4" fmla="*/ 30 w 35"/>
                <a:gd name="T5" fmla="*/ 44 h 44"/>
                <a:gd name="T6" fmla="*/ 11 w 35"/>
                <a:gd name="T7" fmla="*/ 18 h 44"/>
                <a:gd name="T8" fmla="*/ 5 w 35"/>
                <a:gd name="T9" fmla="*/ 9 h 44"/>
                <a:gd name="T10" fmla="*/ 5 w 35"/>
                <a:gd name="T11" fmla="*/ 9 h 44"/>
                <a:gd name="T12" fmla="*/ 5 w 35"/>
                <a:gd name="T13" fmla="*/ 21 h 44"/>
                <a:gd name="T14" fmla="*/ 5 w 35"/>
                <a:gd name="T15" fmla="*/ 44 h 44"/>
                <a:gd name="T16" fmla="*/ 0 w 35"/>
                <a:gd name="T17" fmla="*/ 44 h 44"/>
                <a:gd name="T18" fmla="*/ 0 w 35"/>
                <a:gd name="T19" fmla="*/ 0 h 44"/>
                <a:gd name="T20" fmla="*/ 4 w 35"/>
                <a:gd name="T21" fmla="*/ 0 h 44"/>
                <a:gd name="T22" fmla="*/ 24 w 35"/>
                <a:gd name="T23" fmla="*/ 26 h 44"/>
                <a:gd name="T24" fmla="*/ 30 w 35"/>
                <a:gd name="T25" fmla="*/ 35 h 44"/>
                <a:gd name="T26" fmla="*/ 30 w 35"/>
                <a:gd name="T27" fmla="*/ 35 h 44"/>
                <a:gd name="T28" fmla="*/ 30 w 35"/>
                <a:gd name="T29" fmla="*/ 23 h 44"/>
                <a:gd name="T30" fmla="*/ 30 w 35"/>
                <a:gd name="T31" fmla="*/ 0 h 44"/>
                <a:gd name="T32" fmla="*/ 35 w 35"/>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4">
                  <a:moveTo>
                    <a:pt x="35" y="0"/>
                  </a:moveTo>
                  <a:cubicBezTo>
                    <a:pt x="35" y="44"/>
                    <a:pt x="35" y="44"/>
                    <a:pt x="35" y="44"/>
                  </a:cubicBezTo>
                  <a:cubicBezTo>
                    <a:pt x="30" y="44"/>
                    <a:pt x="30" y="44"/>
                    <a:pt x="30" y="44"/>
                  </a:cubicBezTo>
                  <a:cubicBezTo>
                    <a:pt x="11" y="18"/>
                    <a:pt x="11" y="18"/>
                    <a:pt x="11" y="18"/>
                  </a:cubicBezTo>
                  <a:cubicBezTo>
                    <a:pt x="7" y="13"/>
                    <a:pt x="5" y="9"/>
                    <a:pt x="5" y="9"/>
                  </a:cubicBezTo>
                  <a:cubicBezTo>
                    <a:pt x="5" y="9"/>
                    <a:pt x="5" y="9"/>
                    <a:pt x="5" y="9"/>
                  </a:cubicBezTo>
                  <a:cubicBezTo>
                    <a:pt x="4" y="9"/>
                    <a:pt x="5" y="14"/>
                    <a:pt x="5" y="21"/>
                  </a:cubicBezTo>
                  <a:cubicBezTo>
                    <a:pt x="5" y="44"/>
                    <a:pt x="5" y="44"/>
                    <a:pt x="5" y="44"/>
                  </a:cubicBezTo>
                  <a:cubicBezTo>
                    <a:pt x="0" y="44"/>
                    <a:pt x="0" y="44"/>
                    <a:pt x="0" y="44"/>
                  </a:cubicBezTo>
                  <a:cubicBezTo>
                    <a:pt x="0" y="0"/>
                    <a:pt x="0" y="0"/>
                    <a:pt x="0" y="0"/>
                  </a:cubicBezTo>
                  <a:cubicBezTo>
                    <a:pt x="4" y="0"/>
                    <a:pt x="4" y="0"/>
                    <a:pt x="4" y="0"/>
                  </a:cubicBezTo>
                  <a:cubicBezTo>
                    <a:pt x="24" y="26"/>
                    <a:pt x="24" y="26"/>
                    <a:pt x="24" y="26"/>
                  </a:cubicBezTo>
                  <a:cubicBezTo>
                    <a:pt x="27" y="31"/>
                    <a:pt x="30" y="35"/>
                    <a:pt x="30" y="35"/>
                  </a:cubicBezTo>
                  <a:cubicBezTo>
                    <a:pt x="30" y="35"/>
                    <a:pt x="30" y="35"/>
                    <a:pt x="30" y="35"/>
                  </a:cubicBezTo>
                  <a:cubicBezTo>
                    <a:pt x="30" y="35"/>
                    <a:pt x="30" y="30"/>
                    <a:pt x="30" y="23"/>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2" name="Rectangle 21"/>
            <p:cNvSpPr>
              <a:spLocks noChangeArrowheads="1"/>
            </p:cNvSpPr>
            <p:nvPr userDrawn="1"/>
          </p:nvSpPr>
          <p:spPr bwMode="auto">
            <a:xfrm>
              <a:off x="-12007850" y="4127500"/>
              <a:ext cx="158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7" name="Freeform 22"/>
            <p:cNvSpPr>
              <a:spLocks noEditPoints="1"/>
            </p:cNvSpPr>
            <p:nvPr userDrawn="1"/>
          </p:nvSpPr>
          <p:spPr bwMode="auto">
            <a:xfrm>
              <a:off x="-11922125" y="4140200"/>
              <a:ext cx="107950" cy="139700"/>
            </a:xfrm>
            <a:custGeom>
              <a:avLst/>
              <a:gdLst>
                <a:gd name="T0" fmla="*/ 18 w 34"/>
                <a:gd name="T1" fmla="*/ 29 h 44"/>
                <a:gd name="T2" fmla="*/ 18 w 34"/>
                <a:gd name="T3" fmla="*/ 29 h 44"/>
                <a:gd name="T4" fmla="*/ 15 w 34"/>
                <a:gd name="T5" fmla="*/ 30 h 44"/>
                <a:gd name="T6" fmla="*/ 0 w 34"/>
                <a:gd name="T7" fmla="*/ 14 h 44"/>
                <a:gd name="T8" fmla="*/ 17 w 34"/>
                <a:gd name="T9" fmla="*/ 0 h 44"/>
                <a:gd name="T10" fmla="*/ 34 w 34"/>
                <a:gd name="T11" fmla="*/ 15 h 44"/>
                <a:gd name="T12" fmla="*/ 27 w 34"/>
                <a:gd name="T13" fmla="*/ 32 h 44"/>
                <a:gd name="T14" fmla="*/ 17 w 34"/>
                <a:gd name="T15" fmla="*/ 44 h 44"/>
                <a:gd name="T16" fmla="*/ 5 w 34"/>
                <a:gd name="T17" fmla="*/ 44 h 44"/>
                <a:gd name="T18" fmla="*/ 18 w 34"/>
                <a:gd name="T19" fmla="*/ 29 h 44"/>
                <a:gd name="T20" fmla="*/ 10 w 34"/>
                <a:gd name="T21" fmla="*/ 15 h 44"/>
                <a:gd name="T22" fmla="*/ 17 w 34"/>
                <a:gd name="T23" fmla="*/ 21 h 44"/>
                <a:gd name="T24" fmla="*/ 24 w 34"/>
                <a:gd name="T25" fmla="*/ 15 h 44"/>
                <a:gd name="T26" fmla="*/ 17 w 34"/>
                <a:gd name="T27" fmla="*/ 9 h 44"/>
                <a:gd name="T28" fmla="*/ 10 w 34"/>
                <a:gd name="T29"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4">
                  <a:moveTo>
                    <a:pt x="18" y="29"/>
                  </a:moveTo>
                  <a:cubicBezTo>
                    <a:pt x="18" y="29"/>
                    <a:pt x="18" y="29"/>
                    <a:pt x="18" y="29"/>
                  </a:cubicBezTo>
                  <a:cubicBezTo>
                    <a:pt x="18" y="29"/>
                    <a:pt x="16" y="30"/>
                    <a:pt x="15" y="30"/>
                  </a:cubicBezTo>
                  <a:cubicBezTo>
                    <a:pt x="5" y="30"/>
                    <a:pt x="0" y="23"/>
                    <a:pt x="0" y="14"/>
                  </a:cubicBezTo>
                  <a:cubicBezTo>
                    <a:pt x="0" y="5"/>
                    <a:pt x="8" y="0"/>
                    <a:pt x="17" y="0"/>
                  </a:cubicBezTo>
                  <a:cubicBezTo>
                    <a:pt x="27" y="0"/>
                    <a:pt x="34" y="5"/>
                    <a:pt x="34" y="15"/>
                  </a:cubicBezTo>
                  <a:cubicBezTo>
                    <a:pt x="34" y="20"/>
                    <a:pt x="33" y="26"/>
                    <a:pt x="27" y="32"/>
                  </a:cubicBezTo>
                  <a:cubicBezTo>
                    <a:pt x="17" y="44"/>
                    <a:pt x="17" y="44"/>
                    <a:pt x="17" y="44"/>
                  </a:cubicBezTo>
                  <a:cubicBezTo>
                    <a:pt x="5" y="44"/>
                    <a:pt x="5" y="44"/>
                    <a:pt x="5" y="44"/>
                  </a:cubicBezTo>
                  <a:lnTo>
                    <a:pt x="18" y="29"/>
                  </a:lnTo>
                  <a:close/>
                  <a:moveTo>
                    <a:pt x="10" y="15"/>
                  </a:moveTo>
                  <a:cubicBezTo>
                    <a:pt x="10" y="19"/>
                    <a:pt x="13" y="21"/>
                    <a:pt x="17" y="21"/>
                  </a:cubicBezTo>
                  <a:cubicBezTo>
                    <a:pt x="21" y="21"/>
                    <a:pt x="24" y="19"/>
                    <a:pt x="24" y="15"/>
                  </a:cubicBezTo>
                  <a:cubicBezTo>
                    <a:pt x="24" y="11"/>
                    <a:pt x="21" y="9"/>
                    <a:pt x="17" y="9"/>
                  </a:cubicBezTo>
                  <a:cubicBezTo>
                    <a:pt x="13" y="9"/>
                    <a:pt x="10" y="11"/>
                    <a:pt x="1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8" name="Freeform 23"/>
            <p:cNvSpPr>
              <a:spLocks noEditPoints="1"/>
            </p:cNvSpPr>
            <p:nvPr userDrawn="1"/>
          </p:nvSpPr>
          <p:spPr bwMode="auto">
            <a:xfrm>
              <a:off x="-11795125" y="4140200"/>
              <a:ext cx="107950" cy="142875"/>
            </a:xfrm>
            <a:custGeom>
              <a:avLst/>
              <a:gdLst>
                <a:gd name="T0" fmla="*/ 16 w 34"/>
                <a:gd name="T1" fmla="*/ 16 h 45"/>
                <a:gd name="T2" fmla="*/ 16 w 34"/>
                <a:gd name="T3" fmla="*/ 16 h 45"/>
                <a:gd name="T4" fmla="*/ 19 w 34"/>
                <a:gd name="T5" fmla="*/ 15 h 45"/>
                <a:gd name="T6" fmla="*/ 34 w 34"/>
                <a:gd name="T7" fmla="*/ 30 h 45"/>
                <a:gd name="T8" fmla="*/ 17 w 34"/>
                <a:gd name="T9" fmla="*/ 45 h 45"/>
                <a:gd name="T10" fmla="*/ 0 w 34"/>
                <a:gd name="T11" fmla="*/ 29 h 45"/>
                <a:gd name="T12" fmla="*/ 8 w 34"/>
                <a:gd name="T13" fmla="*/ 12 h 45"/>
                <a:gd name="T14" fmla="*/ 16 w 34"/>
                <a:gd name="T15" fmla="*/ 0 h 45"/>
                <a:gd name="T16" fmla="*/ 27 w 34"/>
                <a:gd name="T17" fmla="*/ 0 h 45"/>
                <a:gd name="T18" fmla="*/ 16 w 34"/>
                <a:gd name="T19" fmla="*/ 16 h 45"/>
                <a:gd name="T20" fmla="*/ 24 w 34"/>
                <a:gd name="T21" fmla="*/ 29 h 45"/>
                <a:gd name="T22" fmla="*/ 17 w 34"/>
                <a:gd name="T23" fmla="*/ 23 h 45"/>
                <a:gd name="T24" fmla="*/ 10 w 34"/>
                <a:gd name="T25" fmla="*/ 29 h 45"/>
                <a:gd name="T26" fmla="*/ 17 w 34"/>
                <a:gd name="T27" fmla="*/ 36 h 45"/>
                <a:gd name="T28" fmla="*/ 24 w 34"/>
                <a:gd name="T29"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7"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59" name="Freeform 24"/>
            <p:cNvSpPr>
              <a:spLocks/>
            </p:cNvSpPr>
            <p:nvPr userDrawn="1"/>
          </p:nvSpPr>
          <p:spPr bwMode="auto">
            <a:xfrm>
              <a:off x="-11687175" y="4251325"/>
              <a:ext cx="34925" cy="53975"/>
            </a:xfrm>
            <a:custGeom>
              <a:avLst/>
              <a:gdLst>
                <a:gd name="T0" fmla="*/ 6 w 11"/>
                <a:gd name="T1" fmla="*/ 9 h 17"/>
                <a:gd name="T2" fmla="*/ 5 w 11"/>
                <a:gd name="T3" fmla="*/ 9 h 17"/>
                <a:gd name="T4" fmla="*/ 1 w 11"/>
                <a:gd name="T5" fmla="*/ 5 h 17"/>
                <a:gd name="T6" fmla="*/ 6 w 11"/>
                <a:gd name="T7" fmla="*/ 0 h 17"/>
                <a:gd name="T8" fmla="*/ 11 w 11"/>
                <a:gd name="T9" fmla="*/ 5 h 17"/>
                <a:gd name="T10" fmla="*/ 4 w 11"/>
                <a:gd name="T11" fmla="*/ 17 h 17"/>
                <a:gd name="T12" fmla="*/ 0 w 11"/>
                <a:gd name="T13" fmla="*/ 17 h 17"/>
                <a:gd name="T14" fmla="*/ 5 w 11"/>
                <a:gd name="T15" fmla="*/ 10 h 17"/>
                <a:gd name="T16" fmla="*/ 6 w 11"/>
                <a:gd name="T17"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7">
                  <a:moveTo>
                    <a:pt x="6" y="9"/>
                  </a:moveTo>
                  <a:cubicBezTo>
                    <a:pt x="5" y="9"/>
                    <a:pt x="5" y="9"/>
                    <a:pt x="5" y="9"/>
                  </a:cubicBezTo>
                  <a:cubicBezTo>
                    <a:pt x="3" y="9"/>
                    <a:pt x="1" y="7"/>
                    <a:pt x="1" y="5"/>
                  </a:cubicBezTo>
                  <a:cubicBezTo>
                    <a:pt x="1" y="2"/>
                    <a:pt x="3" y="0"/>
                    <a:pt x="6" y="0"/>
                  </a:cubicBezTo>
                  <a:cubicBezTo>
                    <a:pt x="9" y="0"/>
                    <a:pt x="11" y="2"/>
                    <a:pt x="11" y="5"/>
                  </a:cubicBezTo>
                  <a:cubicBezTo>
                    <a:pt x="11" y="9"/>
                    <a:pt x="8" y="14"/>
                    <a:pt x="4" y="17"/>
                  </a:cubicBezTo>
                  <a:cubicBezTo>
                    <a:pt x="0" y="17"/>
                    <a:pt x="0" y="17"/>
                    <a:pt x="0" y="17"/>
                  </a:cubicBezTo>
                  <a:cubicBezTo>
                    <a:pt x="2" y="16"/>
                    <a:pt x="5" y="12"/>
                    <a:pt x="5"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0" name="Freeform 25"/>
            <p:cNvSpPr>
              <a:spLocks noEditPoints="1"/>
            </p:cNvSpPr>
            <p:nvPr userDrawn="1"/>
          </p:nvSpPr>
          <p:spPr bwMode="auto">
            <a:xfrm>
              <a:off x="-1164590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1" name="Freeform 26"/>
            <p:cNvSpPr>
              <a:spLocks noEditPoints="1"/>
            </p:cNvSpPr>
            <p:nvPr userDrawn="1"/>
          </p:nvSpPr>
          <p:spPr bwMode="auto">
            <a:xfrm>
              <a:off x="-11499850"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0 w 40"/>
                <a:gd name="T11" fmla="*/ 22 h 45"/>
                <a:gd name="T12" fmla="*/ 20 w 40"/>
                <a:gd name="T13" fmla="*/ 35 h 45"/>
                <a:gd name="T14" fmla="*/ 29 w 40"/>
                <a:gd name="T15" fmla="*/ 22 h 45"/>
                <a:gd name="T16" fmla="*/ 20 w 40"/>
                <a:gd name="T17" fmla="*/ 10 h 45"/>
                <a:gd name="T18" fmla="*/ 10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0" y="22"/>
                  </a:moveTo>
                  <a:cubicBezTo>
                    <a:pt x="10" y="29"/>
                    <a:pt x="13" y="35"/>
                    <a:pt x="20" y="35"/>
                  </a:cubicBezTo>
                  <a:cubicBezTo>
                    <a:pt x="26" y="35"/>
                    <a:pt x="29" y="29"/>
                    <a:pt x="29" y="22"/>
                  </a:cubicBezTo>
                  <a:cubicBezTo>
                    <a:pt x="29" y="15"/>
                    <a:pt x="26" y="10"/>
                    <a:pt x="20" y="10"/>
                  </a:cubicBezTo>
                  <a:cubicBezTo>
                    <a:pt x="13" y="10"/>
                    <a:pt x="10" y="15"/>
                    <a:pt x="1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2" name="Freeform 27"/>
            <p:cNvSpPr>
              <a:spLocks noEditPoints="1"/>
            </p:cNvSpPr>
            <p:nvPr userDrawn="1"/>
          </p:nvSpPr>
          <p:spPr bwMode="auto">
            <a:xfrm>
              <a:off x="-11356975" y="4140200"/>
              <a:ext cx="127000" cy="142875"/>
            </a:xfrm>
            <a:custGeom>
              <a:avLst/>
              <a:gdLst>
                <a:gd name="T0" fmla="*/ 40 w 40"/>
                <a:gd name="T1" fmla="*/ 22 h 45"/>
                <a:gd name="T2" fmla="*/ 20 w 40"/>
                <a:gd name="T3" fmla="*/ 45 h 45"/>
                <a:gd name="T4" fmla="*/ 0 w 40"/>
                <a:gd name="T5" fmla="*/ 22 h 45"/>
                <a:gd name="T6" fmla="*/ 20 w 40"/>
                <a:gd name="T7" fmla="*/ 0 h 45"/>
                <a:gd name="T8" fmla="*/ 40 w 40"/>
                <a:gd name="T9" fmla="*/ 22 h 45"/>
                <a:gd name="T10" fmla="*/ 11 w 40"/>
                <a:gd name="T11" fmla="*/ 22 h 45"/>
                <a:gd name="T12" fmla="*/ 20 w 40"/>
                <a:gd name="T13" fmla="*/ 35 h 45"/>
                <a:gd name="T14" fmla="*/ 29 w 40"/>
                <a:gd name="T15" fmla="*/ 22 h 45"/>
                <a:gd name="T16" fmla="*/ 20 w 40"/>
                <a:gd name="T17" fmla="*/ 10 h 45"/>
                <a:gd name="T18" fmla="*/ 11 w 40"/>
                <a:gd name="T19"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3" name="Freeform 28"/>
            <p:cNvSpPr>
              <a:spLocks/>
            </p:cNvSpPr>
            <p:nvPr userDrawn="1"/>
          </p:nvSpPr>
          <p:spPr bwMode="auto">
            <a:xfrm>
              <a:off x="-111537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4" name="Freeform 29"/>
            <p:cNvSpPr>
              <a:spLocks/>
            </p:cNvSpPr>
            <p:nvPr userDrawn="1"/>
          </p:nvSpPr>
          <p:spPr bwMode="auto">
            <a:xfrm>
              <a:off x="-11029950" y="4140200"/>
              <a:ext cx="127000" cy="139700"/>
            </a:xfrm>
            <a:custGeom>
              <a:avLst/>
              <a:gdLst>
                <a:gd name="T0" fmla="*/ 40 w 40"/>
                <a:gd name="T1" fmla="*/ 0 h 44"/>
                <a:gd name="T2" fmla="*/ 40 w 40"/>
                <a:gd name="T3" fmla="*/ 44 h 44"/>
                <a:gd name="T4" fmla="*/ 35 w 40"/>
                <a:gd name="T5" fmla="*/ 44 h 44"/>
                <a:gd name="T6" fmla="*/ 35 w 40"/>
                <a:gd name="T7" fmla="*/ 24 h 44"/>
                <a:gd name="T8" fmla="*/ 35 w 40"/>
                <a:gd name="T9" fmla="*/ 9 h 44"/>
                <a:gd name="T10" fmla="*/ 35 w 40"/>
                <a:gd name="T11" fmla="*/ 9 h 44"/>
                <a:gd name="T12" fmla="*/ 31 w 40"/>
                <a:gd name="T13" fmla="*/ 16 h 44"/>
                <a:gd name="T14" fmla="*/ 21 w 40"/>
                <a:gd name="T15" fmla="*/ 33 h 44"/>
                <a:gd name="T16" fmla="*/ 19 w 40"/>
                <a:gd name="T17" fmla="*/ 33 h 44"/>
                <a:gd name="T18" fmla="*/ 8 w 40"/>
                <a:gd name="T19" fmla="*/ 16 h 44"/>
                <a:gd name="T20" fmla="*/ 5 w 40"/>
                <a:gd name="T21" fmla="*/ 9 h 44"/>
                <a:gd name="T22" fmla="*/ 5 w 40"/>
                <a:gd name="T23" fmla="*/ 9 h 44"/>
                <a:gd name="T24" fmla="*/ 5 w 40"/>
                <a:gd name="T25" fmla="*/ 24 h 44"/>
                <a:gd name="T26" fmla="*/ 5 w 40"/>
                <a:gd name="T27" fmla="*/ 44 h 44"/>
                <a:gd name="T28" fmla="*/ 0 w 40"/>
                <a:gd name="T29" fmla="*/ 44 h 44"/>
                <a:gd name="T30" fmla="*/ 0 w 40"/>
                <a:gd name="T31" fmla="*/ 0 h 44"/>
                <a:gd name="T32" fmla="*/ 5 w 40"/>
                <a:gd name="T33" fmla="*/ 0 h 44"/>
                <a:gd name="T34" fmla="*/ 15 w 40"/>
                <a:gd name="T35" fmla="*/ 19 h 44"/>
                <a:gd name="T36" fmla="*/ 20 w 40"/>
                <a:gd name="T37" fmla="*/ 27 h 44"/>
                <a:gd name="T38" fmla="*/ 20 w 40"/>
                <a:gd name="T39" fmla="*/ 27 h 44"/>
                <a:gd name="T40" fmla="*/ 24 w 40"/>
                <a:gd name="T41" fmla="*/ 19 h 44"/>
                <a:gd name="T42" fmla="*/ 35 w 40"/>
                <a:gd name="T43" fmla="*/ 0 h 44"/>
                <a:gd name="T44" fmla="*/ 40 w 40"/>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44">
                  <a:moveTo>
                    <a:pt x="40" y="0"/>
                  </a:moveTo>
                  <a:cubicBezTo>
                    <a:pt x="40" y="44"/>
                    <a:pt x="40" y="44"/>
                    <a:pt x="40" y="44"/>
                  </a:cubicBezTo>
                  <a:cubicBezTo>
                    <a:pt x="35" y="44"/>
                    <a:pt x="35" y="44"/>
                    <a:pt x="35" y="44"/>
                  </a:cubicBezTo>
                  <a:cubicBezTo>
                    <a:pt x="35" y="24"/>
                    <a:pt x="35" y="24"/>
                    <a:pt x="35" y="24"/>
                  </a:cubicBezTo>
                  <a:cubicBezTo>
                    <a:pt x="35" y="18"/>
                    <a:pt x="35" y="9"/>
                    <a:pt x="35" y="9"/>
                  </a:cubicBezTo>
                  <a:cubicBezTo>
                    <a:pt x="35" y="9"/>
                    <a:pt x="35" y="9"/>
                    <a:pt x="35" y="9"/>
                  </a:cubicBezTo>
                  <a:cubicBezTo>
                    <a:pt x="35" y="9"/>
                    <a:pt x="33" y="13"/>
                    <a:pt x="31" y="16"/>
                  </a:cubicBezTo>
                  <a:cubicBezTo>
                    <a:pt x="21" y="33"/>
                    <a:pt x="21" y="33"/>
                    <a:pt x="21" y="33"/>
                  </a:cubicBezTo>
                  <a:cubicBezTo>
                    <a:pt x="19" y="33"/>
                    <a:pt x="19" y="33"/>
                    <a:pt x="19" y="33"/>
                  </a:cubicBezTo>
                  <a:cubicBezTo>
                    <a:pt x="8" y="16"/>
                    <a:pt x="8" y="16"/>
                    <a:pt x="8" y="16"/>
                  </a:cubicBezTo>
                  <a:cubicBezTo>
                    <a:pt x="7" y="13"/>
                    <a:pt x="5" y="9"/>
                    <a:pt x="5" y="9"/>
                  </a:cubicBezTo>
                  <a:cubicBezTo>
                    <a:pt x="5" y="9"/>
                    <a:pt x="5" y="9"/>
                    <a:pt x="5" y="9"/>
                  </a:cubicBezTo>
                  <a:cubicBezTo>
                    <a:pt x="5" y="9"/>
                    <a:pt x="5" y="18"/>
                    <a:pt x="5" y="24"/>
                  </a:cubicBezTo>
                  <a:cubicBezTo>
                    <a:pt x="5" y="44"/>
                    <a:pt x="5" y="44"/>
                    <a:pt x="5" y="44"/>
                  </a:cubicBezTo>
                  <a:cubicBezTo>
                    <a:pt x="0" y="44"/>
                    <a:pt x="0" y="44"/>
                    <a:pt x="0" y="44"/>
                  </a:cubicBezTo>
                  <a:cubicBezTo>
                    <a:pt x="0" y="0"/>
                    <a:pt x="0" y="0"/>
                    <a:pt x="0" y="0"/>
                  </a:cubicBezTo>
                  <a:cubicBezTo>
                    <a:pt x="5" y="0"/>
                    <a:pt x="5" y="0"/>
                    <a:pt x="5" y="0"/>
                  </a:cubicBezTo>
                  <a:cubicBezTo>
                    <a:pt x="15" y="19"/>
                    <a:pt x="15" y="19"/>
                    <a:pt x="15" y="19"/>
                  </a:cubicBezTo>
                  <a:cubicBezTo>
                    <a:pt x="19" y="25"/>
                    <a:pt x="20" y="27"/>
                    <a:pt x="20" y="27"/>
                  </a:cubicBezTo>
                  <a:cubicBezTo>
                    <a:pt x="20" y="27"/>
                    <a:pt x="20" y="27"/>
                    <a:pt x="20" y="27"/>
                  </a:cubicBezTo>
                  <a:cubicBezTo>
                    <a:pt x="20" y="27"/>
                    <a:pt x="21" y="25"/>
                    <a:pt x="24" y="19"/>
                  </a:cubicBezTo>
                  <a:cubicBezTo>
                    <a:pt x="35" y="0"/>
                    <a:pt x="35" y="0"/>
                    <a:pt x="35"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5" name="Freeform 30"/>
            <p:cNvSpPr>
              <a:spLocks noEditPoints="1"/>
            </p:cNvSpPr>
            <p:nvPr userDrawn="1"/>
          </p:nvSpPr>
          <p:spPr bwMode="auto">
            <a:xfrm>
              <a:off x="-10864850" y="4140200"/>
              <a:ext cx="92075" cy="139700"/>
            </a:xfrm>
            <a:custGeom>
              <a:avLst/>
              <a:gdLst>
                <a:gd name="T0" fmla="*/ 13 w 29"/>
                <a:gd name="T1" fmla="*/ 0 h 44"/>
                <a:gd name="T2" fmla="*/ 29 w 29"/>
                <a:gd name="T3" fmla="*/ 14 h 44"/>
                <a:gd name="T4" fmla="*/ 13 w 29"/>
                <a:gd name="T5" fmla="*/ 28 h 44"/>
                <a:gd name="T6" fmla="*/ 5 w 29"/>
                <a:gd name="T7" fmla="*/ 28 h 44"/>
                <a:gd name="T8" fmla="*/ 5 w 29"/>
                <a:gd name="T9" fmla="*/ 44 h 44"/>
                <a:gd name="T10" fmla="*/ 0 w 29"/>
                <a:gd name="T11" fmla="*/ 44 h 44"/>
                <a:gd name="T12" fmla="*/ 0 w 29"/>
                <a:gd name="T13" fmla="*/ 0 h 44"/>
                <a:gd name="T14" fmla="*/ 13 w 29"/>
                <a:gd name="T15" fmla="*/ 0 h 44"/>
                <a:gd name="T16" fmla="*/ 13 w 29"/>
                <a:gd name="T17" fmla="*/ 23 h 44"/>
                <a:gd name="T18" fmla="*/ 24 w 29"/>
                <a:gd name="T19" fmla="*/ 14 h 44"/>
                <a:gd name="T20" fmla="*/ 13 w 29"/>
                <a:gd name="T21" fmla="*/ 5 h 44"/>
                <a:gd name="T22" fmla="*/ 5 w 29"/>
                <a:gd name="T23" fmla="*/ 5 h 44"/>
                <a:gd name="T24" fmla="*/ 5 w 29"/>
                <a:gd name="T25" fmla="*/ 23 h 44"/>
                <a:gd name="T26" fmla="*/ 13 w 29"/>
                <a:gd name="T2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44">
                  <a:moveTo>
                    <a:pt x="13" y="0"/>
                  </a:moveTo>
                  <a:cubicBezTo>
                    <a:pt x="23" y="0"/>
                    <a:pt x="29" y="6"/>
                    <a:pt x="29" y="14"/>
                  </a:cubicBezTo>
                  <a:cubicBezTo>
                    <a:pt x="29" y="23"/>
                    <a:pt x="23" y="28"/>
                    <a:pt x="13" y="28"/>
                  </a:cubicBezTo>
                  <a:cubicBezTo>
                    <a:pt x="5" y="28"/>
                    <a:pt x="5" y="28"/>
                    <a:pt x="5" y="28"/>
                  </a:cubicBezTo>
                  <a:cubicBezTo>
                    <a:pt x="5" y="44"/>
                    <a:pt x="5" y="44"/>
                    <a:pt x="5" y="44"/>
                  </a:cubicBezTo>
                  <a:cubicBezTo>
                    <a:pt x="0" y="44"/>
                    <a:pt x="0" y="44"/>
                    <a:pt x="0" y="44"/>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6" name="Freeform 31"/>
            <p:cNvSpPr>
              <a:spLocks/>
            </p:cNvSpPr>
            <p:nvPr userDrawn="1"/>
          </p:nvSpPr>
          <p:spPr bwMode="auto">
            <a:xfrm>
              <a:off x="-10747375" y="4140200"/>
              <a:ext cx="88900" cy="139700"/>
            </a:xfrm>
            <a:custGeom>
              <a:avLst/>
              <a:gdLst>
                <a:gd name="T0" fmla="*/ 56 w 56"/>
                <a:gd name="T1" fmla="*/ 78 h 88"/>
                <a:gd name="T2" fmla="*/ 56 w 56"/>
                <a:gd name="T3" fmla="*/ 88 h 88"/>
                <a:gd name="T4" fmla="*/ 0 w 56"/>
                <a:gd name="T5" fmla="*/ 88 h 88"/>
                <a:gd name="T6" fmla="*/ 0 w 56"/>
                <a:gd name="T7" fmla="*/ 0 h 88"/>
                <a:gd name="T8" fmla="*/ 10 w 56"/>
                <a:gd name="T9" fmla="*/ 0 h 88"/>
                <a:gd name="T10" fmla="*/ 10 w 56"/>
                <a:gd name="T11" fmla="*/ 78 h 88"/>
                <a:gd name="T12" fmla="*/ 56 w 56"/>
                <a:gd name="T13" fmla="*/ 78 h 88"/>
              </a:gdLst>
              <a:ahLst/>
              <a:cxnLst>
                <a:cxn ang="0">
                  <a:pos x="T0" y="T1"/>
                </a:cxn>
                <a:cxn ang="0">
                  <a:pos x="T2" y="T3"/>
                </a:cxn>
                <a:cxn ang="0">
                  <a:pos x="T4" y="T5"/>
                </a:cxn>
                <a:cxn ang="0">
                  <a:pos x="T6" y="T7"/>
                </a:cxn>
                <a:cxn ang="0">
                  <a:pos x="T8" y="T9"/>
                </a:cxn>
                <a:cxn ang="0">
                  <a:pos x="T10" y="T11"/>
                </a:cxn>
                <a:cxn ang="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7" name="Freeform 32"/>
            <p:cNvSpPr>
              <a:spLocks noEditPoints="1"/>
            </p:cNvSpPr>
            <p:nvPr userDrawn="1"/>
          </p:nvSpPr>
          <p:spPr bwMode="auto">
            <a:xfrm>
              <a:off x="-10652125" y="4140200"/>
              <a:ext cx="142875" cy="142875"/>
            </a:xfrm>
            <a:custGeom>
              <a:avLst/>
              <a:gdLst>
                <a:gd name="T0" fmla="*/ 23 w 45"/>
                <a:gd name="T1" fmla="*/ 0 h 45"/>
                <a:gd name="T2" fmla="*/ 45 w 45"/>
                <a:gd name="T3" fmla="*/ 22 h 45"/>
                <a:gd name="T4" fmla="*/ 23 w 45"/>
                <a:gd name="T5" fmla="*/ 45 h 45"/>
                <a:gd name="T6" fmla="*/ 0 w 45"/>
                <a:gd name="T7" fmla="*/ 22 h 45"/>
                <a:gd name="T8" fmla="*/ 23 w 45"/>
                <a:gd name="T9" fmla="*/ 0 h 45"/>
                <a:gd name="T10" fmla="*/ 23 w 45"/>
                <a:gd name="T11" fmla="*/ 40 h 45"/>
                <a:gd name="T12" fmla="*/ 40 w 45"/>
                <a:gd name="T13" fmla="*/ 22 h 45"/>
                <a:gd name="T14" fmla="*/ 23 w 45"/>
                <a:gd name="T15" fmla="*/ 5 h 45"/>
                <a:gd name="T16" fmla="*/ 5 w 45"/>
                <a:gd name="T17" fmla="*/ 22 h 45"/>
                <a:gd name="T18" fmla="*/ 23 w 45"/>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2" y="40"/>
                    <a:pt x="40" y="33"/>
                    <a:pt x="40" y="22"/>
                  </a:cubicBezTo>
                  <a:cubicBezTo>
                    <a:pt x="40" y="12"/>
                    <a:pt x="32"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8" name="Freeform 33"/>
            <p:cNvSpPr>
              <a:spLocks/>
            </p:cNvSpPr>
            <p:nvPr userDrawn="1"/>
          </p:nvSpPr>
          <p:spPr bwMode="auto">
            <a:xfrm>
              <a:off x="-10509250" y="4140200"/>
              <a:ext cx="123825" cy="139700"/>
            </a:xfrm>
            <a:custGeom>
              <a:avLst/>
              <a:gdLst>
                <a:gd name="T0" fmla="*/ 39 w 39"/>
                <a:gd name="T1" fmla="*/ 0 h 44"/>
                <a:gd name="T2" fmla="*/ 22 w 39"/>
                <a:gd name="T3" fmla="*/ 23 h 44"/>
                <a:gd name="T4" fmla="*/ 22 w 39"/>
                <a:gd name="T5" fmla="*/ 44 h 44"/>
                <a:gd name="T6" fmla="*/ 17 w 39"/>
                <a:gd name="T7" fmla="*/ 44 h 44"/>
                <a:gd name="T8" fmla="*/ 17 w 39"/>
                <a:gd name="T9" fmla="*/ 23 h 44"/>
                <a:gd name="T10" fmla="*/ 0 w 39"/>
                <a:gd name="T11" fmla="*/ 0 h 44"/>
                <a:gd name="T12" fmla="*/ 6 w 39"/>
                <a:gd name="T13" fmla="*/ 0 h 44"/>
                <a:gd name="T14" fmla="*/ 17 w 39"/>
                <a:gd name="T15" fmla="*/ 15 h 44"/>
                <a:gd name="T16" fmla="*/ 19 w 39"/>
                <a:gd name="T17" fmla="*/ 18 h 44"/>
                <a:gd name="T18" fmla="*/ 19 w 39"/>
                <a:gd name="T19" fmla="*/ 18 h 44"/>
                <a:gd name="T20" fmla="*/ 22 w 39"/>
                <a:gd name="T21" fmla="*/ 15 h 44"/>
                <a:gd name="T22" fmla="*/ 33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2" y="23"/>
                    <a:pt x="22" y="23"/>
                    <a:pt x="22" y="23"/>
                  </a:cubicBezTo>
                  <a:cubicBezTo>
                    <a:pt x="22" y="44"/>
                    <a:pt x="22" y="44"/>
                    <a:pt x="22" y="44"/>
                  </a:cubicBezTo>
                  <a:cubicBezTo>
                    <a:pt x="17" y="44"/>
                    <a:pt x="17" y="44"/>
                    <a:pt x="17" y="44"/>
                  </a:cubicBezTo>
                  <a:cubicBezTo>
                    <a:pt x="17" y="23"/>
                    <a:pt x="17" y="23"/>
                    <a:pt x="17" y="23"/>
                  </a:cubicBezTo>
                  <a:cubicBezTo>
                    <a:pt x="0" y="0"/>
                    <a:pt x="0" y="0"/>
                    <a:pt x="0" y="0"/>
                  </a:cubicBezTo>
                  <a:cubicBezTo>
                    <a:pt x="6" y="0"/>
                    <a:pt x="6" y="0"/>
                    <a:pt x="6" y="0"/>
                  </a:cubicBezTo>
                  <a:cubicBezTo>
                    <a:pt x="17" y="15"/>
                    <a:pt x="17" y="15"/>
                    <a:pt x="17" y="15"/>
                  </a:cubicBezTo>
                  <a:cubicBezTo>
                    <a:pt x="18" y="16"/>
                    <a:pt x="19" y="18"/>
                    <a:pt x="19" y="18"/>
                  </a:cubicBezTo>
                  <a:cubicBezTo>
                    <a:pt x="19" y="18"/>
                    <a:pt x="19" y="18"/>
                    <a:pt x="19" y="18"/>
                  </a:cubicBezTo>
                  <a:cubicBezTo>
                    <a:pt x="20" y="18"/>
                    <a:pt x="21" y="16"/>
                    <a:pt x="22" y="15"/>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19" name="Freeform 34"/>
            <p:cNvSpPr>
              <a:spLocks/>
            </p:cNvSpPr>
            <p:nvPr userDrawn="1"/>
          </p:nvSpPr>
          <p:spPr bwMode="auto">
            <a:xfrm>
              <a:off x="-103663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0" name="Freeform 35"/>
            <p:cNvSpPr>
              <a:spLocks/>
            </p:cNvSpPr>
            <p:nvPr userDrawn="1"/>
          </p:nvSpPr>
          <p:spPr bwMode="auto">
            <a:xfrm>
              <a:off x="-10242550" y="4140200"/>
              <a:ext cx="95250" cy="139700"/>
            </a:xfrm>
            <a:custGeom>
              <a:avLst/>
              <a:gdLst>
                <a:gd name="T0" fmla="*/ 60 w 60"/>
                <a:gd name="T1" fmla="*/ 78 h 88"/>
                <a:gd name="T2" fmla="*/ 60 w 60"/>
                <a:gd name="T3" fmla="*/ 88 h 88"/>
                <a:gd name="T4" fmla="*/ 0 w 60"/>
                <a:gd name="T5" fmla="*/ 88 h 88"/>
                <a:gd name="T6" fmla="*/ 0 w 60"/>
                <a:gd name="T7" fmla="*/ 0 h 88"/>
                <a:gd name="T8" fmla="*/ 58 w 60"/>
                <a:gd name="T9" fmla="*/ 0 h 88"/>
                <a:gd name="T10" fmla="*/ 58 w 60"/>
                <a:gd name="T11" fmla="*/ 10 h 88"/>
                <a:gd name="T12" fmla="*/ 10 w 60"/>
                <a:gd name="T13" fmla="*/ 10 h 88"/>
                <a:gd name="T14" fmla="*/ 10 w 60"/>
                <a:gd name="T15" fmla="*/ 38 h 88"/>
                <a:gd name="T16" fmla="*/ 48 w 60"/>
                <a:gd name="T17" fmla="*/ 38 h 88"/>
                <a:gd name="T18" fmla="*/ 48 w 60"/>
                <a:gd name="T19" fmla="*/ 46 h 88"/>
                <a:gd name="T20" fmla="*/ 10 w 60"/>
                <a:gd name="T21" fmla="*/ 46 h 88"/>
                <a:gd name="T22" fmla="*/ 10 w 60"/>
                <a:gd name="T23" fmla="*/ 78 h 88"/>
                <a:gd name="T24" fmla="*/ 60 w 60"/>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8">
                  <a:moveTo>
                    <a:pt x="60" y="78"/>
                  </a:moveTo>
                  <a:lnTo>
                    <a:pt x="60" y="88"/>
                  </a:lnTo>
                  <a:lnTo>
                    <a:pt x="0" y="88"/>
                  </a:lnTo>
                  <a:lnTo>
                    <a:pt x="0" y="0"/>
                  </a:lnTo>
                  <a:lnTo>
                    <a:pt x="58" y="0"/>
                  </a:lnTo>
                  <a:lnTo>
                    <a:pt x="58" y="10"/>
                  </a:lnTo>
                  <a:lnTo>
                    <a:pt x="10" y="10"/>
                  </a:lnTo>
                  <a:lnTo>
                    <a:pt x="10" y="38"/>
                  </a:lnTo>
                  <a:lnTo>
                    <a:pt x="48" y="38"/>
                  </a:lnTo>
                  <a:lnTo>
                    <a:pt x="48"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1" name="Freeform 36"/>
            <p:cNvSpPr>
              <a:spLocks/>
            </p:cNvSpPr>
            <p:nvPr userDrawn="1"/>
          </p:nvSpPr>
          <p:spPr bwMode="auto">
            <a:xfrm>
              <a:off x="-10134600" y="4140200"/>
              <a:ext cx="104775" cy="142875"/>
            </a:xfrm>
            <a:custGeom>
              <a:avLst/>
              <a:gdLst>
                <a:gd name="T0" fmla="*/ 27 w 33"/>
                <a:gd name="T1" fmla="*/ 13 h 45"/>
                <a:gd name="T2" fmla="*/ 16 w 33"/>
                <a:gd name="T3" fmla="*/ 4 h 45"/>
                <a:gd name="T4" fmla="*/ 6 w 33"/>
                <a:gd name="T5" fmla="*/ 11 h 45"/>
                <a:gd name="T6" fmla="*/ 18 w 33"/>
                <a:gd name="T7" fmla="*/ 19 h 45"/>
                <a:gd name="T8" fmla="*/ 33 w 33"/>
                <a:gd name="T9" fmla="*/ 32 h 45"/>
                <a:gd name="T10" fmla="*/ 17 w 33"/>
                <a:gd name="T11" fmla="*/ 45 h 45"/>
                <a:gd name="T12" fmla="*/ 0 w 33"/>
                <a:gd name="T13" fmla="*/ 32 h 45"/>
                <a:gd name="T14" fmla="*/ 5 w 33"/>
                <a:gd name="T15" fmla="*/ 31 h 45"/>
                <a:gd name="T16" fmla="*/ 17 w 33"/>
                <a:gd name="T17" fmla="*/ 40 h 45"/>
                <a:gd name="T18" fmla="*/ 27 w 33"/>
                <a:gd name="T19" fmla="*/ 32 h 45"/>
                <a:gd name="T20" fmla="*/ 13 w 33"/>
                <a:gd name="T21" fmla="*/ 23 h 45"/>
                <a:gd name="T22" fmla="*/ 1 w 33"/>
                <a:gd name="T23" fmla="*/ 11 h 45"/>
                <a:gd name="T24" fmla="*/ 16 w 33"/>
                <a:gd name="T25" fmla="*/ 0 h 45"/>
                <a:gd name="T26" fmla="*/ 32 w 33"/>
                <a:gd name="T27" fmla="*/ 11 h 45"/>
                <a:gd name="T28" fmla="*/ 27 w 33"/>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45">
                  <a:moveTo>
                    <a:pt x="27" y="13"/>
                  </a:moveTo>
                  <a:cubicBezTo>
                    <a:pt x="26" y="7"/>
                    <a:pt x="21" y="4"/>
                    <a:pt x="16" y="4"/>
                  </a:cubicBezTo>
                  <a:cubicBezTo>
                    <a:pt x="10" y="4"/>
                    <a:pt x="6" y="7"/>
                    <a:pt x="6" y="11"/>
                  </a:cubicBezTo>
                  <a:cubicBezTo>
                    <a:pt x="6" y="16"/>
                    <a:pt x="12" y="17"/>
                    <a:pt x="18" y="19"/>
                  </a:cubicBezTo>
                  <a:cubicBezTo>
                    <a:pt x="24" y="21"/>
                    <a:pt x="33" y="24"/>
                    <a:pt x="33" y="32"/>
                  </a:cubicBezTo>
                  <a:cubicBezTo>
                    <a:pt x="33" y="40"/>
                    <a:pt x="26" y="45"/>
                    <a:pt x="17" y="45"/>
                  </a:cubicBezTo>
                  <a:cubicBezTo>
                    <a:pt x="7" y="45"/>
                    <a:pt x="1" y="39"/>
                    <a:pt x="0" y="32"/>
                  </a:cubicBezTo>
                  <a:cubicBezTo>
                    <a:pt x="5" y="31"/>
                    <a:pt x="5" y="31"/>
                    <a:pt x="5" y="31"/>
                  </a:cubicBezTo>
                  <a:cubicBezTo>
                    <a:pt x="6" y="36"/>
                    <a:pt x="10" y="40"/>
                    <a:pt x="17" y="40"/>
                  </a:cubicBezTo>
                  <a:cubicBezTo>
                    <a:pt x="23" y="40"/>
                    <a:pt x="27" y="37"/>
                    <a:pt x="27" y="32"/>
                  </a:cubicBezTo>
                  <a:cubicBezTo>
                    <a:pt x="27" y="26"/>
                    <a:pt x="20" y="25"/>
                    <a:pt x="13" y="23"/>
                  </a:cubicBezTo>
                  <a:cubicBezTo>
                    <a:pt x="8" y="21"/>
                    <a:pt x="1" y="19"/>
                    <a:pt x="1" y="11"/>
                  </a:cubicBezTo>
                  <a:cubicBezTo>
                    <a:pt x="1" y="5"/>
                    <a:pt x="8" y="0"/>
                    <a:pt x="16" y="0"/>
                  </a:cubicBezTo>
                  <a:cubicBezTo>
                    <a:pt x="24" y="0"/>
                    <a:pt x="30"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2" name="Rectangle 37"/>
            <p:cNvSpPr>
              <a:spLocks noChangeArrowheads="1"/>
            </p:cNvSpPr>
            <p:nvPr userDrawn="1"/>
          </p:nvSpPr>
          <p:spPr bwMode="auto">
            <a:xfrm>
              <a:off x="-9956800" y="4127500"/>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3" name="Freeform 38"/>
            <p:cNvSpPr>
              <a:spLocks/>
            </p:cNvSpPr>
            <p:nvPr userDrawn="1"/>
          </p:nvSpPr>
          <p:spPr bwMode="auto">
            <a:xfrm>
              <a:off x="-9867900" y="4140200"/>
              <a:ext cx="107950" cy="142875"/>
            </a:xfrm>
            <a:custGeom>
              <a:avLst/>
              <a:gdLst>
                <a:gd name="T0" fmla="*/ 1 w 34"/>
                <a:gd name="T1" fmla="*/ 12 h 45"/>
                <a:gd name="T2" fmla="*/ 17 w 34"/>
                <a:gd name="T3" fmla="*/ 0 h 45"/>
                <a:gd name="T4" fmla="*/ 33 w 34"/>
                <a:gd name="T5" fmla="*/ 12 h 45"/>
                <a:gd name="T6" fmla="*/ 25 w 34"/>
                <a:gd name="T7" fmla="*/ 21 h 45"/>
                <a:gd name="T8" fmla="*/ 25 w 34"/>
                <a:gd name="T9" fmla="*/ 22 h 45"/>
                <a:gd name="T10" fmla="*/ 34 w 34"/>
                <a:gd name="T11" fmla="*/ 31 h 45"/>
                <a:gd name="T12" fmla="*/ 17 w 34"/>
                <a:gd name="T13" fmla="*/ 45 h 45"/>
                <a:gd name="T14" fmla="*/ 0 w 34"/>
                <a:gd name="T15" fmla="*/ 33 h 45"/>
                <a:gd name="T16" fmla="*/ 9 w 34"/>
                <a:gd name="T17" fmla="*/ 30 h 45"/>
                <a:gd name="T18" fmla="*/ 17 w 34"/>
                <a:gd name="T19" fmla="*/ 36 h 45"/>
                <a:gd name="T20" fmla="*/ 23 w 34"/>
                <a:gd name="T21" fmla="*/ 30 h 45"/>
                <a:gd name="T22" fmla="*/ 17 w 34"/>
                <a:gd name="T23" fmla="*/ 26 h 45"/>
                <a:gd name="T24" fmla="*/ 13 w 34"/>
                <a:gd name="T25" fmla="*/ 26 h 45"/>
                <a:gd name="T26" fmla="*/ 13 w 34"/>
                <a:gd name="T27" fmla="*/ 18 h 45"/>
                <a:gd name="T28" fmla="*/ 17 w 34"/>
                <a:gd name="T29" fmla="*/ 18 h 45"/>
                <a:gd name="T30" fmla="*/ 22 w 34"/>
                <a:gd name="T31" fmla="*/ 13 h 45"/>
                <a:gd name="T32" fmla="*/ 17 w 34"/>
                <a:gd name="T33" fmla="*/ 9 h 45"/>
                <a:gd name="T34" fmla="*/ 10 w 34"/>
                <a:gd name="T35" fmla="*/ 14 h 45"/>
                <a:gd name="T36" fmla="*/ 1 w 34"/>
                <a:gd name="T37"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5">
                  <a:moveTo>
                    <a:pt x="1" y="12"/>
                  </a:moveTo>
                  <a:cubicBezTo>
                    <a:pt x="3" y="4"/>
                    <a:pt x="9" y="0"/>
                    <a:pt x="17" y="0"/>
                  </a:cubicBezTo>
                  <a:cubicBezTo>
                    <a:pt x="27" y="0"/>
                    <a:pt x="33" y="5"/>
                    <a:pt x="33" y="12"/>
                  </a:cubicBezTo>
                  <a:cubicBezTo>
                    <a:pt x="33" y="18"/>
                    <a:pt x="28" y="21"/>
                    <a:pt x="25" y="21"/>
                  </a:cubicBezTo>
                  <a:cubicBezTo>
                    <a:pt x="25" y="22"/>
                    <a:pt x="25" y="22"/>
                    <a:pt x="25" y="22"/>
                  </a:cubicBezTo>
                  <a:cubicBezTo>
                    <a:pt x="29" y="22"/>
                    <a:pt x="34" y="25"/>
                    <a:pt x="34" y="31"/>
                  </a:cubicBezTo>
                  <a:cubicBezTo>
                    <a:pt x="34" y="39"/>
                    <a:pt x="27" y="45"/>
                    <a:pt x="17" y="45"/>
                  </a:cubicBezTo>
                  <a:cubicBezTo>
                    <a:pt x="9" y="45"/>
                    <a:pt x="2" y="40"/>
                    <a:pt x="0" y="33"/>
                  </a:cubicBezTo>
                  <a:cubicBezTo>
                    <a:pt x="9" y="30"/>
                    <a:pt x="9" y="30"/>
                    <a:pt x="9" y="30"/>
                  </a:cubicBezTo>
                  <a:cubicBezTo>
                    <a:pt x="10" y="33"/>
                    <a:pt x="13" y="36"/>
                    <a:pt x="17" y="36"/>
                  </a:cubicBezTo>
                  <a:cubicBezTo>
                    <a:pt x="20" y="36"/>
                    <a:pt x="23" y="34"/>
                    <a:pt x="23" y="30"/>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3"/>
                  </a:cubicBezTo>
                  <a:cubicBezTo>
                    <a:pt x="22" y="11"/>
                    <a:pt x="20" y="9"/>
                    <a:pt x="17" y="9"/>
                  </a:cubicBezTo>
                  <a:cubicBezTo>
                    <a:pt x="13" y="9"/>
                    <a:pt x="11" y="10"/>
                    <a:pt x="10" y="14"/>
                  </a:cubicBez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4" name="Freeform 39"/>
            <p:cNvSpPr>
              <a:spLocks/>
            </p:cNvSpPr>
            <p:nvPr userDrawn="1"/>
          </p:nvSpPr>
          <p:spPr bwMode="auto">
            <a:xfrm>
              <a:off x="-9753600" y="4140200"/>
              <a:ext cx="69850" cy="139700"/>
            </a:xfrm>
            <a:custGeom>
              <a:avLst/>
              <a:gdLst>
                <a:gd name="T0" fmla="*/ 22 w 22"/>
                <a:gd name="T1" fmla="*/ 0 h 44"/>
                <a:gd name="T2" fmla="*/ 22 w 22"/>
                <a:gd name="T3" fmla="*/ 44 h 44"/>
                <a:gd name="T4" fmla="*/ 11 w 22"/>
                <a:gd name="T5" fmla="*/ 44 h 44"/>
                <a:gd name="T6" fmla="*/ 11 w 22"/>
                <a:gd name="T7" fmla="*/ 23 h 44"/>
                <a:gd name="T8" fmla="*/ 12 w 22"/>
                <a:gd name="T9" fmla="*/ 16 h 44"/>
                <a:gd name="T10" fmla="*/ 11 w 22"/>
                <a:gd name="T11" fmla="*/ 16 h 44"/>
                <a:gd name="T12" fmla="*/ 8 w 22"/>
                <a:gd name="T13" fmla="*/ 20 h 44"/>
                <a:gd name="T14" fmla="*/ 6 w 22"/>
                <a:gd name="T15" fmla="*/ 22 h 44"/>
                <a:gd name="T16" fmla="*/ 0 w 22"/>
                <a:gd name="T17" fmla="*/ 15 h 44"/>
                <a:gd name="T18" fmla="*/ 15 w 22"/>
                <a:gd name="T19" fmla="*/ 0 h 44"/>
                <a:gd name="T20" fmla="*/ 22 w 2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5" name="Freeform 40"/>
            <p:cNvSpPr>
              <a:spLocks/>
            </p:cNvSpPr>
            <p:nvPr userDrawn="1"/>
          </p:nvSpPr>
          <p:spPr bwMode="auto">
            <a:xfrm>
              <a:off x="-9610725" y="4140200"/>
              <a:ext cx="136525" cy="142875"/>
            </a:xfrm>
            <a:custGeom>
              <a:avLst/>
              <a:gdLst>
                <a:gd name="T0" fmla="*/ 37 w 43"/>
                <a:gd name="T1" fmla="*/ 12 h 45"/>
                <a:gd name="T2" fmla="*/ 22 w 43"/>
                <a:gd name="T3" fmla="*/ 5 h 45"/>
                <a:gd name="T4" fmla="*/ 5 w 43"/>
                <a:gd name="T5" fmla="*/ 22 h 45"/>
                <a:gd name="T6" fmla="*/ 22 w 43"/>
                <a:gd name="T7" fmla="*/ 40 h 45"/>
                <a:gd name="T8" fmla="*/ 38 w 43"/>
                <a:gd name="T9" fmla="*/ 31 h 45"/>
                <a:gd name="T10" fmla="*/ 43 w 43"/>
                <a:gd name="T11" fmla="*/ 32 h 45"/>
                <a:gd name="T12" fmla="*/ 22 w 43"/>
                <a:gd name="T13" fmla="*/ 45 h 45"/>
                <a:gd name="T14" fmla="*/ 0 w 43"/>
                <a:gd name="T15" fmla="*/ 22 h 45"/>
                <a:gd name="T16" fmla="*/ 22 w 43"/>
                <a:gd name="T17" fmla="*/ 0 h 45"/>
                <a:gd name="T18" fmla="*/ 42 w 43"/>
                <a:gd name="T19" fmla="*/ 11 h 45"/>
                <a:gd name="T20" fmla="*/ 37 w 43"/>
                <a:gd name="T21"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45">
                  <a:moveTo>
                    <a:pt x="37" y="12"/>
                  </a:moveTo>
                  <a:cubicBezTo>
                    <a:pt x="34" y="8"/>
                    <a:pt x="29" y="5"/>
                    <a:pt x="22" y="5"/>
                  </a:cubicBezTo>
                  <a:cubicBezTo>
                    <a:pt x="13" y="5"/>
                    <a:pt x="5" y="12"/>
                    <a:pt x="5" y="22"/>
                  </a:cubicBezTo>
                  <a:cubicBezTo>
                    <a:pt x="5" y="33"/>
                    <a:pt x="13" y="40"/>
                    <a:pt x="22" y="40"/>
                  </a:cubicBezTo>
                  <a:cubicBezTo>
                    <a:pt x="29" y="40"/>
                    <a:pt x="35" y="36"/>
                    <a:pt x="38" y="31"/>
                  </a:cubicBezTo>
                  <a:cubicBezTo>
                    <a:pt x="43" y="32"/>
                    <a:pt x="43" y="32"/>
                    <a:pt x="43" y="32"/>
                  </a:cubicBezTo>
                  <a:cubicBezTo>
                    <a:pt x="39" y="40"/>
                    <a:pt x="32"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6" name="Freeform 41"/>
            <p:cNvSpPr>
              <a:spLocks noEditPoints="1"/>
            </p:cNvSpPr>
            <p:nvPr userDrawn="1"/>
          </p:nvSpPr>
          <p:spPr bwMode="auto">
            <a:xfrm>
              <a:off x="-9461500" y="4140200"/>
              <a:ext cx="146050" cy="142875"/>
            </a:xfrm>
            <a:custGeom>
              <a:avLst/>
              <a:gdLst>
                <a:gd name="T0" fmla="*/ 23 w 46"/>
                <a:gd name="T1" fmla="*/ 0 h 45"/>
                <a:gd name="T2" fmla="*/ 46 w 46"/>
                <a:gd name="T3" fmla="*/ 22 h 45"/>
                <a:gd name="T4" fmla="*/ 23 w 46"/>
                <a:gd name="T5" fmla="*/ 45 h 45"/>
                <a:gd name="T6" fmla="*/ 0 w 46"/>
                <a:gd name="T7" fmla="*/ 22 h 45"/>
                <a:gd name="T8" fmla="*/ 23 w 46"/>
                <a:gd name="T9" fmla="*/ 0 h 45"/>
                <a:gd name="T10" fmla="*/ 23 w 46"/>
                <a:gd name="T11" fmla="*/ 40 h 45"/>
                <a:gd name="T12" fmla="*/ 40 w 46"/>
                <a:gd name="T13" fmla="*/ 22 h 45"/>
                <a:gd name="T14" fmla="*/ 23 w 46"/>
                <a:gd name="T15" fmla="*/ 5 h 45"/>
                <a:gd name="T16" fmla="*/ 6 w 46"/>
                <a:gd name="T17" fmla="*/ 22 h 45"/>
                <a:gd name="T18" fmla="*/ 23 w 46"/>
                <a:gd name="T19" fmla="*/ 4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5">
                  <a:moveTo>
                    <a:pt x="23" y="0"/>
                  </a:moveTo>
                  <a:cubicBezTo>
                    <a:pt x="36" y="0"/>
                    <a:pt x="46" y="9"/>
                    <a:pt x="46" y="22"/>
                  </a:cubicBezTo>
                  <a:cubicBezTo>
                    <a:pt x="46" y="35"/>
                    <a:pt x="36" y="45"/>
                    <a:pt x="23" y="45"/>
                  </a:cubicBezTo>
                  <a:cubicBezTo>
                    <a:pt x="11" y="45"/>
                    <a:pt x="0" y="35"/>
                    <a:pt x="0" y="22"/>
                  </a:cubicBezTo>
                  <a:cubicBezTo>
                    <a:pt x="0" y="9"/>
                    <a:pt x="11"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7" name="Freeform 42"/>
            <p:cNvSpPr>
              <a:spLocks/>
            </p:cNvSpPr>
            <p:nvPr userDrawn="1"/>
          </p:nvSpPr>
          <p:spPr bwMode="auto">
            <a:xfrm>
              <a:off x="-9293225" y="4140200"/>
              <a:ext cx="114300" cy="142875"/>
            </a:xfrm>
            <a:custGeom>
              <a:avLst/>
              <a:gdLst>
                <a:gd name="T0" fmla="*/ 36 w 36"/>
                <a:gd name="T1" fmla="*/ 0 h 45"/>
                <a:gd name="T2" fmla="*/ 36 w 36"/>
                <a:gd name="T3" fmla="*/ 26 h 45"/>
                <a:gd name="T4" fmla="*/ 18 w 36"/>
                <a:gd name="T5" fmla="*/ 45 h 45"/>
                <a:gd name="T6" fmla="*/ 0 w 36"/>
                <a:gd name="T7" fmla="*/ 26 h 45"/>
                <a:gd name="T8" fmla="*/ 0 w 36"/>
                <a:gd name="T9" fmla="*/ 0 h 45"/>
                <a:gd name="T10" fmla="*/ 5 w 36"/>
                <a:gd name="T11" fmla="*/ 0 h 45"/>
                <a:gd name="T12" fmla="*/ 5 w 36"/>
                <a:gd name="T13" fmla="*/ 26 h 45"/>
                <a:gd name="T14" fmla="*/ 18 w 36"/>
                <a:gd name="T15" fmla="*/ 40 h 45"/>
                <a:gd name="T16" fmla="*/ 31 w 36"/>
                <a:gd name="T17" fmla="*/ 26 h 45"/>
                <a:gd name="T18" fmla="*/ 31 w 36"/>
                <a:gd name="T19" fmla="*/ 0 h 45"/>
                <a:gd name="T20" fmla="*/ 36 w 36"/>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0"/>
                  </a:moveTo>
                  <a:cubicBezTo>
                    <a:pt x="36" y="26"/>
                    <a:pt x="36" y="26"/>
                    <a:pt x="36" y="26"/>
                  </a:cubicBezTo>
                  <a:cubicBezTo>
                    <a:pt x="36" y="38"/>
                    <a:pt x="29" y="45"/>
                    <a:pt x="18" y="45"/>
                  </a:cubicBezTo>
                  <a:cubicBezTo>
                    <a:pt x="6" y="45"/>
                    <a:pt x="0" y="38"/>
                    <a:pt x="0" y="26"/>
                  </a:cubicBezTo>
                  <a:cubicBezTo>
                    <a:pt x="0" y="0"/>
                    <a:pt x="0" y="0"/>
                    <a:pt x="0" y="0"/>
                  </a:cubicBezTo>
                  <a:cubicBezTo>
                    <a:pt x="5" y="0"/>
                    <a:pt x="5" y="0"/>
                    <a:pt x="5" y="0"/>
                  </a:cubicBezTo>
                  <a:cubicBezTo>
                    <a:pt x="5" y="26"/>
                    <a:pt x="5" y="26"/>
                    <a:pt x="5" y="26"/>
                  </a:cubicBezTo>
                  <a:cubicBezTo>
                    <a:pt x="5" y="35"/>
                    <a:pt x="9"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8" name="Freeform 43"/>
            <p:cNvSpPr>
              <a:spLocks/>
            </p:cNvSpPr>
            <p:nvPr userDrawn="1"/>
          </p:nvSpPr>
          <p:spPr bwMode="auto">
            <a:xfrm>
              <a:off x="-9150350" y="4140200"/>
              <a:ext cx="114300" cy="139700"/>
            </a:xfrm>
            <a:custGeom>
              <a:avLst/>
              <a:gdLst>
                <a:gd name="T0" fmla="*/ 36 w 36"/>
                <a:gd name="T1" fmla="*/ 0 h 44"/>
                <a:gd name="T2" fmla="*/ 36 w 36"/>
                <a:gd name="T3" fmla="*/ 44 h 44"/>
                <a:gd name="T4" fmla="*/ 31 w 36"/>
                <a:gd name="T5" fmla="*/ 44 h 44"/>
                <a:gd name="T6" fmla="*/ 12 w 36"/>
                <a:gd name="T7" fmla="*/ 18 h 44"/>
                <a:gd name="T8" fmla="*/ 5 w 36"/>
                <a:gd name="T9" fmla="*/ 9 h 44"/>
                <a:gd name="T10" fmla="*/ 5 w 36"/>
                <a:gd name="T11" fmla="*/ 9 h 44"/>
                <a:gd name="T12" fmla="*/ 5 w 36"/>
                <a:gd name="T13" fmla="*/ 21 h 44"/>
                <a:gd name="T14" fmla="*/ 5 w 36"/>
                <a:gd name="T15" fmla="*/ 44 h 44"/>
                <a:gd name="T16" fmla="*/ 0 w 36"/>
                <a:gd name="T17" fmla="*/ 44 h 44"/>
                <a:gd name="T18" fmla="*/ 0 w 36"/>
                <a:gd name="T19" fmla="*/ 0 h 44"/>
                <a:gd name="T20" fmla="*/ 5 w 36"/>
                <a:gd name="T21" fmla="*/ 0 h 44"/>
                <a:gd name="T22" fmla="*/ 25 w 36"/>
                <a:gd name="T23" fmla="*/ 26 h 44"/>
                <a:gd name="T24" fmla="*/ 31 w 36"/>
                <a:gd name="T25" fmla="*/ 35 h 44"/>
                <a:gd name="T26" fmla="*/ 31 w 36"/>
                <a:gd name="T27" fmla="*/ 35 h 44"/>
                <a:gd name="T28" fmla="*/ 31 w 36"/>
                <a:gd name="T29" fmla="*/ 23 h 44"/>
                <a:gd name="T30" fmla="*/ 31 w 36"/>
                <a:gd name="T31" fmla="*/ 0 h 44"/>
                <a:gd name="T32" fmla="*/ 36 w 36"/>
                <a:gd name="T3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5" y="26"/>
                    <a:pt x="25" y="26"/>
                    <a:pt x="25"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29" name="Freeform 44"/>
            <p:cNvSpPr>
              <a:spLocks/>
            </p:cNvSpPr>
            <p:nvPr userDrawn="1"/>
          </p:nvSpPr>
          <p:spPr bwMode="auto">
            <a:xfrm>
              <a:off x="-9013825" y="4140200"/>
              <a:ext cx="107950" cy="139700"/>
            </a:xfrm>
            <a:custGeom>
              <a:avLst/>
              <a:gdLst>
                <a:gd name="T0" fmla="*/ 68 w 68"/>
                <a:gd name="T1" fmla="*/ 0 h 88"/>
                <a:gd name="T2" fmla="*/ 68 w 68"/>
                <a:gd name="T3" fmla="*/ 10 h 88"/>
                <a:gd name="T4" fmla="*/ 40 w 68"/>
                <a:gd name="T5" fmla="*/ 10 h 88"/>
                <a:gd name="T6" fmla="*/ 40 w 68"/>
                <a:gd name="T7" fmla="*/ 88 h 88"/>
                <a:gd name="T8" fmla="*/ 30 w 68"/>
                <a:gd name="T9" fmla="*/ 88 h 88"/>
                <a:gd name="T10" fmla="*/ 30 w 68"/>
                <a:gd name="T11" fmla="*/ 10 h 88"/>
                <a:gd name="T12" fmla="*/ 0 w 68"/>
                <a:gd name="T13" fmla="*/ 10 h 88"/>
                <a:gd name="T14" fmla="*/ 0 w 68"/>
                <a:gd name="T15" fmla="*/ 0 h 88"/>
                <a:gd name="T16" fmla="*/ 68 w 68"/>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8">
                  <a:moveTo>
                    <a:pt x="68" y="0"/>
                  </a:moveTo>
                  <a:lnTo>
                    <a:pt x="68" y="10"/>
                  </a:lnTo>
                  <a:lnTo>
                    <a:pt x="40" y="10"/>
                  </a:lnTo>
                  <a:lnTo>
                    <a:pt x="40" y="88"/>
                  </a:lnTo>
                  <a:lnTo>
                    <a:pt x="30" y="88"/>
                  </a:lnTo>
                  <a:lnTo>
                    <a:pt x="30"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0" name="Freeform 45"/>
            <p:cNvSpPr>
              <a:spLocks noEditPoints="1"/>
            </p:cNvSpPr>
            <p:nvPr userDrawn="1"/>
          </p:nvSpPr>
          <p:spPr bwMode="auto">
            <a:xfrm>
              <a:off x="-8880475" y="4140200"/>
              <a:ext cx="98425" cy="139700"/>
            </a:xfrm>
            <a:custGeom>
              <a:avLst/>
              <a:gdLst>
                <a:gd name="T0" fmla="*/ 25 w 31"/>
                <a:gd name="T1" fmla="*/ 44 h 44"/>
                <a:gd name="T2" fmla="*/ 15 w 31"/>
                <a:gd name="T3" fmla="*/ 28 h 44"/>
                <a:gd name="T4" fmla="*/ 13 w 31"/>
                <a:gd name="T5" fmla="*/ 28 h 44"/>
                <a:gd name="T6" fmla="*/ 5 w 31"/>
                <a:gd name="T7" fmla="*/ 28 h 44"/>
                <a:gd name="T8" fmla="*/ 5 w 31"/>
                <a:gd name="T9" fmla="*/ 44 h 44"/>
                <a:gd name="T10" fmla="*/ 0 w 31"/>
                <a:gd name="T11" fmla="*/ 44 h 44"/>
                <a:gd name="T12" fmla="*/ 0 w 31"/>
                <a:gd name="T13" fmla="*/ 0 h 44"/>
                <a:gd name="T14" fmla="*/ 13 w 31"/>
                <a:gd name="T15" fmla="*/ 0 h 44"/>
                <a:gd name="T16" fmla="*/ 29 w 31"/>
                <a:gd name="T17" fmla="*/ 14 h 44"/>
                <a:gd name="T18" fmla="*/ 20 w 31"/>
                <a:gd name="T19" fmla="*/ 27 h 44"/>
                <a:gd name="T20" fmla="*/ 31 w 31"/>
                <a:gd name="T21" fmla="*/ 44 h 44"/>
                <a:gd name="T22" fmla="*/ 25 w 31"/>
                <a:gd name="T23" fmla="*/ 44 h 44"/>
                <a:gd name="T24" fmla="*/ 13 w 31"/>
                <a:gd name="T25" fmla="*/ 23 h 44"/>
                <a:gd name="T26" fmla="*/ 24 w 31"/>
                <a:gd name="T27" fmla="*/ 14 h 44"/>
                <a:gd name="T28" fmla="*/ 13 w 31"/>
                <a:gd name="T29" fmla="*/ 5 h 44"/>
                <a:gd name="T30" fmla="*/ 5 w 31"/>
                <a:gd name="T31" fmla="*/ 5 h 44"/>
                <a:gd name="T32" fmla="*/ 5 w 31"/>
                <a:gd name="T33" fmla="*/ 23 h 44"/>
                <a:gd name="T34" fmla="*/ 13 w 31"/>
                <a:gd name="T3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4">
                  <a:moveTo>
                    <a:pt x="25" y="44"/>
                  </a:moveTo>
                  <a:cubicBezTo>
                    <a:pt x="15" y="28"/>
                    <a:pt x="15" y="28"/>
                    <a:pt x="15" y="28"/>
                  </a:cubicBezTo>
                  <a:cubicBezTo>
                    <a:pt x="14"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3" y="0"/>
                    <a:pt x="29" y="6"/>
                    <a:pt x="29" y="14"/>
                  </a:cubicBezTo>
                  <a:cubicBezTo>
                    <a:pt x="29" y="20"/>
                    <a:pt x="26" y="25"/>
                    <a:pt x="20" y="27"/>
                  </a:cubicBezTo>
                  <a:cubicBezTo>
                    <a:pt x="31" y="44"/>
                    <a:pt x="31" y="44"/>
                    <a:pt x="31" y="44"/>
                  </a:cubicBezTo>
                  <a:lnTo>
                    <a:pt x="25" y="44"/>
                  </a:lnTo>
                  <a:close/>
                  <a:moveTo>
                    <a:pt x="13" y="23"/>
                  </a:moveTo>
                  <a:cubicBezTo>
                    <a:pt x="20" y="23"/>
                    <a:pt x="24" y="19"/>
                    <a:pt x="24" y="14"/>
                  </a:cubicBezTo>
                  <a:cubicBezTo>
                    <a:pt x="24" y="9"/>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1" name="Rectangle 46"/>
            <p:cNvSpPr>
              <a:spLocks noChangeArrowheads="1"/>
            </p:cNvSpPr>
            <p:nvPr userDrawn="1"/>
          </p:nvSpPr>
          <p:spPr bwMode="auto">
            <a:xfrm>
              <a:off x="-8756650"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2" name="Freeform 47"/>
            <p:cNvSpPr>
              <a:spLocks/>
            </p:cNvSpPr>
            <p:nvPr userDrawn="1"/>
          </p:nvSpPr>
          <p:spPr bwMode="auto">
            <a:xfrm>
              <a:off x="-8702675" y="4140200"/>
              <a:ext cx="92075" cy="139700"/>
            </a:xfrm>
            <a:custGeom>
              <a:avLst/>
              <a:gdLst>
                <a:gd name="T0" fmla="*/ 58 w 58"/>
                <a:gd name="T1" fmla="*/ 78 h 88"/>
                <a:gd name="T2" fmla="*/ 58 w 58"/>
                <a:gd name="T3" fmla="*/ 88 h 88"/>
                <a:gd name="T4" fmla="*/ 0 w 58"/>
                <a:gd name="T5" fmla="*/ 88 h 88"/>
                <a:gd name="T6" fmla="*/ 0 w 58"/>
                <a:gd name="T7" fmla="*/ 0 h 88"/>
                <a:gd name="T8" fmla="*/ 58 w 58"/>
                <a:gd name="T9" fmla="*/ 0 h 88"/>
                <a:gd name="T10" fmla="*/ 58 w 58"/>
                <a:gd name="T11" fmla="*/ 10 h 88"/>
                <a:gd name="T12" fmla="*/ 10 w 58"/>
                <a:gd name="T13" fmla="*/ 10 h 88"/>
                <a:gd name="T14" fmla="*/ 10 w 58"/>
                <a:gd name="T15" fmla="*/ 38 h 88"/>
                <a:gd name="T16" fmla="*/ 48 w 58"/>
                <a:gd name="T17" fmla="*/ 38 h 88"/>
                <a:gd name="T18" fmla="*/ 48 w 58"/>
                <a:gd name="T19" fmla="*/ 46 h 88"/>
                <a:gd name="T20" fmla="*/ 10 w 58"/>
                <a:gd name="T21" fmla="*/ 46 h 88"/>
                <a:gd name="T22" fmla="*/ 10 w 58"/>
                <a:gd name="T23" fmla="*/ 78 h 88"/>
                <a:gd name="T24" fmla="*/ 58 w 58"/>
                <a:gd name="T25"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3" name="Freeform 48"/>
            <p:cNvSpPr>
              <a:spLocks/>
            </p:cNvSpPr>
            <p:nvPr userDrawn="1"/>
          </p:nvSpPr>
          <p:spPr bwMode="auto">
            <a:xfrm>
              <a:off x="-8594725" y="4140200"/>
              <a:ext cx="101600" cy="142875"/>
            </a:xfrm>
            <a:custGeom>
              <a:avLst/>
              <a:gdLst>
                <a:gd name="T0" fmla="*/ 27 w 32"/>
                <a:gd name="T1" fmla="*/ 13 h 45"/>
                <a:gd name="T2" fmla="*/ 16 w 32"/>
                <a:gd name="T3" fmla="*/ 4 h 45"/>
                <a:gd name="T4" fmla="*/ 6 w 32"/>
                <a:gd name="T5" fmla="*/ 11 h 45"/>
                <a:gd name="T6" fmla="*/ 18 w 32"/>
                <a:gd name="T7" fmla="*/ 19 h 45"/>
                <a:gd name="T8" fmla="*/ 32 w 32"/>
                <a:gd name="T9" fmla="*/ 32 h 45"/>
                <a:gd name="T10" fmla="*/ 16 w 32"/>
                <a:gd name="T11" fmla="*/ 45 h 45"/>
                <a:gd name="T12" fmla="*/ 0 w 32"/>
                <a:gd name="T13" fmla="*/ 32 h 45"/>
                <a:gd name="T14" fmla="*/ 5 w 32"/>
                <a:gd name="T15" fmla="*/ 31 h 45"/>
                <a:gd name="T16" fmla="*/ 16 w 32"/>
                <a:gd name="T17" fmla="*/ 40 h 45"/>
                <a:gd name="T18" fmla="*/ 27 w 32"/>
                <a:gd name="T19" fmla="*/ 32 h 45"/>
                <a:gd name="T20" fmla="*/ 13 w 32"/>
                <a:gd name="T21" fmla="*/ 23 h 45"/>
                <a:gd name="T22" fmla="*/ 1 w 32"/>
                <a:gd name="T23" fmla="*/ 11 h 45"/>
                <a:gd name="T24" fmla="*/ 16 w 32"/>
                <a:gd name="T25" fmla="*/ 0 h 45"/>
                <a:gd name="T26" fmla="*/ 31 w 32"/>
                <a:gd name="T27" fmla="*/ 11 h 45"/>
                <a:gd name="T28" fmla="*/ 27 w 32"/>
                <a:gd name="T29"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4" name="Line 49"/>
            <p:cNvSpPr>
              <a:spLocks noChangeShapeType="1"/>
            </p:cNvSpPr>
            <p:nvPr userDrawn="1"/>
          </p:nvSpPr>
          <p:spPr bwMode="auto">
            <a:xfrm>
              <a:off x="-13328650" y="4016375"/>
              <a:ext cx="4864100" cy="0"/>
            </a:xfrm>
            <a:prstGeom prst="line">
              <a:avLst/>
            </a:prstGeom>
            <a:noFill/>
            <a:ln w="6"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6400" dirty="0"/>
            </a:p>
          </p:txBody>
        </p:sp>
        <p:sp>
          <p:nvSpPr>
            <p:cNvPr id="235" name="Freeform 50"/>
            <p:cNvSpPr>
              <a:spLocks noEditPoints="1"/>
            </p:cNvSpPr>
            <p:nvPr userDrawn="1"/>
          </p:nvSpPr>
          <p:spPr bwMode="auto">
            <a:xfrm>
              <a:off x="-12442825"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6" name="Freeform 51"/>
            <p:cNvSpPr>
              <a:spLocks/>
            </p:cNvSpPr>
            <p:nvPr userDrawn="1"/>
          </p:nvSpPr>
          <p:spPr bwMode="auto">
            <a:xfrm>
              <a:off x="-122967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7" name="Freeform 52"/>
            <p:cNvSpPr>
              <a:spLocks/>
            </p:cNvSpPr>
            <p:nvPr userDrawn="1"/>
          </p:nvSpPr>
          <p:spPr bwMode="auto">
            <a:xfrm>
              <a:off x="-12166600"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8" name="Freeform 53"/>
            <p:cNvSpPr>
              <a:spLocks noEditPoints="1"/>
            </p:cNvSpPr>
            <p:nvPr userDrawn="1"/>
          </p:nvSpPr>
          <p:spPr bwMode="auto">
            <a:xfrm>
              <a:off x="-12023725"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39" name="Freeform 54"/>
            <p:cNvSpPr>
              <a:spLocks/>
            </p:cNvSpPr>
            <p:nvPr userDrawn="1"/>
          </p:nvSpPr>
          <p:spPr bwMode="auto">
            <a:xfrm>
              <a:off x="-11836400"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0" name="Freeform 55"/>
            <p:cNvSpPr>
              <a:spLocks noEditPoints="1"/>
            </p:cNvSpPr>
            <p:nvPr userDrawn="1"/>
          </p:nvSpPr>
          <p:spPr bwMode="auto">
            <a:xfrm>
              <a:off x="-11664950"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1" name="Freeform 56"/>
            <p:cNvSpPr>
              <a:spLocks/>
            </p:cNvSpPr>
            <p:nvPr userDrawn="1"/>
          </p:nvSpPr>
          <p:spPr bwMode="auto">
            <a:xfrm>
              <a:off x="-11442700"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2" name="Freeform 57"/>
            <p:cNvSpPr>
              <a:spLocks/>
            </p:cNvSpPr>
            <p:nvPr userDrawn="1"/>
          </p:nvSpPr>
          <p:spPr bwMode="auto">
            <a:xfrm>
              <a:off x="-11293475"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3" name="Freeform 58"/>
            <p:cNvSpPr>
              <a:spLocks/>
            </p:cNvSpPr>
            <p:nvPr userDrawn="1"/>
          </p:nvSpPr>
          <p:spPr bwMode="auto">
            <a:xfrm>
              <a:off x="-11128375"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4" name="Freeform 59"/>
            <p:cNvSpPr>
              <a:spLocks/>
            </p:cNvSpPr>
            <p:nvPr userDrawn="1"/>
          </p:nvSpPr>
          <p:spPr bwMode="auto">
            <a:xfrm>
              <a:off x="-10931525"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5" name="Freeform 60"/>
            <p:cNvSpPr>
              <a:spLocks noEditPoints="1"/>
            </p:cNvSpPr>
            <p:nvPr userDrawn="1"/>
          </p:nvSpPr>
          <p:spPr bwMode="auto">
            <a:xfrm>
              <a:off x="-10763250"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6" name="Freeform 61"/>
            <p:cNvSpPr>
              <a:spLocks/>
            </p:cNvSpPr>
            <p:nvPr userDrawn="1"/>
          </p:nvSpPr>
          <p:spPr bwMode="auto">
            <a:xfrm>
              <a:off x="-10575925"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7" name="Freeform 62"/>
            <p:cNvSpPr>
              <a:spLocks/>
            </p:cNvSpPr>
            <p:nvPr userDrawn="1"/>
          </p:nvSpPr>
          <p:spPr bwMode="auto">
            <a:xfrm>
              <a:off x="-10420350"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8" name="Freeform 63"/>
            <p:cNvSpPr>
              <a:spLocks noEditPoints="1"/>
            </p:cNvSpPr>
            <p:nvPr userDrawn="1"/>
          </p:nvSpPr>
          <p:spPr bwMode="auto">
            <a:xfrm>
              <a:off x="-10267950"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49" name="Freeform 64"/>
            <p:cNvSpPr>
              <a:spLocks noEditPoints="1"/>
            </p:cNvSpPr>
            <p:nvPr userDrawn="1"/>
          </p:nvSpPr>
          <p:spPr bwMode="auto">
            <a:xfrm>
              <a:off x="-10137775"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0" name="Freeform 65"/>
            <p:cNvSpPr>
              <a:spLocks/>
            </p:cNvSpPr>
            <p:nvPr userDrawn="1"/>
          </p:nvSpPr>
          <p:spPr bwMode="auto">
            <a:xfrm>
              <a:off x="-9979025"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1" name="Freeform 66"/>
            <p:cNvSpPr>
              <a:spLocks/>
            </p:cNvSpPr>
            <p:nvPr userDrawn="1"/>
          </p:nvSpPr>
          <p:spPr bwMode="auto">
            <a:xfrm>
              <a:off x="-9817100"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2" name="Freeform 67"/>
            <p:cNvSpPr>
              <a:spLocks/>
            </p:cNvSpPr>
            <p:nvPr userDrawn="1"/>
          </p:nvSpPr>
          <p:spPr bwMode="auto">
            <a:xfrm>
              <a:off x="-11068050"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3" name="Freeform 68"/>
            <p:cNvSpPr>
              <a:spLocks/>
            </p:cNvSpPr>
            <p:nvPr userDrawn="1"/>
          </p:nvSpPr>
          <p:spPr bwMode="auto">
            <a:xfrm>
              <a:off x="-9150350"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4" name="Freeform 69"/>
            <p:cNvSpPr>
              <a:spLocks noEditPoints="1"/>
            </p:cNvSpPr>
            <p:nvPr userDrawn="1"/>
          </p:nvSpPr>
          <p:spPr bwMode="auto">
            <a:xfrm>
              <a:off x="-13395325"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5" name="Freeform 70"/>
            <p:cNvSpPr>
              <a:spLocks noEditPoints="1"/>
            </p:cNvSpPr>
            <p:nvPr userDrawn="1"/>
          </p:nvSpPr>
          <p:spPr bwMode="auto">
            <a:xfrm>
              <a:off x="-12077700"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6" name="Freeform 71"/>
            <p:cNvSpPr>
              <a:spLocks noEditPoints="1"/>
            </p:cNvSpPr>
            <p:nvPr userDrawn="1"/>
          </p:nvSpPr>
          <p:spPr bwMode="auto">
            <a:xfrm>
              <a:off x="-10220325"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7" name="Freeform 72"/>
            <p:cNvSpPr>
              <a:spLocks/>
            </p:cNvSpPr>
            <p:nvPr userDrawn="1"/>
          </p:nvSpPr>
          <p:spPr bwMode="auto">
            <a:xfrm>
              <a:off x="-12884150"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8" name="Freeform 73"/>
            <p:cNvSpPr>
              <a:spLocks/>
            </p:cNvSpPr>
            <p:nvPr userDrawn="1"/>
          </p:nvSpPr>
          <p:spPr bwMode="auto">
            <a:xfrm>
              <a:off x="-8616950"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259" name="Freeform 74"/>
            <p:cNvSpPr>
              <a:spLocks/>
            </p:cNvSpPr>
            <p:nvPr userDrawn="1"/>
          </p:nvSpPr>
          <p:spPr bwMode="auto">
            <a:xfrm>
              <a:off x="-8531225"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sp>
        <p:nvSpPr>
          <p:cNvPr id="195" name="Rectangle 6"/>
          <p:cNvSpPr>
            <a:spLocks noChangeArrowheads="1"/>
          </p:cNvSpPr>
          <p:nvPr userDrawn="1"/>
        </p:nvSpPr>
        <p:spPr bwMode="auto">
          <a:xfrm>
            <a:off x="6461" y="-24608"/>
            <a:ext cx="12185539" cy="6882608"/>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1171" tIns="95585" rIns="191171" bIns="95585"/>
          <a:lstStyle/>
          <a:p>
            <a:endParaRPr lang="en-US" sz="6400" dirty="0">
              <a:solidFill>
                <a:srgbClr val="000000"/>
              </a:solidFill>
            </a:endParaRPr>
          </a:p>
        </p:txBody>
      </p:sp>
      <p:grpSp>
        <p:nvGrpSpPr>
          <p:cNvPr id="100" name="Group 99"/>
          <p:cNvGrpSpPr/>
          <p:nvPr userDrawn="1"/>
        </p:nvGrpSpPr>
        <p:grpSpPr>
          <a:xfrm>
            <a:off x="3292797" y="2616200"/>
            <a:ext cx="6133171" cy="2719355"/>
            <a:chOff x="2087899" y="2641600"/>
            <a:chExt cx="4960601" cy="1663700"/>
          </a:xfrm>
        </p:grpSpPr>
        <p:sp>
          <p:nvSpPr>
            <p:cNvPr id="101" name="Freeform 10"/>
            <p:cNvSpPr>
              <a:spLocks/>
            </p:cNvSpPr>
            <p:nvPr userDrawn="1"/>
          </p:nvSpPr>
          <p:spPr bwMode="auto">
            <a:xfrm>
              <a:off x="2087899" y="4124325"/>
              <a:ext cx="111125" cy="174625"/>
            </a:xfrm>
            <a:custGeom>
              <a:avLst/>
              <a:gdLst>
                <a:gd name="T0" fmla="*/ 79375 w 35"/>
                <a:gd name="T1" fmla="*/ 60325 h 55"/>
                <a:gd name="T2" fmla="*/ 53975 w 35"/>
                <a:gd name="T3" fmla="*/ 44450 h 55"/>
                <a:gd name="T4" fmla="*/ 38100 w 35"/>
                <a:gd name="T5" fmla="*/ 53975 h 55"/>
                <a:gd name="T6" fmla="*/ 69850 w 35"/>
                <a:gd name="T7" fmla="*/ 73025 h 55"/>
                <a:gd name="T8" fmla="*/ 111125 w 35"/>
                <a:gd name="T9" fmla="*/ 114300 h 55"/>
                <a:gd name="T10" fmla="*/ 73025 w 35"/>
                <a:gd name="T11" fmla="*/ 155575 h 55"/>
                <a:gd name="T12" fmla="*/ 73025 w 35"/>
                <a:gd name="T13" fmla="*/ 174625 h 55"/>
                <a:gd name="T14" fmla="*/ 41275 w 35"/>
                <a:gd name="T15" fmla="*/ 174625 h 55"/>
                <a:gd name="T16" fmla="*/ 41275 w 35"/>
                <a:gd name="T17" fmla="*/ 155575 h 55"/>
                <a:gd name="T18" fmla="*/ 0 w 35"/>
                <a:gd name="T19" fmla="*/ 117475 h 55"/>
                <a:gd name="T20" fmla="*/ 31750 w 35"/>
                <a:gd name="T21" fmla="*/ 107950 h 55"/>
                <a:gd name="T22" fmla="*/ 60325 w 35"/>
                <a:gd name="T23" fmla="*/ 130175 h 55"/>
                <a:gd name="T24" fmla="*/ 76200 w 35"/>
                <a:gd name="T25" fmla="*/ 117475 h 55"/>
                <a:gd name="T26" fmla="*/ 41275 w 35"/>
                <a:gd name="T27" fmla="*/ 95250 h 55"/>
                <a:gd name="T28" fmla="*/ 3175 w 35"/>
                <a:gd name="T29" fmla="*/ 57150 h 55"/>
                <a:gd name="T30" fmla="*/ 41275 w 35"/>
                <a:gd name="T31" fmla="*/ 15875 h 55"/>
                <a:gd name="T32" fmla="*/ 41275 w 35"/>
                <a:gd name="T33" fmla="*/ 0 h 55"/>
                <a:gd name="T34" fmla="*/ 73025 w 35"/>
                <a:gd name="T35" fmla="*/ 0 h 55"/>
                <a:gd name="T36" fmla="*/ 73025 w 35"/>
                <a:gd name="T37" fmla="*/ 15875 h 55"/>
                <a:gd name="T38" fmla="*/ 111125 w 35"/>
                <a:gd name="T39" fmla="*/ 53975 h 55"/>
                <a:gd name="T40" fmla="*/ 79375 w 35"/>
                <a:gd name="T41" fmla="*/ 60325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55">
                  <a:moveTo>
                    <a:pt x="25" y="19"/>
                  </a:moveTo>
                  <a:cubicBezTo>
                    <a:pt x="24" y="15"/>
                    <a:pt x="20" y="14"/>
                    <a:pt x="17" y="14"/>
                  </a:cubicBezTo>
                  <a:cubicBezTo>
                    <a:pt x="14" y="14"/>
                    <a:pt x="12" y="15"/>
                    <a:pt x="12" y="17"/>
                  </a:cubicBezTo>
                  <a:cubicBezTo>
                    <a:pt x="12" y="20"/>
                    <a:pt x="17" y="21"/>
                    <a:pt x="22" y="23"/>
                  </a:cubicBezTo>
                  <a:cubicBezTo>
                    <a:pt x="28" y="25"/>
                    <a:pt x="35" y="29"/>
                    <a:pt x="35" y="36"/>
                  </a:cubicBezTo>
                  <a:cubicBezTo>
                    <a:pt x="35" y="43"/>
                    <a:pt x="31" y="48"/>
                    <a:pt x="23" y="49"/>
                  </a:cubicBezTo>
                  <a:cubicBezTo>
                    <a:pt x="23" y="55"/>
                    <a:pt x="23" y="55"/>
                    <a:pt x="23" y="55"/>
                  </a:cubicBezTo>
                  <a:cubicBezTo>
                    <a:pt x="13" y="55"/>
                    <a:pt x="13" y="55"/>
                    <a:pt x="13" y="55"/>
                  </a:cubicBezTo>
                  <a:cubicBezTo>
                    <a:pt x="13" y="49"/>
                    <a:pt x="13" y="49"/>
                    <a:pt x="13" y="49"/>
                  </a:cubicBezTo>
                  <a:cubicBezTo>
                    <a:pt x="7" y="48"/>
                    <a:pt x="2" y="43"/>
                    <a:pt x="0" y="37"/>
                  </a:cubicBezTo>
                  <a:cubicBezTo>
                    <a:pt x="10" y="34"/>
                    <a:pt x="10" y="34"/>
                    <a:pt x="10" y="34"/>
                  </a:cubicBezTo>
                  <a:cubicBezTo>
                    <a:pt x="11" y="37"/>
                    <a:pt x="14" y="41"/>
                    <a:pt x="19" y="41"/>
                  </a:cubicBezTo>
                  <a:cubicBezTo>
                    <a:pt x="22" y="41"/>
                    <a:pt x="24" y="39"/>
                    <a:pt x="24" y="37"/>
                  </a:cubicBezTo>
                  <a:cubicBezTo>
                    <a:pt x="24" y="33"/>
                    <a:pt x="19" y="32"/>
                    <a:pt x="13" y="30"/>
                  </a:cubicBezTo>
                  <a:cubicBezTo>
                    <a:pt x="7" y="28"/>
                    <a:pt x="1" y="25"/>
                    <a:pt x="1" y="18"/>
                  </a:cubicBezTo>
                  <a:cubicBezTo>
                    <a:pt x="1" y="12"/>
                    <a:pt x="6" y="7"/>
                    <a:pt x="13" y="5"/>
                  </a:cubicBezTo>
                  <a:cubicBezTo>
                    <a:pt x="13" y="0"/>
                    <a:pt x="13" y="0"/>
                    <a:pt x="13" y="0"/>
                  </a:cubicBezTo>
                  <a:cubicBezTo>
                    <a:pt x="23" y="0"/>
                    <a:pt x="23" y="0"/>
                    <a:pt x="23" y="0"/>
                  </a:cubicBezTo>
                  <a:cubicBezTo>
                    <a:pt x="23" y="5"/>
                    <a:pt x="23" y="5"/>
                    <a:pt x="23" y="5"/>
                  </a:cubicBezTo>
                  <a:cubicBezTo>
                    <a:pt x="29" y="7"/>
                    <a:pt x="33" y="11"/>
                    <a:pt x="35" y="17"/>
                  </a:cubicBezTo>
                  <a:lnTo>
                    <a:pt x="2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2" name="Freeform 11"/>
            <p:cNvSpPr>
              <a:spLocks noEditPoints="1"/>
            </p:cNvSpPr>
            <p:nvPr userDrawn="1"/>
          </p:nvSpPr>
          <p:spPr bwMode="auto">
            <a:xfrm>
              <a:off x="2211724" y="4140200"/>
              <a:ext cx="107950" cy="142875"/>
            </a:xfrm>
            <a:custGeom>
              <a:avLst/>
              <a:gdLst>
                <a:gd name="T0" fmla="*/ 50800 w 34"/>
                <a:gd name="T1" fmla="*/ 50800 h 45"/>
                <a:gd name="T2" fmla="*/ 50800 w 34"/>
                <a:gd name="T3" fmla="*/ 50800 h 45"/>
                <a:gd name="T4" fmla="*/ 60325 w 34"/>
                <a:gd name="T5" fmla="*/ 47625 h 45"/>
                <a:gd name="T6" fmla="*/ 107950 w 34"/>
                <a:gd name="T7" fmla="*/ 95250 h 45"/>
                <a:gd name="T8" fmla="*/ 53975 w 34"/>
                <a:gd name="T9" fmla="*/ 142875 h 45"/>
                <a:gd name="T10" fmla="*/ 0 w 34"/>
                <a:gd name="T11" fmla="*/ 92075 h 45"/>
                <a:gd name="T12" fmla="*/ 25400 w 34"/>
                <a:gd name="T13" fmla="*/ 38100 h 45"/>
                <a:gd name="T14" fmla="*/ 50800 w 34"/>
                <a:gd name="T15" fmla="*/ 0 h 45"/>
                <a:gd name="T16" fmla="*/ 85725 w 34"/>
                <a:gd name="T17" fmla="*/ 0 h 45"/>
                <a:gd name="T18" fmla="*/ 50800 w 34"/>
                <a:gd name="T19" fmla="*/ 50800 h 45"/>
                <a:gd name="T20" fmla="*/ 76200 w 34"/>
                <a:gd name="T21" fmla="*/ 92075 h 45"/>
                <a:gd name="T22" fmla="*/ 53975 w 34"/>
                <a:gd name="T23" fmla="*/ 73025 h 45"/>
                <a:gd name="T24" fmla="*/ 31750 w 34"/>
                <a:gd name="T25" fmla="*/ 92075 h 45"/>
                <a:gd name="T26" fmla="*/ 53975 w 34"/>
                <a:gd name="T27" fmla="*/ 114300 h 45"/>
                <a:gd name="T28" fmla="*/ 76200 w 34"/>
                <a:gd name="T29" fmla="*/ 920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5">
                  <a:moveTo>
                    <a:pt x="16" y="16"/>
                  </a:moveTo>
                  <a:cubicBezTo>
                    <a:pt x="16" y="16"/>
                    <a:pt x="16" y="16"/>
                    <a:pt x="16" y="16"/>
                  </a:cubicBezTo>
                  <a:cubicBezTo>
                    <a:pt x="16" y="15"/>
                    <a:pt x="17" y="15"/>
                    <a:pt x="19" y="15"/>
                  </a:cubicBezTo>
                  <a:cubicBezTo>
                    <a:pt x="29" y="15"/>
                    <a:pt x="34" y="22"/>
                    <a:pt x="34" y="30"/>
                  </a:cubicBezTo>
                  <a:cubicBezTo>
                    <a:pt x="34" y="39"/>
                    <a:pt x="27" y="45"/>
                    <a:pt x="17" y="45"/>
                  </a:cubicBezTo>
                  <a:cubicBezTo>
                    <a:pt x="8" y="45"/>
                    <a:pt x="0" y="39"/>
                    <a:pt x="0" y="29"/>
                  </a:cubicBezTo>
                  <a:cubicBezTo>
                    <a:pt x="0" y="23"/>
                    <a:pt x="3" y="18"/>
                    <a:pt x="8" y="12"/>
                  </a:cubicBezTo>
                  <a:cubicBezTo>
                    <a:pt x="16" y="0"/>
                    <a:pt x="16" y="0"/>
                    <a:pt x="16" y="0"/>
                  </a:cubicBezTo>
                  <a:cubicBezTo>
                    <a:pt x="27" y="0"/>
                    <a:pt x="27" y="0"/>
                    <a:pt x="27" y="0"/>
                  </a:cubicBezTo>
                  <a:lnTo>
                    <a:pt x="16" y="16"/>
                  </a:lnTo>
                  <a:close/>
                  <a:moveTo>
                    <a:pt x="24" y="29"/>
                  </a:moveTo>
                  <a:cubicBezTo>
                    <a:pt x="24" y="26"/>
                    <a:pt x="21" y="23"/>
                    <a:pt x="17" y="23"/>
                  </a:cubicBezTo>
                  <a:cubicBezTo>
                    <a:pt x="13" y="23"/>
                    <a:pt x="10" y="26"/>
                    <a:pt x="10" y="29"/>
                  </a:cubicBezTo>
                  <a:cubicBezTo>
                    <a:pt x="10" y="33"/>
                    <a:pt x="13" y="36"/>
                    <a:pt x="17" y="36"/>
                  </a:cubicBezTo>
                  <a:cubicBezTo>
                    <a:pt x="21" y="36"/>
                    <a:pt x="24" y="33"/>
                    <a:pt x="2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3" name="Oval 12"/>
            <p:cNvSpPr>
              <a:spLocks noChangeArrowheads="1"/>
            </p:cNvSpPr>
            <p:nvPr userDrawn="1"/>
          </p:nvSpPr>
          <p:spPr bwMode="auto">
            <a:xfrm>
              <a:off x="2335549" y="4251325"/>
              <a:ext cx="31750" cy="31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4" name="Freeform 13"/>
            <p:cNvSpPr>
              <a:spLocks/>
            </p:cNvSpPr>
            <p:nvPr userDrawn="1"/>
          </p:nvSpPr>
          <p:spPr bwMode="auto">
            <a:xfrm>
              <a:off x="2389524" y="4140200"/>
              <a:ext cx="104775" cy="142875"/>
            </a:xfrm>
            <a:custGeom>
              <a:avLst/>
              <a:gdLst>
                <a:gd name="T0" fmla="*/ 34925 w 33"/>
                <a:gd name="T1" fmla="*/ 50800 h 45"/>
                <a:gd name="T2" fmla="*/ 50800 w 33"/>
                <a:gd name="T3" fmla="*/ 47625 h 45"/>
                <a:gd name="T4" fmla="*/ 104775 w 33"/>
                <a:gd name="T5" fmla="*/ 95250 h 45"/>
                <a:gd name="T6" fmla="*/ 50800 w 33"/>
                <a:gd name="T7" fmla="*/ 142875 h 45"/>
                <a:gd name="T8" fmla="*/ 0 w 33"/>
                <a:gd name="T9" fmla="*/ 107950 h 45"/>
                <a:gd name="T10" fmla="*/ 28575 w 33"/>
                <a:gd name="T11" fmla="*/ 98425 h 45"/>
                <a:gd name="T12" fmla="*/ 50800 w 33"/>
                <a:gd name="T13" fmla="*/ 114300 h 45"/>
                <a:gd name="T14" fmla="*/ 69850 w 33"/>
                <a:gd name="T15" fmla="*/ 95250 h 45"/>
                <a:gd name="T16" fmla="*/ 50800 w 33"/>
                <a:gd name="T17" fmla="*/ 73025 h 45"/>
                <a:gd name="T18" fmla="*/ 31750 w 33"/>
                <a:gd name="T19" fmla="*/ 85725 h 45"/>
                <a:gd name="T20" fmla="*/ 3175 w 33"/>
                <a:gd name="T21" fmla="*/ 76200 h 45"/>
                <a:gd name="T22" fmla="*/ 15875 w 33"/>
                <a:gd name="T23" fmla="*/ 0 h 45"/>
                <a:gd name="T24" fmla="*/ 95250 w 33"/>
                <a:gd name="T25" fmla="*/ 0 h 45"/>
                <a:gd name="T26" fmla="*/ 95250 w 33"/>
                <a:gd name="T27" fmla="*/ 31750 h 45"/>
                <a:gd name="T28" fmla="*/ 41275 w 33"/>
                <a:gd name="T29" fmla="*/ 31750 h 45"/>
                <a:gd name="T30" fmla="*/ 41275 w 33"/>
                <a:gd name="T31" fmla="*/ 34925 h 45"/>
                <a:gd name="T32" fmla="*/ 34925 w 33"/>
                <a:gd name="T33" fmla="*/ 5080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3" h="45">
                  <a:moveTo>
                    <a:pt x="11" y="16"/>
                  </a:moveTo>
                  <a:cubicBezTo>
                    <a:pt x="12" y="16"/>
                    <a:pt x="14" y="15"/>
                    <a:pt x="16" y="15"/>
                  </a:cubicBezTo>
                  <a:cubicBezTo>
                    <a:pt x="25" y="15"/>
                    <a:pt x="33" y="21"/>
                    <a:pt x="33" y="30"/>
                  </a:cubicBezTo>
                  <a:cubicBezTo>
                    <a:pt x="33" y="38"/>
                    <a:pt x="26" y="45"/>
                    <a:pt x="16" y="45"/>
                  </a:cubicBezTo>
                  <a:cubicBezTo>
                    <a:pt x="7" y="45"/>
                    <a:pt x="1" y="40"/>
                    <a:pt x="0" y="34"/>
                  </a:cubicBezTo>
                  <a:cubicBezTo>
                    <a:pt x="9" y="31"/>
                    <a:pt x="9" y="31"/>
                    <a:pt x="9" y="31"/>
                  </a:cubicBezTo>
                  <a:cubicBezTo>
                    <a:pt x="10" y="33"/>
                    <a:pt x="12" y="36"/>
                    <a:pt x="16" y="36"/>
                  </a:cubicBezTo>
                  <a:cubicBezTo>
                    <a:pt x="19" y="36"/>
                    <a:pt x="22" y="33"/>
                    <a:pt x="22" y="30"/>
                  </a:cubicBezTo>
                  <a:cubicBezTo>
                    <a:pt x="22" y="26"/>
                    <a:pt x="19" y="23"/>
                    <a:pt x="16" y="23"/>
                  </a:cubicBezTo>
                  <a:cubicBezTo>
                    <a:pt x="12" y="23"/>
                    <a:pt x="11" y="25"/>
                    <a:pt x="10" y="27"/>
                  </a:cubicBezTo>
                  <a:cubicBezTo>
                    <a:pt x="1" y="24"/>
                    <a:pt x="1" y="24"/>
                    <a:pt x="1" y="24"/>
                  </a:cubicBezTo>
                  <a:cubicBezTo>
                    <a:pt x="5" y="0"/>
                    <a:pt x="5" y="0"/>
                    <a:pt x="5" y="0"/>
                  </a:cubicBezTo>
                  <a:cubicBezTo>
                    <a:pt x="30" y="0"/>
                    <a:pt x="30" y="0"/>
                    <a:pt x="30" y="0"/>
                  </a:cubicBezTo>
                  <a:cubicBezTo>
                    <a:pt x="30" y="10"/>
                    <a:pt x="30" y="10"/>
                    <a:pt x="30" y="10"/>
                  </a:cubicBezTo>
                  <a:cubicBezTo>
                    <a:pt x="13" y="10"/>
                    <a:pt x="13" y="10"/>
                    <a:pt x="13" y="10"/>
                  </a:cubicBezTo>
                  <a:cubicBezTo>
                    <a:pt x="13" y="11"/>
                    <a:pt x="13" y="11"/>
                    <a:pt x="13" y="11"/>
                  </a:cubicBezTo>
                  <a:cubicBezTo>
                    <a:pt x="12" y="15"/>
                    <a:pt x="11"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5" name="Freeform 14"/>
            <p:cNvSpPr>
              <a:spLocks noEditPoints="1"/>
            </p:cNvSpPr>
            <p:nvPr userDrawn="1"/>
          </p:nvSpPr>
          <p:spPr bwMode="auto">
            <a:xfrm>
              <a:off x="2567324" y="4140200"/>
              <a:ext cx="101600" cy="139700"/>
            </a:xfrm>
            <a:custGeom>
              <a:avLst/>
              <a:gdLst>
                <a:gd name="T0" fmla="*/ 53975 w 32"/>
                <a:gd name="T1" fmla="*/ 0 h 44"/>
                <a:gd name="T2" fmla="*/ 92075 w 32"/>
                <a:gd name="T3" fmla="*/ 34925 h 44"/>
                <a:gd name="T4" fmla="*/ 69850 w 32"/>
                <a:gd name="T5" fmla="*/ 63500 h 44"/>
                <a:gd name="T6" fmla="*/ 69850 w 32"/>
                <a:gd name="T7" fmla="*/ 63500 h 44"/>
                <a:gd name="T8" fmla="*/ 101600 w 32"/>
                <a:gd name="T9" fmla="*/ 98425 h 44"/>
                <a:gd name="T10" fmla="*/ 57150 w 32"/>
                <a:gd name="T11" fmla="*/ 139700 h 44"/>
                <a:gd name="T12" fmla="*/ 0 w 32"/>
                <a:gd name="T13" fmla="*/ 139700 h 44"/>
                <a:gd name="T14" fmla="*/ 0 w 32"/>
                <a:gd name="T15" fmla="*/ 0 h 44"/>
                <a:gd name="T16" fmla="*/ 53975 w 32"/>
                <a:gd name="T17" fmla="*/ 0 h 44"/>
                <a:gd name="T18" fmla="*/ 50800 w 32"/>
                <a:gd name="T19" fmla="*/ 60325 h 44"/>
                <a:gd name="T20" fmla="*/ 76200 w 32"/>
                <a:gd name="T21" fmla="*/ 38100 h 44"/>
                <a:gd name="T22" fmla="*/ 50800 w 32"/>
                <a:gd name="T23" fmla="*/ 15875 h 44"/>
                <a:gd name="T24" fmla="*/ 15875 w 32"/>
                <a:gd name="T25" fmla="*/ 15875 h 44"/>
                <a:gd name="T26" fmla="*/ 15875 w 32"/>
                <a:gd name="T27" fmla="*/ 60325 h 44"/>
                <a:gd name="T28" fmla="*/ 50800 w 32"/>
                <a:gd name="T29" fmla="*/ 60325 h 44"/>
                <a:gd name="T30" fmla="*/ 53975 w 32"/>
                <a:gd name="T31" fmla="*/ 127000 h 44"/>
                <a:gd name="T32" fmla="*/ 85725 w 32"/>
                <a:gd name="T33" fmla="*/ 98425 h 44"/>
                <a:gd name="T34" fmla="*/ 53975 w 32"/>
                <a:gd name="T35" fmla="*/ 73025 h 44"/>
                <a:gd name="T36" fmla="*/ 15875 w 32"/>
                <a:gd name="T37" fmla="*/ 73025 h 44"/>
                <a:gd name="T38" fmla="*/ 15875 w 32"/>
                <a:gd name="T39" fmla="*/ 127000 h 44"/>
                <a:gd name="T40" fmla="*/ 53975 w 32"/>
                <a:gd name="T41" fmla="*/ 127000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 h="44">
                  <a:moveTo>
                    <a:pt x="17" y="0"/>
                  </a:moveTo>
                  <a:cubicBezTo>
                    <a:pt x="24" y="0"/>
                    <a:pt x="29" y="5"/>
                    <a:pt x="29" y="11"/>
                  </a:cubicBezTo>
                  <a:cubicBezTo>
                    <a:pt x="29" y="16"/>
                    <a:pt x="26" y="19"/>
                    <a:pt x="22" y="20"/>
                  </a:cubicBezTo>
                  <a:cubicBezTo>
                    <a:pt x="22" y="20"/>
                    <a:pt x="22" y="20"/>
                    <a:pt x="22" y="20"/>
                  </a:cubicBezTo>
                  <a:cubicBezTo>
                    <a:pt x="26" y="21"/>
                    <a:pt x="32" y="25"/>
                    <a:pt x="32" y="31"/>
                  </a:cubicBezTo>
                  <a:cubicBezTo>
                    <a:pt x="32" y="39"/>
                    <a:pt x="27" y="44"/>
                    <a:pt x="18" y="44"/>
                  </a:cubicBezTo>
                  <a:cubicBezTo>
                    <a:pt x="0" y="44"/>
                    <a:pt x="0" y="44"/>
                    <a:pt x="0" y="44"/>
                  </a:cubicBezTo>
                  <a:cubicBezTo>
                    <a:pt x="0" y="0"/>
                    <a:pt x="0" y="0"/>
                    <a:pt x="0" y="0"/>
                  </a:cubicBezTo>
                  <a:lnTo>
                    <a:pt x="17" y="0"/>
                  </a:lnTo>
                  <a:close/>
                  <a:moveTo>
                    <a:pt x="16" y="19"/>
                  </a:moveTo>
                  <a:cubicBezTo>
                    <a:pt x="21" y="19"/>
                    <a:pt x="24" y="15"/>
                    <a:pt x="24" y="12"/>
                  </a:cubicBezTo>
                  <a:cubicBezTo>
                    <a:pt x="24" y="8"/>
                    <a:pt x="21" y="5"/>
                    <a:pt x="16" y="5"/>
                  </a:cubicBezTo>
                  <a:cubicBezTo>
                    <a:pt x="5" y="5"/>
                    <a:pt x="5" y="5"/>
                    <a:pt x="5" y="5"/>
                  </a:cubicBezTo>
                  <a:cubicBezTo>
                    <a:pt x="5" y="19"/>
                    <a:pt x="5" y="19"/>
                    <a:pt x="5" y="19"/>
                  </a:cubicBezTo>
                  <a:lnTo>
                    <a:pt x="16" y="19"/>
                  </a:lnTo>
                  <a:close/>
                  <a:moveTo>
                    <a:pt x="17" y="40"/>
                  </a:moveTo>
                  <a:cubicBezTo>
                    <a:pt x="23" y="40"/>
                    <a:pt x="27" y="36"/>
                    <a:pt x="27" y="31"/>
                  </a:cubicBezTo>
                  <a:cubicBezTo>
                    <a:pt x="27" y="26"/>
                    <a:pt x="22" y="23"/>
                    <a:pt x="17" y="23"/>
                  </a:cubicBezTo>
                  <a:cubicBezTo>
                    <a:pt x="5" y="23"/>
                    <a:pt x="5" y="23"/>
                    <a:pt x="5" y="23"/>
                  </a:cubicBezTo>
                  <a:cubicBezTo>
                    <a:pt x="5" y="40"/>
                    <a:pt x="5" y="40"/>
                    <a:pt x="5" y="40"/>
                  </a:cubicBezTo>
                  <a:lnTo>
                    <a:pt x="1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6" name="Rectangle 15"/>
            <p:cNvSpPr>
              <a:spLocks noChangeArrowheads="1"/>
            </p:cNvSpPr>
            <p:nvPr userDrawn="1"/>
          </p:nvSpPr>
          <p:spPr bwMode="auto">
            <a:xfrm>
              <a:off x="2697499"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07" name="Freeform 16"/>
            <p:cNvSpPr>
              <a:spLocks/>
            </p:cNvSpPr>
            <p:nvPr userDrawn="1"/>
          </p:nvSpPr>
          <p:spPr bwMode="auto">
            <a:xfrm>
              <a:off x="2748299"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15875 w 58"/>
                <a:gd name="T9" fmla="*/ 0 h 88"/>
                <a:gd name="T10" fmla="*/ 15875 w 58"/>
                <a:gd name="T11" fmla="*/ 123825 h 88"/>
                <a:gd name="T12" fmla="*/ 92075 w 58"/>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88">
                  <a:moveTo>
                    <a:pt x="58" y="78"/>
                  </a:moveTo>
                  <a:lnTo>
                    <a:pt x="58" y="88"/>
                  </a:lnTo>
                  <a:lnTo>
                    <a:pt x="0" y="88"/>
                  </a:lnTo>
                  <a:lnTo>
                    <a:pt x="0" y="0"/>
                  </a:lnTo>
                  <a:lnTo>
                    <a:pt x="10" y="0"/>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8" name="Freeform 17"/>
            <p:cNvSpPr>
              <a:spLocks/>
            </p:cNvSpPr>
            <p:nvPr userDrawn="1"/>
          </p:nvSpPr>
          <p:spPr bwMode="auto">
            <a:xfrm>
              <a:off x="2862599" y="4140200"/>
              <a:ext cx="88900" cy="139700"/>
            </a:xfrm>
            <a:custGeom>
              <a:avLst/>
              <a:gdLst>
                <a:gd name="T0" fmla="*/ 88900 w 56"/>
                <a:gd name="T1" fmla="*/ 123825 h 88"/>
                <a:gd name="T2" fmla="*/ 88900 w 56"/>
                <a:gd name="T3" fmla="*/ 139700 h 88"/>
                <a:gd name="T4" fmla="*/ 0 w 56"/>
                <a:gd name="T5" fmla="*/ 139700 h 88"/>
                <a:gd name="T6" fmla="*/ 0 w 56"/>
                <a:gd name="T7" fmla="*/ 0 h 88"/>
                <a:gd name="T8" fmla="*/ 15875 w 56"/>
                <a:gd name="T9" fmla="*/ 0 h 88"/>
                <a:gd name="T10" fmla="*/ 15875 w 56"/>
                <a:gd name="T11" fmla="*/ 123825 h 88"/>
                <a:gd name="T12" fmla="*/ 88900 w 56"/>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09" name="Rectangle 18"/>
            <p:cNvSpPr>
              <a:spLocks noChangeArrowheads="1"/>
            </p:cNvSpPr>
            <p:nvPr userDrawn="1"/>
          </p:nvSpPr>
          <p:spPr bwMode="auto">
            <a:xfrm>
              <a:off x="2973724"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10" name="Freeform 19"/>
            <p:cNvSpPr>
              <a:spLocks noEditPoints="1"/>
            </p:cNvSpPr>
            <p:nvPr userDrawn="1"/>
          </p:nvSpPr>
          <p:spPr bwMode="auto">
            <a:xfrm>
              <a:off x="3014999" y="4140200"/>
              <a:ext cx="146050" cy="142875"/>
            </a:xfrm>
            <a:custGeom>
              <a:avLst/>
              <a:gdLst>
                <a:gd name="T0" fmla="*/ 73025 w 46"/>
                <a:gd name="T1" fmla="*/ 0 h 45"/>
                <a:gd name="T2" fmla="*/ 146050 w 46"/>
                <a:gd name="T3" fmla="*/ 69850 h 45"/>
                <a:gd name="T4" fmla="*/ 73025 w 46"/>
                <a:gd name="T5" fmla="*/ 142875 h 45"/>
                <a:gd name="T6" fmla="*/ 0 w 46"/>
                <a:gd name="T7" fmla="*/ 69850 h 45"/>
                <a:gd name="T8" fmla="*/ 73025 w 46"/>
                <a:gd name="T9" fmla="*/ 0 h 45"/>
                <a:gd name="T10" fmla="*/ 73025 w 46"/>
                <a:gd name="T11" fmla="*/ 127000 h 45"/>
                <a:gd name="T12" fmla="*/ 127000 w 46"/>
                <a:gd name="T13" fmla="*/ 69850 h 45"/>
                <a:gd name="T14" fmla="*/ 73025 w 46"/>
                <a:gd name="T15" fmla="*/ 15875 h 45"/>
                <a:gd name="T16" fmla="*/ 19050 w 46"/>
                <a:gd name="T17" fmla="*/ 69850 h 45"/>
                <a:gd name="T18" fmla="*/ 73025 w 46"/>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5">
                  <a:moveTo>
                    <a:pt x="23" y="0"/>
                  </a:moveTo>
                  <a:cubicBezTo>
                    <a:pt x="35" y="0"/>
                    <a:pt x="46" y="9"/>
                    <a:pt x="46" y="22"/>
                  </a:cubicBezTo>
                  <a:cubicBezTo>
                    <a:pt x="46" y="35"/>
                    <a:pt x="35" y="45"/>
                    <a:pt x="23" y="45"/>
                  </a:cubicBezTo>
                  <a:cubicBezTo>
                    <a:pt x="10" y="45"/>
                    <a:pt x="0" y="35"/>
                    <a:pt x="0" y="22"/>
                  </a:cubicBezTo>
                  <a:cubicBezTo>
                    <a:pt x="0" y="9"/>
                    <a:pt x="10"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1" name="Freeform 20"/>
            <p:cNvSpPr>
              <a:spLocks/>
            </p:cNvSpPr>
            <p:nvPr userDrawn="1"/>
          </p:nvSpPr>
          <p:spPr bwMode="auto">
            <a:xfrm>
              <a:off x="3186449" y="4140200"/>
              <a:ext cx="111125" cy="139700"/>
            </a:xfrm>
            <a:custGeom>
              <a:avLst/>
              <a:gdLst>
                <a:gd name="T0" fmla="*/ 111125 w 35"/>
                <a:gd name="T1" fmla="*/ 0 h 44"/>
                <a:gd name="T2" fmla="*/ 111125 w 35"/>
                <a:gd name="T3" fmla="*/ 139700 h 44"/>
                <a:gd name="T4" fmla="*/ 95250 w 35"/>
                <a:gd name="T5" fmla="*/ 139700 h 44"/>
                <a:gd name="T6" fmla="*/ 34925 w 35"/>
                <a:gd name="T7" fmla="*/ 57150 h 44"/>
                <a:gd name="T8" fmla="*/ 15875 w 35"/>
                <a:gd name="T9" fmla="*/ 28575 h 44"/>
                <a:gd name="T10" fmla="*/ 15875 w 35"/>
                <a:gd name="T11" fmla="*/ 28575 h 44"/>
                <a:gd name="T12" fmla="*/ 15875 w 35"/>
                <a:gd name="T13" fmla="*/ 66675 h 44"/>
                <a:gd name="T14" fmla="*/ 15875 w 35"/>
                <a:gd name="T15" fmla="*/ 139700 h 44"/>
                <a:gd name="T16" fmla="*/ 0 w 35"/>
                <a:gd name="T17" fmla="*/ 139700 h 44"/>
                <a:gd name="T18" fmla="*/ 0 w 35"/>
                <a:gd name="T19" fmla="*/ 0 h 44"/>
                <a:gd name="T20" fmla="*/ 12700 w 35"/>
                <a:gd name="T21" fmla="*/ 0 h 44"/>
                <a:gd name="T22" fmla="*/ 76200 w 35"/>
                <a:gd name="T23" fmla="*/ 82550 h 44"/>
                <a:gd name="T24" fmla="*/ 95250 w 35"/>
                <a:gd name="T25" fmla="*/ 111125 h 44"/>
                <a:gd name="T26" fmla="*/ 95250 w 35"/>
                <a:gd name="T27" fmla="*/ 111125 h 44"/>
                <a:gd name="T28" fmla="*/ 95250 w 35"/>
                <a:gd name="T29" fmla="*/ 73025 h 44"/>
                <a:gd name="T30" fmla="*/ 95250 w 35"/>
                <a:gd name="T31" fmla="*/ 0 h 44"/>
                <a:gd name="T32" fmla="*/ 111125 w 35"/>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5" h="44">
                  <a:moveTo>
                    <a:pt x="35" y="0"/>
                  </a:moveTo>
                  <a:cubicBezTo>
                    <a:pt x="35" y="44"/>
                    <a:pt x="35" y="44"/>
                    <a:pt x="35" y="44"/>
                  </a:cubicBezTo>
                  <a:cubicBezTo>
                    <a:pt x="30" y="44"/>
                    <a:pt x="30" y="44"/>
                    <a:pt x="30" y="44"/>
                  </a:cubicBezTo>
                  <a:cubicBezTo>
                    <a:pt x="11" y="18"/>
                    <a:pt x="11" y="18"/>
                    <a:pt x="11" y="18"/>
                  </a:cubicBezTo>
                  <a:cubicBezTo>
                    <a:pt x="7" y="13"/>
                    <a:pt x="5" y="9"/>
                    <a:pt x="5" y="9"/>
                  </a:cubicBezTo>
                  <a:cubicBezTo>
                    <a:pt x="5" y="9"/>
                    <a:pt x="5" y="9"/>
                    <a:pt x="5" y="9"/>
                  </a:cubicBezTo>
                  <a:cubicBezTo>
                    <a:pt x="4" y="9"/>
                    <a:pt x="5" y="14"/>
                    <a:pt x="5" y="21"/>
                  </a:cubicBezTo>
                  <a:cubicBezTo>
                    <a:pt x="5" y="44"/>
                    <a:pt x="5" y="44"/>
                    <a:pt x="5" y="44"/>
                  </a:cubicBezTo>
                  <a:cubicBezTo>
                    <a:pt x="0" y="44"/>
                    <a:pt x="0" y="44"/>
                    <a:pt x="0" y="44"/>
                  </a:cubicBezTo>
                  <a:cubicBezTo>
                    <a:pt x="0" y="0"/>
                    <a:pt x="0" y="0"/>
                    <a:pt x="0" y="0"/>
                  </a:cubicBezTo>
                  <a:cubicBezTo>
                    <a:pt x="4" y="0"/>
                    <a:pt x="4" y="0"/>
                    <a:pt x="4" y="0"/>
                  </a:cubicBezTo>
                  <a:cubicBezTo>
                    <a:pt x="24" y="26"/>
                    <a:pt x="24" y="26"/>
                    <a:pt x="24" y="26"/>
                  </a:cubicBezTo>
                  <a:cubicBezTo>
                    <a:pt x="27" y="31"/>
                    <a:pt x="30" y="35"/>
                    <a:pt x="30" y="35"/>
                  </a:cubicBezTo>
                  <a:cubicBezTo>
                    <a:pt x="30" y="35"/>
                    <a:pt x="30" y="35"/>
                    <a:pt x="30" y="35"/>
                  </a:cubicBezTo>
                  <a:cubicBezTo>
                    <a:pt x="30" y="35"/>
                    <a:pt x="30" y="30"/>
                    <a:pt x="30" y="23"/>
                  </a:cubicBezTo>
                  <a:cubicBezTo>
                    <a:pt x="30" y="0"/>
                    <a:pt x="30" y="0"/>
                    <a:pt x="30"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2" name="Rectangle 21"/>
            <p:cNvSpPr>
              <a:spLocks noChangeArrowheads="1"/>
            </p:cNvSpPr>
            <p:nvPr userDrawn="1"/>
          </p:nvSpPr>
          <p:spPr bwMode="auto">
            <a:xfrm>
              <a:off x="3370371" y="4130675"/>
              <a:ext cx="1587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13" name="Freeform 24"/>
            <p:cNvSpPr>
              <a:spLocks/>
            </p:cNvSpPr>
            <p:nvPr userDrawn="1"/>
          </p:nvSpPr>
          <p:spPr bwMode="auto">
            <a:xfrm>
              <a:off x="3803650" y="4251325"/>
              <a:ext cx="34925" cy="53975"/>
            </a:xfrm>
            <a:custGeom>
              <a:avLst/>
              <a:gdLst>
                <a:gd name="T0" fmla="*/ 19050 w 11"/>
                <a:gd name="T1" fmla="*/ 28575 h 17"/>
                <a:gd name="T2" fmla="*/ 15875 w 11"/>
                <a:gd name="T3" fmla="*/ 28575 h 17"/>
                <a:gd name="T4" fmla="*/ 3175 w 11"/>
                <a:gd name="T5" fmla="*/ 15875 h 17"/>
                <a:gd name="T6" fmla="*/ 19050 w 11"/>
                <a:gd name="T7" fmla="*/ 0 h 17"/>
                <a:gd name="T8" fmla="*/ 34925 w 11"/>
                <a:gd name="T9" fmla="*/ 15875 h 17"/>
                <a:gd name="T10" fmla="*/ 12700 w 11"/>
                <a:gd name="T11" fmla="*/ 53975 h 17"/>
                <a:gd name="T12" fmla="*/ 0 w 11"/>
                <a:gd name="T13" fmla="*/ 53975 h 17"/>
                <a:gd name="T14" fmla="*/ 15875 w 11"/>
                <a:gd name="T15" fmla="*/ 31750 h 17"/>
                <a:gd name="T16" fmla="*/ 19050 w 11"/>
                <a:gd name="T17" fmla="*/ 28575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 h="17">
                  <a:moveTo>
                    <a:pt x="6" y="9"/>
                  </a:moveTo>
                  <a:cubicBezTo>
                    <a:pt x="5" y="9"/>
                    <a:pt x="5" y="9"/>
                    <a:pt x="5" y="9"/>
                  </a:cubicBezTo>
                  <a:cubicBezTo>
                    <a:pt x="3" y="9"/>
                    <a:pt x="1" y="7"/>
                    <a:pt x="1" y="5"/>
                  </a:cubicBezTo>
                  <a:cubicBezTo>
                    <a:pt x="1" y="2"/>
                    <a:pt x="3" y="0"/>
                    <a:pt x="6" y="0"/>
                  </a:cubicBezTo>
                  <a:cubicBezTo>
                    <a:pt x="9" y="0"/>
                    <a:pt x="11" y="2"/>
                    <a:pt x="11" y="5"/>
                  </a:cubicBezTo>
                  <a:cubicBezTo>
                    <a:pt x="11" y="9"/>
                    <a:pt x="8" y="14"/>
                    <a:pt x="4" y="17"/>
                  </a:cubicBezTo>
                  <a:cubicBezTo>
                    <a:pt x="0" y="17"/>
                    <a:pt x="0" y="17"/>
                    <a:pt x="0" y="17"/>
                  </a:cubicBezTo>
                  <a:cubicBezTo>
                    <a:pt x="2" y="16"/>
                    <a:pt x="5" y="12"/>
                    <a:pt x="5" y="10"/>
                  </a:cubicBezTo>
                  <a:lnTo>
                    <a:pt x="6"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4" name="Freeform 25"/>
            <p:cNvSpPr>
              <a:spLocks noEditPoints="1"/>
            </p:cNvSpPr>
            <p:nvPr userDrawn="1"/>
          </p:nvSpPr>
          <p:spPr bwMode="auto">
            <a:xfrm>
              <a:off x="3844925"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5" name="Freeform 26"/>
            <p:cNvSpPr>
              <a:spLocks noEditPoints="1"/>
            </p:cNvSpPr>
            <p:nvPr userDrawn="1"/>
          </p:nvSpPr>
          <p:spPr bwMode="auto">
            <a:xfrm>
              <a:off x="3990975"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1750 w 40"/>
                <a:gd name="T11" fmla="*/ 69850 h 45"/>
                <a:gd name="T12" fmla="*/ 63500 w 40"/>
                <a:gd name="T13" fmla="*/ 111125 h 45"/>
                <a:gd name="T14" fmla="*/ 92075 w 40"/>
                <a:gd name="T15" fmla="*/ 69850 h 45"/>
                <a:gd name="T16" fmla="*/ 63500 w 40"/>
                <a:gd name="T17" fmla="*/ 31750 h 45"/>
                <a:gd name="T18" fmla="*/ 31750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2" y="45"/>
                    <a:pt x="20" y="45"/>
                  </a:cubicBezTo>
                  <a:cubicBezTo>
                    <a:pt x="7" y="45"/>
                    <a:pt x="0" y="35"/>
                    <a:pt x="0" y="22"/>
                  </a:cubicBezTo>
                  <a:cubicBezTo>
                    <a:pt x="0" y="10"/>
                    <a:pt x="7" y="0"/>
                    <a:pt x="20" y="0"/>
                  </a:cubicBezTo>
                  <a:cubicBezTo>
                    <a:pt x="32" y="0"/>
                    <a:pt x="40" y="10"/>
                    <a:pt x="40" y="22"/>
                  </a:cubicBezTo>
                  <a:close/>
                  <a:moveTo>
                    <a:pt x="10" y="22"/>
                  </a:moveTo>
                  <a:cubicBezTo>
                    <a:pt x="10" y="29"/>
                    <a:pt x="13" y="35"/>
                    <a:pt x="20" y="35"/>
                  </a:cubicBezTo>
                  <a:cubicBezTo>
                    <a:pt x="26" y="35"/>
                    <a:pt x="29" y="29"/>
                    <a:pt x="29" y="22"/>
                  </a:cubicBezTo>
                  <a:cubicBezTo>
                    <a:pt x="29" y="15"/>
                    <a:pt x="26" y="10"/>
                    <a:pt x="20" y="10"/>
                  </a:cubicBezTo>
                  <a:cubicBezTo>
                    <a:pt x="13" y="10"/>
                    <a:pt x="10" y="15"/>
                    <a:pt x="10"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6" name="Freeform 27"/>
            <p:cNvSpPr>
              <a:spLocks noEditPoints="1"/>
            </p:cNvSpPr>
            <p:nvPr userDrawn="1"/>
          </p:nvSpPr>
          <p:spPr bwMode="auto">
            <a:xfrm>
              <a:off x="4133850" y="4140200"/>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7" name="Freeform 28"/>
            <p:cNvSpPr>
              <a:spLocks/>
            </p:cNvSpPr>
            <p:nvPr userDrawn="1"/>
          </p:nvSpPr>
          <p:spPr bwMode="auto">
            <a:xfrm>
              <a:off x="43370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8" name="Freeform 29"/>
            <p:cNvSpPr>
              <a:spLocks/>
            </p:cNvSpPr>
            <p:nvPr userDrawn="1"/>
          </p:nvSpPr>
          <p:spPr bwMode="auto">
            <a:xfrm>
              <a:off x="4460875" y="4140200"/>
              <a:ext cx="127000" cy="139700"/>
            </a:xfrm>
            <a:custGeom>
              <a:avLst/>
              <a:gdLst>
                <a:gd name="T0" fmla="*/ 127000 w 40"/>
                <a:gd name="T1" fmla="*/ 0 h 44"/>
                <a:gd name="T2" fmla="*/ 127000 w 40"/>
                <a:gd name="T3" fmla="*/ 139700 h 44"/>
                <a:gd name="T4" fmla="*/ 111125 w 40"/>
                <a:gd name="T5" fmla="*/ 139700 h 44"/>
                <a:gd name="T6" fmla="*/ 111125 w 40"/>
                <a:gd name="T7" fmla="*/ 76200 h 44"/>
                <a:gd name="T8" fmla="*/ 111125 w 40"/>
                <a:gd name="T9" fmla="*/ 28575 h 44"/>
                <a:gd name="T10" fmla="*/ 111125 w 40"/>
                <a:gd name="T11" fmla="*/ 28575 h 44"/>
                <a:gd name="T12" fmla="*/ 98425 w 40"/>
                <a:gd name="T13" fmla="*/ 50800 h 44"/>
                <a:gd name="T14" fmla="*/ 66675 w 40"/>
                <a:gd name="T15" fmla="*/ 104775 h 44"/>
                <a:gd name="T16" fmla="*/ 60325 w 40"/>
                <a:gd name="T17" fmla="*/ 104775 h 44"/>
                <a:gd name="T18" fmla="*/ 25400 w 40"/>
                <a:gd name="T19" fmla="*/ 50800 h 44"/>
                <a:gd name="T20" fmla="*/ 15875 w 40"/>
                <a:gd name="T21" fmla="*/ 28575 h 44"/>
                <a:gd name="T22" fmla="*/ 15875 w 40"/>
                <a:gd name="T23" fmla="*/ 28575 h 44"/>
                <a:gd name="T24" fmla="*/ 15875 w 40"/>
                <a:gd name="T25" fmla="*/ 76200 h 44"/>
                <a:gd name="T26" fmla="*/ 15875 w 40"/>
                <a:gd name="T27" fmla="*/ 139700 h 44"/>
                <a:gd name="T28" fmla="*/ 0 w 40"/>
                <a:gd name="T29" fmla="*/ 139700 h 44"/>
                <a:gd name="T30" fmla="*/ 0 w 40"/>
                <a:gd name="T31" fmla="*/ 0 h 44"/>
                <a:gd name="T32" fmla="*/ 15875 w 40"/>
                <a:gd name="T33" fmla="*/ 0 h 44"/>
                <a:gd name="T34" fmla="*/ 47625 w 40"/>
                <a:gd name="T35" fmla="*/ 60325 h 44"/>
                <a:gd name="T36" fmla="*/ 63500 w 40"/>
                <a:gd name="T37" fmla="*/ 85725 h 44"/>
                <a:gd name="T38" fmla="*/ 63500 w 40"/>
                <a:gd name="T39" fmla="*/ 85725 h 44"/>
                <a:gd name="T40" fmla="*/ 76200 w 40"/>
                <a:gd name="T41" fmla="*/ 60325 h 44"/>
                <a:gd name="T42" fmla="*/ 111125 w 40"/>
                <a:gd name="T43" fmla="*/ 0 h 44"/>
                <a:gd name="T44" fmla="*/ 127000 w 40"/>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44">
                  <a:moveTo>
                    <a:pt x="40" y="0"/>
                  </a:moveTo>
                  <a:cubicBezTo>
                    <a:pt x="40" y="44"/>
                    <a:pt x="40" y="44"/>
                    <a:pt x="40" y="44"/>
                  </a:cubicBezTo>
                  <a:cubicBezTo>
                    <a:pt x="35" y="44"/>
                    <a:pt x="35" y="44"/>
                    <a:pt x="35" y="44"/>
                  </a:cubicBezTo>
                  <a:cubicBezTo>
                    <a:pt x="35" y="24"/>
                    <a:pt x="35" y="24"/>
                    <a:pt x="35" y="24"/>
                  </a:cubicBezTo>
                  <a:cubicBezTo>
                    <a:pt x="35" y="18"/>
                    <a:pt x="35" y="9"/>
                    <a:pt x="35" y="9"/>
                  </a:cubicBezTo>
                  <a:cubicBezTo>
                    <a:pt x="35" y="9"/>
                    <a:pt x="35" y="9"/>
                    <a:pt x="35" y="9"/>
                  </a:cubicBezTo>
                  <a:cubicBezTo>
                    <a:pt x="35" y="9"/>
                    <a:pt x="33" y="13"/>
                    <a:pt x="31" y="16"/>
                  </a:cubicBezTo>
                  <a:cubicBezTo>
                    <a:pt x="21" y="33"/>
                    <a:pt x="21" y="33"/>
                    <a:pt x="21" y="33"/>
                  </a:cubicBezTo>
                  <a:cubicBezTo>
                    <a:pt x="19" y="33"/>
                    <a:pt x="19" y="33"/>
                    <a:pt x="19" y="33"/>
                  </a:cubicBezTo>
                  <a:cubicBezTo>
                    <a:pt x="8" y="16"/>
                    <a:pt x="8" y="16"/>
                    <a:pt x="8" y="16"/>
                  </a:cubicBezTo>
                  <a:cubicBezTo>
                    <a:pt x="7" y="13"/>
                    <a:pt x="5" y="9"/>
                    <a:pt x="5" y="9"/>
                  </a:cubicBezTo>
                  <a:cubicBezTo>
                    <a:pt x="5" y="9"/>
                    <a:pt x="5" y="9"/>
                    <a:pt x="5" y="9"/>
                  </a:cubicBezTo>
                  <a:cubicBezTo>
                    <a:pt x="5" y="9"/>
                    <a:pt x="5" y="18"/>
                    <a:pt x="5" y="24"/>
                  </a:cubicBezTo>
                  <a:cubicBezTo>
                    <a:pt x="5" y="44"/>
                    <a:pt x="5" y="44"/>
                    <a:pt x="5" y="44"/>
                  </a:cubicBezTo>
                  <a:cubicBezTo>
                    <a:pt x="0" y="44"/>
                    <a:pt x="0" y="44"/>
                    <a:pt x="0" y="44"/>
                  </a:cubicBezTo>
                  <a:cubicBezTo>
                    <a:pt x="0" y="0"/>
                    <a:pt x="0" y="0"/>
                    <a:pt x="0" y="0"/>
                  </a:cubicBezTo>
                  <a:cubicBezTo>
                    <a:pt x="5" y="0"/>
                    <a:pt x="5" y="0"/>
                    <a:pt x="5" y="0"/>
                  </a:cubicBezTo>
                  <a:cubicBezTo>
                    <a:pt x="15" y="19"/>
                    <a:pt x="15" y="19"/>
                    <a:pt x="15" y="19"/>
                  </a:cubicBezTo>
                  <a:cubicBezTo>
                    <a:pt x="19" y="25"/>
                    <a:pt x="20" y="27"/>
                    <a:pt x="20" y="27"/>
                  </a:cubicBezTo>
                  <a:cubicBezTo>
                    <a:pt x="20" y="27"/>
                    <a:pt x="20" y="27"/>
                    <a:pt x="20" y="27"/>
                  </a:cubicBezTo>
                  <a:cubicBezTo>
                    <a:pt x="20" y="27"/>
                    <a:pt x="21" y="25"/>
                    <a:pt x="24" y="19"/>
                  </a:cubicBezTo>
                  <a:cubicBezTo>
                    <a:pt x="35" y="0"/>
                    <a:pt x="35" y="0"/>
                    <a:pt x="35"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19" name="Freeform 30"/>
            <p:cNvSpPr>
              <a:spLocks noEditPoints="1"/>
            </p:cNvSpPr>
            <p:nvPr userDrawn="1"/>
          </p:nvSpPr>
          <p:spPr bwMode="auto">
            <a:xfrm>
              <a:off x="4625975" y="4140200"/>
              <a:ext cx="92075" cy="139700"/>
            </a:xfrm>
            <a:custGeom>
              <a:avLst/>
              <a:gdLst>
                <a:gd name="T0" fmla="*/ 41275 w 29"/>
                <a:gd name="T1" fmla="*/ 0 h 44"/>
                <a:gd name="T2" fmla="*/ 92075 w 29"/>
                <a:gd name="T3" fmla="*/ 44450 h 44"/>
                <a:gd name="T4" fmla="*/ 41275 w 29"/>
                <a:gd name="T5" fmla="*/ 88900 h 44"/>
                <a:gd name="T6" fmla="*/ 15875 w 29"/>
                <a:gd name="T7" fmla="*/ 88900 h 44"/>
                <a:gd name="T8" fmla="*/ 15875 w 29"/>
                <a:gd name="T9" fmla="*/ 139700 h 44"/>
                <a:gd name="T10" fmla="*/ 0 w 29"/>
                <a:gd name="T11" fmla="*/ 139700 h 44"/>
                <a:gd name="T12" fmla="*/ 0 w 29"/>
                <a:gd name="T13" fmla="*/ 0 h 44"/>
                <a:gd name="T14" fmla="*/ 41275 w 29"/>
                <a:gd name="T15" fmla="*/ 0 h 44"/>
                <a:gd name="T16" fmla="*/ 41275 w 29"/>
                <a:gd name="T17" fmla="*/ 73025 h 44"/>
                <a:gd name="T18" fmla="*/ 76200 w 29"/>
                <a:gd name="T19" fmla="*/ 44450 h 44"/>
                <a:gd name="T20" fmla="*/ 41275 w 29"/>
                <a:gd name="T21" fmla="*/ 15875 h 44"/>
                <a:gd name="T22" fmla="*/ 15875 w 29"/>
                <a:gd name="T23" fmla="*/ 15875 h 44"/>
                <a:gd name="T24" fmla="*/ 15875 w 29"/>
                <a:gd name="T25" fmla="*/ 73025 h 44"/>
                <a:gd name="T26" fmla="*/ 41275 w 29"/>
                <a:gd name="T27" fmla="*/ 73025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 h="44">
                  <a:moveTo>
                    <a:pt x="13" y="0"/>
                  </a:moveTo>
                  <a:cubicBezTo>
                    <a:pt x="23" y="0"/>
                    <a:pt x="29" y="6"/>
                    <a:pt x="29" y="14"/>
                  </a:cubicBezTo>
                  <a:cubicBezTo>
                    <a:pt x="29" y="23"/>
                    <a:pt x="23" y="28"/>
                    <a:pt x="13" y="28"/>
                  </a:cubicBezTo>
                  <a:cubicBezTo>
                    <a:pt x="5" y="28"/>
                    <a:pt x="5" y="28"/>
                    <a:pt x="5" y="28"/>
                  </a:cubicBezTo>
                  <a:cubicBezTo>
                    <a:pt x="5" y="44"/>
                    <a:pt x="5" y="44"/>
                    <a:pt x="5" y="44"/>
                  </a:cubicBezTo>
                  <a:cubicBezTo>
                    <a:pt x="0" y="44"/>
                    <a:pt x="0" y="44"/>
                    <a:pt x="0" y="44"/>
                  </a:cubicBezTo>
                  <a:cubicBezTo>
                    <a:pt x="0" y="0"/>
                    <a:pt x="0" y="0"/>
                    <a:pt x="0" y="0"/>
                  </a:cubicBezTo>
                  <a:lnTo>
                    <a:pt x="13" y="0"/>
                  </a:lnTo>
                  <a:close/>
                  <a:moveTo>
                    <a:pt x="13" y="23"/>
                  </a:moveTo>
                  <a:cubicBezTo>
                    <a:pt x="20" y="23"/>
                    <a:pt x="24" y="20"/>
                    <a:pt x="24" y="14"/>
                  </a:cubicBezTo>
                  <a:cubicBezTo>
                    <a:pt x="24" y="8"/>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0" name="Freeform 31"/>
            <p:cNvSpPr>
              <a:spLocks/>
            </p:cNvSpPr>
            <p:nvPr userDrawn="1"/>
          </p:nvSpPr>
          <p:spPr bwMode="auto">
            <a:xfrm>
              <a:off x="4743450" y="4140200"/>
              <a:ext cx="88900" cy="139700"/>
            </a:xfrm>
            <a:custGeom>
              <a:avLst/>
              <a:gdLst>
                <a:gd name="T0" fmla="*/ 88900 w 56"/>
                <a:gd name="T1" fmla="*/ 123825 h 88"/>
                <a:gd name="T2" fmla="*/ 88900 w 56"/>
                <a:gd name="T3" fmla="*/ 139700 h 88"/>
                <a:gd name="T4" fmla="*/ 0 w 56"/>
                <a:gd name="T5" fmla="*/ 139700 h 88"/>
                <a:gd name="T6" fmla="*/ 0 w 56"/>
                <a:gd name="T7" fmla="*/ 0 h 88"/>
                <a:gd name="T8" fmla="*/ 15875 w 56"/>
                <a:gd name="T9" fmla="*/ 0 h 88"/>
                <a:gd name="T10" fmla="*/ 15875 w 56"/>
                <a:gd name="T11" fmla="*/ 123825 h 88"/>
                <a:gd name="T12" fmla="*/ 88900 w 56"/>
                <a:gd name="T13" fmla="*/ 123825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88">
                  <a:moveTo>
                    <a:pt x="56" y="78"/>
                  </a:moveTo>
                  <a:lnTo>
                    <a:pt x="56" y="88"/>
                  </a:lnTo>
                  <a:lnTo>
                    <a:pt x="0" y="88"/>
                  </a:lnTo>
                  <a:lnTo>
                    <a:pt x="0" y="0"/>
                  </a:lnTo>
                  <a:lnTo>
                    <a:pt x="10" y="0"/>
                  </a:lnTo>
                  <a:lnTo>
                    <a:pt x="10" y="78"/>
                  </a:lnTo>
                  <a:lnTo>
                    <a:pt x="5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1" name="Freeform 32"/>
            <p:cNvSpPr>
              <a:spLocks noEditPoints="1"/>
            </p:cNvSpPr>
            <p:nvPr userDrawn="1"/>
          </p:nvSpPr>
          <p:spPr bwMode="auto">
            <a:xfrm>
              <a:off x="4838700" y="4140200"/>
              <a:ext cx="142875" cy="142875"/>
            </a:xfrm>
            <a:custGeom>
              <a:avLst/>
              <a:gdLst>
                <a:gd name="T0" fmla="*/ 73025 w 45"/>
                <a:gd name="T1" fmla="*/ 0 h 45"/>
                <a:gd name="T2" fmla="*/ 142875 w 45"/>
                <a:gd name="T3" fmla="*/ 69850 h 45"/>
                <a:gd name="T4" fmla="*/ 73025 w 45"/>
                <a:gd name="T5" fmla="*/ 142875 h 45"/>
                <a:gd name="T6" fmla="*/ 0 w 45"/>
                <a:gd name="T7" fmla="*/ 69850 h 45"/>
                <a:gd name="T8" fmla="*/ 73025 w 45"/>
                <a:gd name="T9" fmla="*/ 0 h 45"/>
                <a:gd name="T10" fmla="*/ 73025 w 45"/>
                <a:gd name="T11" fmla="*/ 127000 h 45"/>
                <a:gd name="T12" fmla="*/ 127000 w 45"/>
                <a:gd name="T13" fmla="*/ 69850 h 45"/>
                <a:gd name="T14" fmla="*/ 73025 w 45"/>
                <a:gd name="T15" fmla="*/ 15875 h 45"/>
                <a:gd name="T16" fmla="*/ 15875 w 45"/>
                <a:gd name="T17" fmla="*/ 69850 h 45"/>
                <a:gd name="T18" fmla="*/ 73025 w 45"/>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 h="45">
                  <a:moveTo>
                    <a:pt x="23" y="0"/>
                  </a:moveTo>
                  <a:cubicBezTo>
                    <a:pt x="35" y="0"/>
                    <a:pt x="45" y="9"/>
                    <a:pt x="45" y="22"/>
                  </a:cubicBezTo>
                  <a:cubicBezTo>
                    <a:pt x="45" y="35"/>
                    <a:pt x="35" y="45"/>
                    <a:pt x="23" y="45"/>
                  </a:cubicBezTo>
                  <a:cubicBezTo>
                    <a:pt x="10" y="45"/>
                    <a:pt x="0" y="35"/>
                    <a:pt x="0" y="22"/>
                  </a:cubicBezTo>
                  <a:cubicBezTo>
                    <a:pt x="0" y="9"/>
                    <a:pt x="10" y="0"/>
                    <a:pt x="23" y="0"/>
                  </a:cubicBezTo>
                  <a:close/>
                  <a:moveTo>
                    <a:pt x="23" y="40"/>
                  </a:moveTo>
                  <a:cubicBezTo>
                    <a:pt x="32" y="40"/>
                    <a:pt x="40" y="33"/>
                    <a:pt x="40" y="22"/>
                  </a:cubicBezTo>
                  <a:cubicBezTo>
                    <a:pt x="40" y="12"/>
                    <a:pt x="32" y="5"/>
                    <a:pt x="23" y="5"/>
                  </a:cubicBezTo>
                  <a:cubicBezTo>
                    <a:pt x="13" y="5"/>
                    <a:pt x="5" y="12"/>
                    <a:pt x="5" y="22"/>
                  </a:cubicBezTo>
                  <a:cubicBezTo>
                    <a:pt x="5"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2" name="Freeform 33"/>
            <p:cNvSpPr>
              <a:spLocks/>
            </p:cNvSpPr>
            <p:nvPr userDrawn="1"/>
          </p:nvSpPr>
          <p:spPr bwMode="auto">
            <a:xfrm>
              <a:off x="4981575" y="4140200"/>
              <a:ext cx="123825" cy="139700"/>
            </a:xfrm>
            <a:custGeom>
              <a:avLst/>
              <a:gdLst>
                <a:gd name="T0" fmla="*/ 123825 w 39"/>
                <a:gd name="T1" fmla="*/ 0 h 44"/>
                <a:gd name="T2" fmla="*/ 69850 w 39"/>
                <a:gd name="T3" fmla="*/ 73025 h 44"/>
                <a:gd name="T4" fmla="*/ 69850 w 39"/>
                <a:gd name="T5" fmla="*/ 139700 h 44"/>
                <a:gd name="T6" fmla="*/ 53975 w 39"/>
                <a:gd name="T7" fmla="*/ 139700 h 44"/>
                <a:gd name="T8" fmla="*/ 53975 w 39"/>
                <a:gd name="T9" fmla="*/ 73025 h 44"/>
                <a:gd name="T10" fmla="*/ 0 w 39"/>
                <a:gd name="T11" fmla="*/ 0 h 44"/>
                <a:gd name="T12" fmla="*/ 19050 w 39"/>
                <a:gd name="T13" fmla="*/ 0 h 44"/>
                <a:gd name="T14" fmla="*/ 53975 w 39"/>
                <a:gd name="T15" fmla="*/ 47625 h 44"/>
                <a:gd name="T16" fmla="*/ 60325 w 39"/>
                <a:gd name="T17" fmla="*/ 57150 h 44"/>
                <a:gd name="T18" fmla="*/ 60325 w 39"/>
                <a:gd name="T19" fmla="*/ 57150 h 44"/>
                <a:gd name="T20" fmla="*/ 69850 w 39"/>
                <a:gd name="T21" fmla="*/ 47625 h 44"/>
                <a:gd name="T22" fmla="*/ 104775 w 39"/>
                <a:gd name="T23" fmla="*/ 0 h 44"/>
                <a:gd name="T24" fmla="*/ 123825 w 39"/>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4">
                  <a:moveTo>
                    <a:pt x="39" y="0"/>
                  </a:moveTo>
                  <a:cubicBezTo>
                    <a:pt x="22" y="23"/>
                    <a:pt x="22" y="23"/>
                    <a:pt x="22" y="23"/>
                  </a:cubicBezTo>
                  <a:cubicBezTo>
                    <a:pt x="22" y="44"/>
                    <a:pt x="22" y="44"/>
                    <a:pt x="22" y="44"/>
                  </a:cubicBezTo>
                  <a:cubicBezTo>
                    <a:pt x="17" y="44"/>
                    <a:pt x="17" y="44"/>
                    <a:pt x="17" y="44"/>
                  </a:cubicBezTo>
                  <a:cubicBezTo>
                    <a:pt x="17" y="23"/>
                    <a:pt x="17" y="23"/>
                    <a:pt x="17" y="23"/>
                  </a:cubicBezTo>
                  <a:cubicBezTo>
                    <a:pt x="0" y="0"/>
                    <a:pt x="0" y="0"/>
                    <a:pt x="0" y="0"/>
                  </a:cubicBezTo>
                  <a:cubicBezTo>
                    <a:pt x="6" y="0"/>
                    <a:pt x="6" y="0"/>
                    <a:pt x="6" y="0"/>
                  </a:cubicBezTo>
                  <a:cubicBezTo>
                    <a:pt x="17" y="15"/>
                    <a:pt x="17" y="15"/>
                    <a:pt x="17" y="15"/>
                  </a:cubicBezTo>
                  <a:cubicBezTo>
                    <a:pt x="18" y="16"/>
                    <a:pt x="19" y="18"/>
                    <a:pt x="19" y="18"/>
                  </a:cubicBezTo>
                  <a:cubicBezTo>
                    <a:pt x="19" y="18"/>
                    <a:pt x="19" y="18"/>
                    <a:pt x="19" y="18"/>
                  </a:cubicBezTo>
                  <a:cubicBezTo>
                    <a:pt x="20" y="18"/>
                    <a:pt x="21" y="16"/>
                    <a:pt x="22" y="15"/>
                  </a:cubicBezTo>
                  <a:cubicBezTo>
                    <a:pt x="33" y="0"/>
                    <a:pt x="33" y="0"/>
                    <a:pt x="33"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3" name="Freeform 34"/>
            <p:cNvSpPr>
              <a:spLocks/>
            </p:cNvSpPr>
            <p:nvPr userDrawn="1"/>
          </p:nvSpPr>
          <p:spPr bwMode="auto">
            <a:xfrm>
              <a:off x="51244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4" name="Freeform 35"/>
            <p:cNvSpPr>
              <a:spLocks/>
            </p:cNvSpPr>
            <p:nvPr userDrawn="1"/>
          </p:nvSpPr>
          <p:spPr bwMode="auto">
            <a:xfrm>
              <a:off x="5248275" y="4140200"/>
              <a:ext cx="95250" cy="139700"/>
            </a:xfrm>
            <a:custGeom>
              <a:avLst/>
              <a:gdLst>
                <a:gd name="T0" fmla="*/ 95250 w 60"/>
                <a:gd name="T1" fmla="*/ 123825 h 88"/>
                <a:gd name="T2" fmla="*/ 95250 w 60"/>
                <a:gd name="T3" fmla="*/ 139700 h 88"/>
                <a:gd name="T4" fmla="*/ 0 w 60"/>
                <a:gd name="T5" fmla="*/ 139700 h 88"/>
                <a:gd name="T6" fmla="*/ 0 w 60"/>
                <a:gd name="T7" fmla="*/ 0 h 88"/>
                <a:gd name="T8" fmla="*/ 92075 w 60"/>
                <a:gd name="T9" fmla="*/ 0 h 88"/>
                <a:gd name="T10" fmla="*/ 92075 w 60"/>
                <a:gd name="T11" fmla="*/ 15875 h 88"/>
                <a:gd name="T12" fmla="*/ 15875 w 60"/>
                <a:gd name="T13" fmla="*/ 15875 h 88"/>
                <a:gd name="T14" fmla="*/ 15875 w 60"/>
                <a:gd name="T15" fmla="*/ 60325 h 88"/>
                <a:gd name="T16" fmla="*/ 76200 w 60"/>
                <a:gd name="T17" fmla="*/ 60325 h 88"/>
                <a:gd name="T18" fmla="*/ 76200 w 60"/>
                <a:gd name="T19" fmla="*/ 73025 h 88"/>
                <a:gd name="T20" fmla="*/ 15875 w 60"/>
                <a:gd name="T21" fmla="*/ 73025 h 88"/>
                <a:gd name="T22" fmla="*/ 15875 w 60"/>
                <a:gd name="T23" fmla="*/ 123825 h 88"/>
                <a:gd name="T24" fmla="*/ 95250 w 60"/>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88">
                  <a:moveTo>
                    <a:pt x="60" y="78"/>
                  </a:moveTo>
                  <a:lnTo>
                    <a:pt x="60" y="88"/>
                  </a:lnTo>
                  <a:lnTo>
                    <a:pt x="0" y="88"/>
                  </a:lnTo>
                  <a:lnTo>
                    <a:pt x="0" y="0"/>
                  </a:lnTo>
                  <a:lnTo>
                    <a:pt x="58" y="0"/>
                  </a:lnTo>
                  <a:lnTo>
                    <a:pt x="58" y="10"/>
                  </a:lnTo>
                  <a:lnTo>
                    <a:pt x="10" y="10"/>
                  </a:lnTo>
                  <a:lnTo>
                    <a:pt x="10" y="38"/>
                  </a:lnTo>
                  <a:lnTo>
                    <a:pt x="48" y="38"/>
                  </a:lnTo>
                  <a:lnTo>
                    <a:pt x="48" y="46"/>
                  </a:lnTo>
                  <a:lnTo>
                    <a:pt x="10" y="46"/>
                  </a:lnTo>
                  <a:lnTo>
                    <a:pt x="10" y="78"/>
                  </a:lnTo>
                  <a:lnTo>
                    <a:pt x="6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5" name="Freeform 36"/>
            <p:cNvSpPr>
              <a:spLocks/>
            </p:cNvSpPr>
            <p:nvPr userDrawn="1"/>
          </p:nvSpPr>
          <p:spPr bwMode="auto">
            <a:xfrm>
              <a:off x="5356225" y="4140200"/>
              <a:ext cx="104775" cy="142875"/>
            </a:xfrm>
            <a:custGeom>
              <a:avLst/>
              <a:gdLst>
                <a:gd name="T0" fmla="*/ 85725 w 33"/>
                <a:gd name="T1" fmla="*/ 41275 h 45"/>
                <a:gd name="T2" fmla="*/ 50800 w 33"/>
                <a:gd name="T3" fmla="*/ 12700 h 45"/>
                <a:gd name="T4" fmla="*/ 19050 w 33"/>
                <a:gd name="T5" fmla="*/ 34925 h 45"/>
                <a:gd name="T6" fmla="*/ 57150 w 33"/>
                <a:gd name="T7" fmla="*/ 60325 h 45"/>
                <a:gd name="T8" fmla="*/ 104775 w 33"/>
                <a:gd name="T9" fmla="*/ 101600 h 45"/>
                <a:gd name="T10" fmla="*/ 53975 w 33"/>
                <a:gd name="T11" fmla="*/ 142875 h 45"/>
                <a:gd name="T12" fmla="*/ 0 w 33"/>
                <a:gd name="T13" fmla="*/ 101600 h 45"/>
                <a:gd name="T14" fmla="*/ 15875 w 33"/>
                <a:gd name="T15" fmla="*/ 98425 h 45"/>
                <a:gd name="T16" fmla="*/ 53975 w 33"/>
                <a:gd name="T17" fmla="*/ 127000 h 45"/>
                <a:gd name="T18" fmla="*/ 85725 w 33"/>
                <a:gd name="T19" fmla="*/ 101600 h 45"/>
                <a:gd name="T20" fmla="*/ 41275 w 33"/>
                <a:gd name="T21" fmla="*/ 73025 h 45"/>
                <a:gd name="T22" fmla="*/ 3175 w 33"/>
                <a:gd name="T23" fmla="*/ 34925 h 45"/>
                <a:gd name="T24" fmla="*/ 50800 w 33"/>
                <a:gd name="T25" fmla="*/ 0 h 45"/>
                <a:gd name="T26" fmla="*/ 101600 w 33"/>
                <a:gd name="T27" fmla="*/ 34925 h 45"/>
                <a:gd name="T28" fmla="*/ 85725 w 33"/>
                <a:gd name="T29" fmla="*/ 412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45">
                  <a:moveTo>
                    <a:pt x="27" y="13"/>
                  </a:moveTo>
                  <a:cubicBezTo>
                    <a:pt x="26" y="7"/>
                    <a:pt x="21" y="4"/>
                    <a:pt x="16" y="4"/>
                  </a:cubicBezTo>
                  <a:cubicBezTo>
                    <a:pt x="10" y="4"/>
                    <a:pt x="6" y="7"/>
                    <a:pt x="6" y="11"/>
                  </a:cubicBezTo>
                  <a:cubicBezTo>
                    <a:pt x="6" y="16"/>
                    <a:pt x="12" y="17"/>
                    <a:pt x="18" y="19"/>
                  </a:cubicBezTo>
                  <a:cubicBezTo>
                    <a:pt x="24" y="21"/>
                    <a:pt x="33" y="24"/>
                    <a:pt x="33" y="32"/>
                  </a:cubicBezTo>
                  <a:cubicBezTo>
                    <a:pt x="33" y="40"/>
                    <a:pt x="26" y="45"/>
                    <a:pt x="17" y="45"/>
                  </a:cubicBezTo>
                  <a:cubicBezTo>
                    <a:pt x="7" y="45"/>
                    <a:pt x="1" y="39"/>
                    <a:pt x="0" y="32"/>
                  </a:cubicBezTo>
                  <a:cubicBezTo>
                    <a:pt x="5" y="31"/>
                    <a:pt x="5" y="31"/>
                    <a:pt x="5" y="31"/>
                  </a:cubicBezTo>
                  <a:cubicBezTo>
                    <a:pt x="6" y="36"/>
                    <a:pt x="10" y="40"/>
                    <a:pt x="17" y="40"/>
                  </a:cubicBezTo>
                  <a:cubicBezTo>
                    <a:pt x="23" y="40"/>
                    <a:pt x="27" y="37"/>
                    <a:pt x="27" y="32"/>
                  </a:cubicBezTo>
                  <a:cubicBezTo>
                    <a:pt x="27" y="26"/>
                    <a:pt x="20" y="25"/>
                    <a:pt x="13" y="23"/>
                  </a:cubicBezTo>
                  <a:cubicBezTo>
                    <a:pt x="8" y="21"/>
                    <a:pt x="1" y="19"/>
                    <a:pt x="1" y="11"/>
                  </a:cubicBezTo>
                  <a:cubicBezTo>
                    <a:pt x="1" y="5"/>
                    <a:pt x="8" y="0"/>
                    <a:pt x="16" y="0"/>
                  </a:cubicBezTo>
                  <a:cubicBezTo>
                    <a:pt x="24" y="0"/>
                    <a:pt x="30" y="4"/>
                    <a:pt x="32"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26" name="Rectangle 37"/>
            <p:cNvSpPr>
              <a:spLocks noChangeArrowheads="1"/>
            </p:cNvSpPr>
            <p:nvPr userDrawn="1"/>
          </p:nvSpPr>
          <p:spPr bwMode="auto">
            <a:xfrm>
              <a:off x="5534025" y="4127500"/>
              <a:ext cx="12700"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27" name="Freeform 38"/>
            <p:cNvSpPr>
              <a:spLocks/>
            </p:cNvSpPr>
            <p:nvPr userDrawn="1"/>
          </p:nvSpPr>
          <p:spPr bwMode="auto">
            <a:xfrm>
              <a:off x="5622925" y="4140200"/>
              <a:ext cx="107950" cy="142875"/>
            </a:xfrm>
            <a:custGeom>
              <a:avLst/>
              <a:gdLst>
                <a:gd name="T0" fmla="*/ 3175 w 34"/>
                <a:gd name="T1" fmla="*/ 38100 h 45"/>
                <a:gd name="T2" fmla="*/ 53975 w 34"/>
                <a:gd name="T3" fmla="*/ 0 h 45"/>
                <a:gd name="T4" fmla="*/ 104775 w 34"/>
                <a:gd name="T5" fmla="*/ 38100 h 45"/>
                <a:gd name="T6" fmla="*/ 79375 w 34"/>
                <a:gd name="T7" fmla="*/ 66675 h 45"/>
                <a:gd name="T8" fmla="*/ 79375 w 34"/>
                <a:gd name="T9" fmla="*/ 69850 h 45"/>
                <a:gd name="T10" fmla="*/ 107950 w 34"/>
                <a:gd name="T11" fmla="*/ 98425 h 45"/>
                <a:gd name="T12" fmla="*/ 53975 w 34"/>
                <a:gd name="T13" fmla="*/ 142875 h 45"/>
                <a:gd name="T14" fmla="*/ 0 w 34"/>
                <a:gd name="T15" fmla="*/ 104775 h 45"/>
                <a:gd name="T16" fmla="*/ 28575 w 34"/>
                <a:gd name="T17" fmla="*/ 95250 h 45"/>
                <a:gd name="T18" fmla="*/ 53975 w 34"/>
                <a:gd name="T19" fmla="*/ 114300 h 45"/>
                <a:gd name="T20" fmla="*/ 73025 w 34"/>
                <a:gd name="T21" fmla="*/ 95250 h 45"/>
                <a:gd name="T22" fmla="*/ 53975 w 34"/>
                <a:gd name="T23" fmla="*/ 82550 h 45"/>
                <a:gd name="T24" fmla="*/ 41275 w 34"/>
                <a:gd name="T25" fmla="*/ 82550 h 45"/>
                <a:gd name="T26" fmla="*/ 41275 w 34"/>
                <a:gd name="T27" fmla="*/ 57150 h 45"/>
                <a:gd name="T28" fmla="*/ 53975 w 34"/>
                <a:gd name="T29" fmla="*/ 57150 h 45"/>
                <a:gd name="T30" fmla="*/ 69850 w 34"/>
                <a:gd name="T31" fmla="*/ 41275 h 45"/>
                <a:gd name="T32" fmla="*/ 53975 w 34"/>
                <a:gd name="T33" fmla="*/ 28575 h 45"/>
                <a:gd name="T34" fmla="*/ 31750 w 34"/>
                <a:gd name="T35" fmla="*/ 44450 h 45"/>
                <a:gd name="T36" fmla="*/ 3175 w 34"/>
                <a:gd name="T37" fmla="*/ 38100 h 4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5">
                  <a:moveTo>
                    <a:pt x="1" y="12"/>
                  </a:moveTo>
                  <a:cubicBezTo>
                    <a:pt x="3" y="4"/>
                    <a:pt x="9" y="0"/>
                    <a:pt x="17" y="0"/>
                  </a:cubicBezTo>
                  <a:cubicBezTo>
                    <a:pt x="27" y="0"/>
                    <a:pt x="33" y="5"/>
                    <a:pt x="33" y="12"/>
                  </a:cubicBezTo>
                  <a:cubicBezTo>
                    <a:pt x="33" y="18"/>
                    <a:pt x="28" y="21"/>
                    <a:pt x="25" y="21"/>
                  </a:cubicBezTo>
                  <a:cubicBezTo>
                    <a:pt x="25" y="22"/>
                    <a:pt x="25" y="22"/>
                    <a:pt x="25" y="22"/>
                  </a:cubicBezTo>
                  <a:cubicBezTo>
                    <a:pt x="29" y="22"/>
                    <a:pt x="34" y="25"/>
                    <a:pt x="34" y="31"/>
                  </a:cubicBezTo>
                  <a:cubicBezTo>
                    <a:pt x="34" y="39"/>
                    <a:pt x="27" y="45"/>
                    <a:pt x="17" y="45"/>
                  </a:cubicBezTo>
                  <a:cubicBezTo>
                    <a:pt x="9" y="45"/>
                    <a:pt x="2" y="40"/>
                    <a:pt x="0" y="33"/>
                  </a:cubicBezTo>
                  <a:cubicBezTo>
                    <a:pt x="9" y="30"/>
                    <a:pt x="9" y="30"/>
                    <a:pt x="9" y="30"/>
                  </a:cubicBezTo>
                  <a:cubicBezTo>
                    <a:pt x="10" y="33"/>
                    <a:pt x="13" y="36"/>
                    <a:pt x="17" y="36"/>
                  </a:cubicBezTo>
                  <a:cubicBezTo>
                    <a:pt x="20" y="36"/>
                    <a:pt x="23" y="34"/>
                    <a:pt x="23" y="30"/>
                  </a:cubicBezTo>
                  <a:cubicBezTo>
                    <a:pt x="23" y="28"/>
                    <a:pt x="20" y="26"/>
                    <a:pt x="17" y="26"/>
                  </a:cubicBezTo>
                  <a:cubicBezTo>
                    <a:pt x="13" y="26"/>
                    <a:pt x="13" y="26"/>
                    <a:pt x="13" y="26"/>
                  </a:cubicBezTo>
                  <a:cubicBezTo>
                    <a:pt x="13" y="18"/>
                    <a:pt x="13" y="18"/>
                    <a:pt x="13" y="18"/>
                  </a:cubicBezTo>
                  <a:cubicBezTo>
                    <a:pt x="17" y="18"/>
                    <a:pt x="17" y="18"/>
                    <a:pt x="17" y="18"/>
                  </a:cubicBezTo>
                  <a:cubicBezTo>
                    <a:pt x="20" y="18"/>
                    <a:pt x="22" y="16"/>
                    <a:pt x="22" y="13"/>
                  </a:cubicBezTo>
                  <a:cubicBezTo>
                    <a:pt x="22" y="11"/>
                    <a:pt x="20" y="9"/>
                    <a:pt x="17" y="9"/>
                  </a:cubicBezTo>
                  <a:cubicBezTo>
                    <a:pt x="13" y="9"/>
                    <a:pt x="11" y="10"/>
                    <a:pt x="10" y="14"/>
                  </a:cubicBezTo>
                  <a:lnTo>
                    <a:pt x="1"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3" name="Freeform 39"/>
            <p:cNvSpPr>
              <a:spLocks/>
            </p:cNvSpPr>
            <p:nvPr userDrawn="1"/>
          </p:nvSpPr>
          <p:spPr bwMode="auto">
            <a:xfrm>
              <a:off x="5737225" y="4140200"/>
              <a:ext cx="69850" cy="139700"/>
            </a:xfrm>
            <a:custGeom>
              <a:avLst/>
              <a:gdLst>
                <a:gd name="T0" fmla="*/ 69850 w 22"/>
                <a:gd name="T1" fmla="*/ 0 h 44"/>
                <a:gd name="T2" fmla="*/ 69850 w 22"/>
                <a:gd name="T3" fmla="*/ 139700 h 44"/>
                <a:gd name="T4" fmla="*/ 34925 w 22"/>
                <a:gd name="T5" fmla="*/ 139700 h 44"/>
                <a:gd name="T6" fmla="*/ 34925 w 22"/>
                <a:gd name="T7" fmla="*/ 73025 h 44"/>
                <a:gd name="T8" fmla="*/ 38100 w 22"/>
                <a:gd name="T9" fmla="*/ 50800 h 44"/>
                <a:gd name="T10" fmla="*/ 34925 w 22"/>
                <a:gd name="T11" fmla="*/ 50800 h 44"/>
                <a:gd name="T12" fmla="*/ 25400 w 22"/>
                <a:gd name="T13" fmla="*/ 63500 h 44"/>
                <a:gd name="T14" fmla="*/ 19050 w 22"/>
                <a:gd name="T15" fmla="*/ 69850 h 44"/>
                <a:gd name="T16" fmla="*/ 0 w 22"/>
                <a:gd name="T17" fmla="*/ 47625 h 44"/>
                <a:gd name="T18" fmla="*/ 47625 w 22"/>
                <a:gd name="T19" fmla="*/ 0 h 44"/>
                <a:gd name="T20" fmla="*/ 69850 w 22"/>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4" name="Freeform 40"/>
            <p:cNvSpPr>
              <a:spLocks/>
            </p:cNvSpPr>
            <p:nvPr userDrawn="1"/>
          </p:nvSpPr>
          <p:spPr bwMode="auto">
            <a:xfrm>
              <a:off x="5880100" y="4140200"/>
              <a:ext cx="136525" cy="142875"/>
            </a:xfrm>
            <a:custGeom>
              <a:avLst/>
              <a:gdLst>
                <a:gd name="T0" fmla="*/ 117475 w 43"/>
                <a:gd name="T1" fmla="*/ 38100 h 45"/>
                <a:gd name="T2" fmla="*/ 69850 w 43"/>
                <a:gd name="T3" fmla="*/ 15875 h 45"/>
                <a:gd name="T4" fmla="*/ 15875 w 43"/>
                <a:gd name="T5" fmla="*/ 69850 h 45"/>
                <a:gd name="T6" fmla="*/ 69850 w 43"/>
                <a:gd name="T7" fmla="*/ 127000 h 45"/>
                <a:gd name="T8" fmla="*/ 120650 w 43"/>
                <a:gd name="T9" fmla="*/ 98425 h 45"/>
                <a:gd name="T10" fmla="*/ 136525 w 43"/>
                <a:gd name="T11" fmla="*/ 101600 h 45"/>
                <a:gd name="T12" fmla="*/ 69850 w 43"/>
                <a:gd name="T13" fmla="*/ 142875 h 45"/>
                <a:gd name="T14" fmla="*/ 0 w 43"/>
                <a:gd name="T15" fmla="*/ 69850 h 45"/>
                <a:gd name="T16" fmla="*/ 69850 w 43"/>
                <a:gd name="T17" fmla="*/ 0 h 45"/>
                <a:gd name="T18" fmla="*/ 133350 w 43"/>
                <a:gd name="T19" fmla="*/ 34925 h 45"/>
                <a:gd name="T20" fmla="*/ 117475 w 43"/>
                <a:gd name="T21" fmla="*/ 3810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 h="45">
                  <a:moveTo>
                    <a:pt x="37" y="12"/>
                  </a:moveTo>
                  <a:cubicBezTo>
                    <a:pt x="34" y="8"/>
                    <a:pt x="29" y="5"/>
                    <a:pt x="22" y="5"/>
                  </a:cubicBezTo>
                  <a:cubicBezTo>
                    <a:pt x="13" y="5"/>
                    <a:pt x="5" y="12"/>
                    <a:pt x="5" y="22"/>
                  </a:cubicBezTo>
                  <a:cubicBezTo>
                    <a:pt x="5" y="33"/>
                    <a:pt x="13" y="40"/>
                    <a:pt x="22" y="40"/>
                  </a:cubicBezTo>
                  <a:cubicBezTo>
                    <a:pt x="29" y="40"/>
                    <a:pt x="35" y="36"/>
                    <a:pt x="38" y="31"/>
                  </a:cubicBezTo>
                  <a:cubicBezTo>
                    <a:pt x="43" y="32"/>
                    <a:pt x="43" y="32"/>
                    <a:pt x="43" y="32"/>
                  </a:cubicBezTo>
                  <a:cubicBezTo>
                    <a:pt x="39" y="40"/>
                    <a:pt x="32" y="45"/>
                    <a:pt x="22" y="45"/>
                  </a:cubicBezTo>
                  <a:cubicBezTo>
                    <a:pt x="10" y="45"/>
                    <a:pt x="0" y="35"/>
                    <a:pt x="0" y="22"/>
                  </a:cubicBezTo>
                  <a:cubicBezTo>
                    <a:pt x="0" y="9"/>
                    <a:pt x="10" y="0"/>
                    <a:pt x="22" y="0"/>
                  </a:cubicBezTo>
                  <a:cubicBezTo>
                    <a:pt x="31" y="0"/>
                    <a:pt x="38" y="4"/>
                    <a:pt x="42" y="11"/>
                  </a:cubicBezTo>
                  <a:lnTo>
                    <a:pt x="37"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5" name="Freeform 41"/>
            <p:cNvSpPr>
              <a:spLocks noEditPoints="1"/>
            </p:cNvSpPr>
            <p:nvPr userDrawn="1"/>
          </p:nvSpPr>
          <p:spPr bwMode="auto">
            <a:xfrm>
              <a:off x="6029325" y="4140200"/>
              <a:ext cx="146050" cy="142875"/>
            </a:xfrm>
            <a:custGeom>
              <a:avLst/>
              <a:gdLst>
                <a:gd name="T0" fmla="*/ 73025 w 46"/>
                <a:gd name="T1" fmla="*/ 0 h 45"/>
                <a:gd name="T2" fmla="*/ 146050 w 46"/>
                <a:gd name="T3" fmla="*/ 69850 h 45"/>
                <a:gd name="T4" fmla="*/ 73025 w 46"/>
                <a:gd name="T5" fmla="*/ 142875 h 45"/>
                <a:gd name="T6" fmla="*/ 0 w 46"/>
                <a:gd name="T7" fmla="*/ 69850 h 45"/>
                <a:gd name="T8" fmla="*/ 73025 w 46"/>
                <a:gd name="T9" fmla="*/ 0 h 45"/>
                <a:gd name="T10" fmla="*/ 73025 w 46"/>
                <a:gd name="T11" fmla="*/ 127000 h 45"/>
                <a:gd name="T12" fmla="*/ 127000 w 46"/>
                <a:gd name="T13" fmla="*/ 69850 h 45"/>
                <a:gd name="T14" fmla="*/ 73025 w 46"/>
                <a:gd name="T15" fmla="*/ 15875 h 45"/>
                <a:gd name="T16" fmla="*/ 19050 w 46"/>
                <a:gd name="T17" fmla="*/ 69850 h 45"/>
                <a:gd name="T18" fmla="*/ 73025 w 46"/>
                <a:gd name="T19" fmla="*/ 12700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45">
                  <a:moveTo>
                    <a:pt x="23" y="0"/>
                  </a:moveTo>
                  <a:cubicBezTo>
                    <a:pt x="36" y="0"/>
                    <a:pt x="46" y="9"/>
                    <a:pt x="46" y="22"/>
                  </a:cubicBezTo>
                  <a:cubicBezTo>
                    <a:pt x="46" y="35"/>
                    <a:pt x="36" y="45"/>
                    <a:pt x="23" y="45"/>
                  </a:cubicBezTo>
                  <a:cubicBezTo>
                    <a:pt x="11" y="45"/>
                    <a:pt x="0" y="35"/>
                    <a:pt x="0" y="22"/>
                  </a:cubicBezTo>
                  <a:cubicBezTo>
                    <a:pt x="0" y="9"/>
                    <a:pt x="11" y="0"/>
                    <a:pt x="23" y="0"/>
                  </a:cubicBezTo>
                  <a:close/>
                  <a:moveTo>
                    <a:pt x="23" y="40"/>
                  </a:moveTo>
                  <a:cubicBezTo>
                    <a:pt x="33" y="40"/>
                    <a:pt x="40" y="33"/>
                    <a:pt x="40" y="22"/>
                  </a:cubicBezTo>
                  <a:cubicBezTo>
                    <a:pt x="40" y="12"/>
                    <a:pt x="33" y="5"/>
                    <a:pt x="23" y="5"/>
                  </a:cubicBezTo>
                  <a:cubicBezTo>
                    <a:pt x="13" y="5"/>
                    <a:pt x="6" y="12"/>
                    <a:pt x="6" y="22"/>
                  </a:cubicBezTo>
                  <a:cubicBezTo>
                    <a:pt x="6" y="33"/>
                    <a:pt x="13" y="40"/>
                    <a:pt x="23"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56" name="Freeform 42"/>
            <p:cNvSpPr>
              <a:spLocks/>
            </p:cNvSpPr>
            <p:nvPr userDrawn="1"/>
          </p:nvSpPr>
          <p:spPr bwMode="auto">
            <a:xfrm>
              <a:off x="6197600" y="4140200"/>
              <a:ext cx="114300" cy="142875"/>
            </a:xfrm>
            <a:custGeom>
              <a:avLst/>
              <a:gdLst>
                <a:gd name="T0" fmla="*/ 114300 w 36"/>
                <a:gd name="T1" fmla="*/ 0 h 45"/>
                <a:gd name="T2" fmla="*/ 114300 w 36"/>
                <a:gd name="T3" fmla="*/ 82550 h 45"/>
                <a:gd name="T4" fmla="*/ 57150 w 36"/>
                <a:gd name="T5" fmla="*/ 142875 h 45"/>
                <a:gd name="T6" fmla="*/ 0 w 36"/>
                <a:gd name="T7" fmla="*/ 82550 h 45"/>
                <a:gd name="T8" fmla="*/ 0 w 36"/>
                <a:gd name="T9" fmla="*/ 0 h 45"/>
                <a:gd name="T10" fmla="*/ 15875 w 36"/>
                <a:gd name="T11" fmla="*/ 0 h 45"/>
                <a:gd name="T12" fmla="*/ 15875 w 36"/>
                <a:gd name="T13" fmla="*/ 82550 h 45"/>
                <a:gd name="T14" fmla="*/ 57150 w 36"/>
                <a:gd name="T15" fmla="*/ 127000 h 45"/>
                <a:gd name="T16" fmla="*/ 98425 w 36"/>
                <a:gd name="T17" fmla="*/ 82550 h 45"/>
                <a:gd name="T18" fmla="*/ 98425 w 36"/>
                <a:gd name="T19" fmla="*/ 0 h 45"/>
                <a:gd name="T20" fmla="*/ 114300 w 36"/>
                <a:gd name="T21" fmla="*/ 0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 h="45">
                  <a:moveTo>
                    <a:pt x="36" y="0"/>
                  </a:moveTo>
                  <a:cubicBezTo>
                    <a:pt x="36" y="26"/>
                    <a:pt x="36" y="26"/>
                    <a:pt x="36" y="26"/>
                  </a:cubicBezTo>
                  <a:cubicBezTo>
                    <a:pt x="36" y="38"/>
                    <a:pt x="29" y="45"/>
                    <a:pt x="18" y="45"/>
                  </a:cubicBezTo>
                  <a:cubicBezTo>
                    <a:pt x="6" y="45"/>
                    <a:pt x="0" y="38"/>
                    <a:pt x="0" y="26"/>
                  </a:cubicBezTo>
                  <a:cubicBezTo>
                    <a:pt x="0" y="0"/>
                    <a:pt x="0" y="0"/>
                    <a:pt x="0" y="0"/>
                  </a:cubicBezTo>
                  <a:cubicBezTo>
                    <a:pt x="5" y="0"/>
                    <a:pt x="5" y="0"/>
                    <a:pt x="5" y="0"/>
                  </a:cubicBezTo>
                  <a:cubicBezTo>
                    <a:pt x="5" y="26"/>
                    <a:pt x="5" y="26"/>
                    <a:pt x="5" y="26"/>
                  </a:cubicBezTo>
                  <a:cubicBezTo>
                    <a:pt x="5" y="35"/>
                    <a:pt x="9" y="40"/>
                    <a:pt x="18" y="40"/>
                  </a:cubicBezTo>
                  <a:cubicBezTo>
                    <a:pt x="26" y="40"/>
                    <a:pt x="31" y="35"/>
                    <a:pt x="31" y="26"/>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0" name="Freeform 43"/>
            <p:cNvSpPr>
              <a:spLocks/>
            </p:cNvSpPr>
            <p:nvPr userDrawn="1"/>
          </p:nvSpPr>
          <p:spPr bwMode="auto">
            <a:xfrm>
              <a:off x="6340475" y="4140200"/>
              <a:ext cx="114300" cy="139700"/>
            </a:xfrm>
            <a:custGeom>
              <a:avLst/>
              <a:gdLst>
                <a:gd name="T0" fmla="*/ 114300 w 36"/>
                <a:gd name="T1" fmla="*/ 0 h 44"/>
                <a:gd name="T2" fmla="*/ 114300 w 36"/>
                <a:gd name="T3" fmla="*/ 139700 h 44"/>
                <a:gd name="T4" fmla="*/ 98425 w 36"/>
                <a:gd name="T5" fmla="*/ 139700 h 44"/>
                <a:gd name="T6" fmla="*/ 38100 w 36"/>
                <a:gd name="T7" fmla="*/ 57150 h 44"/>
                <a:gd name="T8" fmla="*/ 15875 w 36"/>
                <a:gd name="T9" fmla="*/ 28575 h 44"/>
                <a:gd name="T10" fmla="*/ 15875 w 36"/>
                <a:gd name="T11" fmla="*/ 28575 h 44"/>
                <a:gd name="T12" fmla="*/ 15875 w 36"/>
                <a:gd name="T13" fmla="*/ 66675 h 44"/>
                <a:gd name="T14" fmla="*/ 15875 w 36"/>
                <a:gd name="T15" fmla="*/ 139700 h 44"/>
                <a:gd name="T16" fmla="*/ 0 w 36"/>
                <a:gd name="T17" fmla="*/ 139700 h 44"/>
                <a:gd name="T18" fmla="*/ 0 w 36"/>
                <a:gd name="T19" fmla="*/ 0 h 44"/>
                <a:gd name="T20" fmla="*/ 15875 w 36"/>
                <a:gd name="T21" fmla="*/ 0 h 44"/>
                <a:gd name="T22" fmla="*/ 79375 w 36"/>
                <a:gd name="T23" fmla="*/ 82550 h 44"/>
                <a:gd name="T24" fmla="*/ 98425 w 36"/>
                <a:gd name="T25" fmla="*/ 111125 h 44"/>
                <a:gd name="T26" fmla="*/ 98425 w 36"/>
                <a:gd name="T27" fmla="*/ 111125 h 44"/>
                <a:gd name="T28" fmla="*/ 98425 w 36"/>
                <a:gd name="T29" fmla="*/ 73025 h 44"/>
                <a:gd name="T30" fmla="*/ 98425 w 36"/>
                <a:gd name="T31" fmla="*/ 0 h 44"/>
                <a:gd name="T32" fmla="*/ 114300 w 36"/>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44">
                  <a:moveTo>
                    <a:pt x="36" y="0"/>
                  </a:moveTo>
                  <a:cubicBezTo>
                    <a:pt x="36" y="44"/>
                    <a:pt x="36" y="44"/>
                    <a:pt x="36" y="44"/>
                  </a:cubicBezTo>
                  <a:cubicBezTo>
                    <a:pt x="31" y="44"/>
                    <a:pt x="31" y="44"/>
                    <a:pt x="31" y="44"/>
                  </a:cubicBezTo>
                  <a:cubicBezTo>
                    <a:pt x="12" y="18"/>
                    <a:pt x="12" y="18"/>
                    <a:pt x="12" y="18"/>
                  </a:cubicBezTo>
                  <a:cubicBezTo>
                    <a:pt x="8" y="13"/>
                    <a:pt x="5" y="9"/>
                    <a:pt x="5" y="9"/>
                  </a:cubicBezTo>
                  <a:cubicBezTo>
                    <a:pt x="5" y="9"/>
                    <a:pt x="5" y="9"/>
                    <a:pt x="5" y="9"/>
                  </a:cubicBezTo>
                  <a:cubicBezTo>
                    <a:pt x="5" y="9"/>
                    <a:pt x="5" y="14"/>
                    <a:pt x="5" y="21"/>
                  </a:cubicBezTo>
                  <a:cubicBezTo>
                    <a:pt x="5" y="44"/>
                    <a:pt x="5" y="44"/>
                    <a:pt x="5" y="44"/>
                  </a:cubicBezTo>
                  <a:cubicBezTo>
                    <a:pt x="0" y="44"/>
                    <a:pt x="0" y="44"/>
                    <a:pt x="0" y="44"/>
                  </a:cubicBezTo>
                  <a:cubicBezTo>
                    <a:pt x="0" y="0"/>
                    <a:pt x="0" y="0"/>
                    <a:pt x="0" y="0"/>
                  </a:cubicBezTo>
                  <a:cubicBezTo>
                    <a:pt x="5" y="0"/>
                    <a:pt x="5" y="0"/>
                    <a:pt x="5" y="0"/>
                  </a:cubicBezTo>
                  <a:cubicBezTo>
                    <a:pt x="25" y="26"/>
                    <a:pt x="25" y="26"/>
                    <a:pt x="25" y="26"/>
                  </a:cubicBezTo>
                  <a:cubicBezTo>
                    <a:pt x="28" y="31"/>
                    <a:pt x="31" y="35"/>
                    <a:pt x="31" y="35"/>
                  </a:cubicBezTo>
                  <a:cubicBezTo>
                    <a:pt x="31" y="35"/>
                    <a:pt x="31" y="35"/>
                    <a:pt x="31" y="35"/>
                  </a:cubicBezTo>
                  <a:cubicBezTo>
                    <a:pt x="31" y="35"/>
                    <a:pt x="31" y="30"/>
                    <a:pt x="31" y="23"/>
                  </a:cubicBezTo>
                  <a:cubicBezTo>
                    <a:pt x="31" y="0"/>
                    <a:pt x="31" y="0"/>
                    <a:pt x="31"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1" name="Freeform 44"/>
            <p:cNvSpPr>
              <a:spLocks/>
            </p:cNvSpPr>
            <p:nvPr userDrawn="1"/>
          </p:nvSpPr>
          <p:spPr bwMode="auto">
            <a:xfrm>
              <a:off x="6477000" y="4140200"/>
              <a:ext cx="107950" cy="139700"/>
            </a:xfrm>
            <a:custGeom>
              <a:avLst/>
              <a:gdLst>
                <a:gd name="T0" fmla="*/ 107950 w 68"/>
                <a:gd name="T1" fmla="*/ 0 h 88"/>
                <a:gd name="T2" fmla="*/ 107950 w 68"/>
                <a:gd name="T3" fmla="*/ 15875 h 88"/>
                <a:gd name="T4" fmla="*/ 63500 w 68"/>
                <a:gd name="T5" fmla="*/ 15875 h 88"/>
                <a:gd name="T6" fmla="*/ 63500 w 68"/>
                <a:gd name="T7" fmla="*/ 139700 h 88"/>
                <a:gd name="T8" fmla="*/ 47625 w 68"/>
                <a:gd name="T9" fmla="*/ 139700 h 88"/>
                <a:gd name="T10" fmla="*/ 47625 w 68"/>
                <a:gd name="T11" fmla="*/ 15875 h 88"/>
                <a:gd name="T12" fmla="*/ 0 w 68"/>
                <a:gd name="T13" fmla="*/ 15875 h 88"/>
                <a:gd name="T14" fmla="*/ 0 w 68"/>
                <a:gd name="T15" fmla="*/ 0 h 88"/>
                <a:gd name="T16" fmla="*/ 107950 w 68"/>
                <a:gd name="T17" fmla="*/ 0 h 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8" h="88">
                  <a:moveTo>
                    <a:pt x="68" y="0"/>
                  </a:moveTo>
                  <a:lnTo>
                    <a:pt x="68" y="10"/>
                  </a:lnTo>
                  <a:lnTo>
                    <a:pt x="40" y="10"/>
                  </a:lnTo>
                  <a:lnTo>
                    <a:pt x="40" y="88"/>
                  </a:lnTo>
                  <a:lnTo>
                    <a:pt x="30" y="88"/>
                  </a:lnTo>
                  <a:lnTo>
                    <a:pt x="30" y="10"/>
                  </a:lnTo>
                  <a:lnTo>
                    <a:pt x="0" y="10"/>
                  </a:lnTo>
                  <a:lnTo>
                    <a:pt x="0" y="0"/>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2" name="Freeform 45"/>
            <p:cNvSpPr>
              <a:spLocks noEditPoints="1"/>
            </p:cNvSpPr>
            <p:nvPr userDrawn="1"/>
          </p:nvSpPr>
          <p:spPr bwMode="auto">
            <a:xfrm>
              <a:off x="6610350" y="4140200"/>
              <a:ext cx="98425" cy="139700"/>
            </a:xfrm>
            <a:custGeom>
              <a:avLst/>
              <a:gdLst>
                <a:gd name="T0" fmla="*/ 79375 w 31"/>
                <a:gd name="T1" fmla="*/ 139700 h 44"/>
                <a:gd name="T2" fmla="*/ 47625 w 31"/>
                <a:gd name="T3" fmla="*/ 88900 h 44"/>
                <a:gd name="T4" fmla="*/ 41275 w 31"/>
                <a:gd name="T5" fmla="*/ 88900 h 44"/>
                <a:gd name="T6" fmla="*/ 15875 w 31"/>
                <a:gd name="T7" fmla="*/ 88900 h 44"/>
                <a:gd name="T8" fmla="*/ 15875 w 31"/>
                <a:gd name="T9" fmla="*/ 139700 h 44"/>
                <a:gd name="T10" fmla="*/ 0 w 31"/>
                <a:gd name="T11" fmla="*/ 139700 h 44"/>
                <a:gd name="T12" fmla="*/ 0 w 31"/>
                <a:gd name="T13" fmla="*/ 0 h 44"/>
                <a:gd name="T14" fmla="*/ 41275 w 31"/>
                <a:gd name="T15" fmla="*/ 0 h 44"/>
                <a:gd name="T16" fmla="*/ 92075 w 31"/>
                <a:gd name="T17" fmla="*/ 44450 h 44"/>
                <a:gd name="T18" fmla="*/ 63500 w 31"/>
                <a:gd name="T19" fmla="*/ 85725 h 44"/>
                <a:gd name="T20" fmla="*/ 98425 w 31"/>
                <a:gd name="T21" fmla="*/ 139700 h 44"/>
                <a:gd name="T22" fmla="*/ 79375 w 31"/>
                <a:gd name="T23" fmla="*/ 139700 h 44"/>
                <a:gd name="T24" fmla="*/ 41275 w 31"/>
                <a:gd name="T25" fmla="*/ 73025 h 44"/>
                <a:gd name="T26" fmla="*/ 76200 w 31"/>
                <a:gd name="T27" fmla="*/ 44450 h 44"/>
                <a:gd name="T28" fmla="*/ 41275 w 31"/>
                <a:gd name="T29" fmla="*/ 15875 h 44"/>
                <a:gd name="T30" fmla="*/ 15875 w 31"/>
                <a:gd name="T31" fmla="*/ 15875 h 44"/>
                <a:gd name="T32" fmla="*/ 15875 w 31"/>
                <a:gd name="T33" fmla="*/ 73025 h 44"/>
                <a:gd name="T34" fmla="*/ 41275 w 31"/>
                <a:gd name="T35" fmla="*/ 73025 h 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1" h="44">
                  <a:moveTo>
                    <a:pt x="25" y="44"/>
                  </a:moveTo>
                  <a:cubicBezTo>
                    <a:pt x="15" y="28"/>
                    <a:pt x="15" y="28"/>
                    <a:pt x="15" y="28"/>
                  </a:cubicBezTo>
                  <a:cubicBezTo>
                    <a:pt x="14" y="28"/>
                    <a:pt x="14" y="28"/>
                    <a:pt x="13" y="28"/>
                  </a:cubicBezTo>
                  <a:cubicBezTo>
                    <a:pt x="5" y="28"/>
                    <a:pt x="5" y="28"/>
                    <a:pt x="5" y="28"/>
                  </a:cubicBezTo>
                  <a:cubicBezTo>
                    <a:pt x="5" y="44"/>
                    <a:pt x="5" y="44"/>
                    <a:pt x="5" y="44"/>
                  </a:cubicBezTo>
                  <a:cubicBezTo>
                    <a:pt x="0" y="44"/>
                    <a:pt x="0" y="44"/>
                    <a:pt x="0" y="44"/>
                  </a:cubicBezTo>
                  <a:cubicBezTo>
                    <a:pt x="0" y="0"/>
                    <a:pt x="0" y="0"/>
                    <a:pt x="0" y="0"/>
                  </a:cubicBezTo>
                  <a:cubicBezTo>
                    <a:pt x="13" y="0"/>
                    <a:pt x="13" y="0"/>
                    <a:pt x="13" y="0"/>
                  </a:cubicBezTo>
                  <a:cubicBezTo>
                    <a:pt x="23" y="0"/>
                    <a:pt x="29" y="6"/>
                    <a:pt x="29" y="14"/>
                  </a:cubicBezTo>
                  <a:cubicBezTo>
                    <a:pt x="29" y="20"/>
                    <a:pt x="26" y="25"/>
                    <a:pt x="20" y="27"/>
                  </a:cubicBezTo>
                  <a:cubicBezTo>
                    <a:pt x="31" y="44"/>
                    <a:pt x="31" y="44"/>
                    <a:pt x="31" y="44"/>
                  </a:cubicBezTo>
                  <a:lnTo>
                    <a:pt x="25" y="44"/>
                  </a:lnTo>
                  <a:close/>
                  <a:moveTo>
                    <a:pt x="13" y="23"/>
                  </a:moveTo>
                  <a:cubicBezTo>
                    <a:pt x="20" y="23"/>
                    <a:pt x="24" y="19"/>
                    <a:pt x="24" y="14"/>
                  </a:cubicBezTo>
                  <a:cubicBezTo>
                    <a:pt x="24" y="9"/>
                    <a:pt x="20" y="5"/>
                    <a:pt x="13" y="5"/>
                  </a:cubicBezTo>
                  <a:cubicBezTo>
                    <a:pt x="5" y="5"/>
                    <a:pt x="5" y="5"/>
                    <a:pt x="5" y="5"/>
                  </a:cubicBezTo>
                  <a:cubicBezTo>
                    <a:pt x="5" y="23"/>
                    <a:pt x="5" y="23"/>
                    <a:pt x="5" y="23"/>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3" name="Rectangle 46"/>
            <p:cNvSpPr>
              <a:spLocks noChangeArrowheads="1"/>
            </p:cNvSpPr>
            <p:nvPr userDrawn="1"/>
          </p:nvSpPr>
          <p:spPr bwMode="auto">
            <a:xfrm>
              <a:off x="6734175" y="4140200"/>
              <a:ext cx="15875" cy="139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rgbClr val="000000"/>
                </a:solidFill>
              </a:endParaRPr>
            </a:p>
          </p:txBody>
        </p:sp>
        <p:sp>
          <p:nvSpPr>
            <p:cNvPr id="164" name="Freeform 47"/>
            <p:cNvSpPr>
              <a:spLocks/>
            </p:cNvSpPr>
            <p:nvPr userDrawn="1"/>
          </p:nvSpPr>
          <p:spPr bwMode="auto">
            <a:xfrm>
              <a:off x="6788150" y="4140200"/>
              <a:ext cx="92075" cy="139700"/>
            </a:xfrm>
            <a:custGeom>
              <a:avLst/>
              <a:gdLst>
                <a:gd name="T0" fmla="*/ 92075 w 58"/>
                <a:gd name="T1" fmla="*/ 123825 h 88"/>
                <a:gd name="T2" fmla="*/ 92075 w 58"/>
                <a:gd name="T3" fmla="*/ 139700 h 88"/>
                <a:gd name="T4" fmla="*/ 0 w 58"/>
                <a:gd name="T5" fmla="*/ 139700 h 88"/>
                <a:gd name="T6" fmla="*/ 0 w 58"/>
                <a:gd name="T7" fmla="*/ 0 h 88"/>
                <a:gd name="T8" fmla="*/ 92075 w 58"/>
                <a:gd name="T9" fmla="*/ 0 h 88"/>
                <a:gd name="T10" fmla="*/ 92075 w 58"/>
                <a:gd name="T11" fmla="*/ 15875 h 88"/>
                <a:gd name="T12" fmla="*/ 15875 w 58"/>
                <a:gd name="T13" fmla="*/ 15875 h 88"/>
                <a:gd name="T14" fmla="*/ 15875 w 58"/>
                <a:gd name="T15" fmla="*/ 60325 h 88"/>
                <a:gd name="T16" fmla="*/ 76200 w 58"/>
                <a:gd name="T17" fmla="*/ 60325 h 88"/>
                <a:gd name="T18" fmla="*/ 76200 w 58"/>
                <a:gd name="T19" fmla="*/ 73025 h 88"/>
                <a:gd name="T20" fmla="*/ 15875 w 58"/>
                <a:gd name="T21" fmla="*/ 73025 h 88"/>
                <a:gd name="T22" fmla="*/ 15875 w 58"/>
                <a:gd name="T23" fmla="*/ 123825 h 88"/>
                <a:gd name="T24" fmla="*/ 92075 w 58"/>
                <a:gd name="T25" fmla="*/ 123825 h 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88">
                  <a:moveTo>
                    <a:pt x="58" y="78"/>
                  </a:moveTo>
                  <a:lnTo>
                    <a:pt x="58" y="88"/>
                  </a:lnTo>
                  <a:lnTo>
                    <a:pt x="0" y="88"/>
                  </a:lnTo>
                  <a:lnTo>
                    <a:pt x="0" y="0"/>
                  </a:lnTo>
                  <a:lnTo>
                    <a:pt x="58" y="0"/>
                  </a:lnTo>
                  <a:lnTo>
                    <a:pt x="58" y="10"/>
                  </a:lnTo>
                  <a:lnTo>
                    <a:pt x="10" y="10"/>
                  </a:lnTo>
                  <a:lnTo>
                    <a:pt x="10" y="38"/>
                  </a:lnTo>
                  <a:lnTo>
                    <a:pt x="48" y="38"/>
                  </a:lnTo>
                  <a:lnTo>
                    <a:pt x="48" y="46"/>
                  </a:lnTo>
                  <a:lnTo>
                    <a:pt x="10" y="46"/>
                  </a:lnTo>
                  <a:lnTo>
                    <a:pt x="10" y="78"/>
                  </a:lnTo>
                  <a:lnTo>
                    <a:pt x="58"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5" name="Freeform 48"/>
            <p:cNvSpPr>
              <a:spLocks/>
            </p:cNvSpPr>
            <p:nvPr userDrawn="1"/>
          </p:nvSpPr>
          <p:spPr bwMode="auto">
            <a:xfrm>
              <a:off x="6896100" y="4140200"/>
              <a:ext cx="101600" cy="142875"/>
            </a:xfrm>
            <a:custGeom>
              <a:avLst/>
              <a:gdLst>
                <a:gd name="T0" fmla="*/ 85725 w 32"/>
                <a:gd name="T1" fmla="*/ 41275 h 45"/>
                <a:gd name="T2" fmla="*/ 50800 w 32"/>
                <a:gd name="T3" fmla="*/ 12700 h 45"/>
                <a:gd name="T4" fmla="*/ 19050 w 32"/>
                <a:gd name="T5" fmla="*/ 34925 h 45"/>
                <a:gd name="T6" fmla="*/ 57150 w 32"/>
                <a:gd name="T7" fmla="*/ 60325 h 45"/>
                <a:gd name="T8" fmla="*/ 101600 w 32"/>
                <a:gd name="T9" fmla="*/ 101600 h 45"/>
                <a:gd name="T10" fmla="*/ 50800 w 32"/>
                <a:gd name="T11" fmla="*/ 142875 h 45"/>
                <a:gd name="T12" fmla="*/ 0 w 32"/>
                <a:gd name="T13" fmla="*/ 101600 h 45"/>
                <a:gd name="T14" fmla="*/ 15875 w 32"/>
                <a:gd name="T15" fmla="*/ 98425 h 45"/>
                <a:gd name="T16" fmla="*/ 50800 w 32"/>
                <a:gd name="T17" fmla="*/ 127000 h 45"/>
                <a:gd name="T18" fmla="*/ 85725 w 32"/>
                <a:gd name="T19" fmla="*/ 101600 h 45"/>
                <a:gd name="T20" fmla="*/ 41275 w 32"/>
                <a:gd name="T21" fmla="*/ 73025 h 45"/>
                <a:gd name="T22" fmla="*/ 3175 w 32"/>
                <a:gd name="T23" fmla="*/ 34925 h 45"/>
                <a:gd name="T24" fmla="*/ 50800 w 32"/>
                <a:gd name="T25" fmla="*/ 0 h 45"/>
                <a:gd name="T26" fmla="*/ 98425 w 32"/>
                <a:gd name="T27" fmla="*/ 34925 h 45"/>
                <a:gd name="T28" fmla="*/ 85725 w 32"/>
                <a:gd name="T29" fmla="*/ 41275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2" h="45">
                  <a:moveTo>
                    <a:pt x="27" y="13"/>
                  </a:moveTo>
                  <a:cubicBezTo>
                    <a:pt x="26" y="7"/>
                    <a:pt x="21" y="4"/>
                    <a:pt x="16" y="4"/>
                  </a:cubicBezTo>
                  <a:cubicBezTo>
                    <a:pt x="10" y="4"/>
                    <a:pt x="6" y="7"/>
                    <a:pt x="6" y="11"/>
                  </a:cubicBezTo>
                  <a:cubicBezTo>
                    <a:pt x="6" y="16"/>
                    <a:pt x="12" y="17"/>
                    <a:pt x="18" y="19"/>
                  </a:cubicBezTo>
                  <a:cubicBezTo>
                    <a:pt x="24" y="21"/>
                    <a:pt x="32" y="24"/>
                    <a:pt x="32" y="32"/>
                  </a:cubicBezTo>
                  <a:cubicBezTo>
                    <a:pt x="32" y="40"/>
                    <a:pt x="26" y="45"/>
                    <a:pt x="16" y="45"/>
                  </a:cubicBezTo>
                  <a:cubicBezTo>
                    <a:pt x="7" y="45"/>
                    <a:pt x="1" y="39"/>
                    <a:pt x="0" y="32"/>
                  </a:cubicBezTo>
                  <a:cubicBezTo>
                    <a:pt x="5" y="31"/>
                    <a:pt x="5" y="31"/>
                    <a:pt x="5" y="31"/>
                  </a:cubicBezTo>
                  <a:cubicBezTo>
                    <a:pt x="5" y="36"/>
                    <a:pt x="9" y="40"/>
                    <a:pt x="16" y="40"/>
                  </a:cubicBezTo>
                  <a:cubicBezTo>
                    <a:pt x="23" y="40"/>
                    <a:pt x="27" y="37"/>
                    <a:pt x="27" y="32"/>
                  </a:cubicBezTo>
                  <a:cubicBezTo>
                    <a:pt x="27" y="26"/>
                    <a:pt x="19" y="25"/>
                    <a:pt x="13" y="23"/>
                  </a:cubicBezTo>
                  <a:cubicBezTo>
                    <a:pt x="8" y="21"/>
                    <a:pt x="1" y="19"/>
                    <a:pt x="1" y="11"/>
                  </a:cubicBezTo>
                  <a:cubicBezTo>
                    <a:pt x="1" y="5"/>
                    <a:pt x="7" y="0"/>
                    <a:pt x="16" y="0"/>
                  </a:cubicBezTo>
                  <a:cubicBezTo>
                    <a:pt x="24" y="0"/>
                    <a:pt x="30" y="4"/>
                    <a:pt x="31" y="11"/>
                  </a:cubicBezTo>
                  <a:lnTo>
                    <a:pt x="27"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6" name="Line 49"/>
            <p:cNvSpPr>
              <a:spLocks noChangeShapeType="1"/>
            </p:cNvSpPr>
            <p:nvPr userDrawn="1"/>
          </p:nvSpPr>
          <p:spPr bwMode="auto">
            <a:xfrm>
              <a:off x="2087900" y="4016375"/>
              <a:ext cx="4938376" cy="0"/>
            </a:xfrm>
            <a:prstGeom prst="line">
              <a:avLst/>
            </a:prstGeom>
            <a:noFill/>
            <a:ln w="6">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en-US" sz="6400" dirty="0">
                <a:solidFill>
                  <a:srgbClr val="000000"/>
                </a:solidFill>
              </a:endParaRPr>
            </a:p>
          </p:txBody>
        </p:sp>
        <p:sp>
          <p:nvSpPr>
            <p:cNvPr id="167" name="Freeform 50"/>
            <p:cNvSpPr>
              <a:spLocks noEditPoints="1"/>
            </p:cNvSpPr>
            <p:nvPr userDrawn="1"/>
          </p:nvSpPr>
          <p:spPr bwMode="auto">
            <a:xfrm>
              <a:off x="3048000" y="3448050"/>
              <a:ext cx="111125" cy="149225"/>
            </a:xfrm>
            <a:custGeom>
              <a:avLst/>
              <a:gdLst>
                <a:gd name="T0" fmla="*/ 60325 w 35"/>
                <a:gd name="T1" fmla="*/ 0 h 47"/>
                <a:gd name="T2" fmla="*/ 101600 w 35"/>
                <a:gd name="T3" fmla="*/ 38100 h 47"/>
                <a:gd name="T4" fmla="*/ 79375 w 35"/>
                <a:gd name="T5" fmla="*/ 66675 h 47"/>
                <a:gd name="T6" fmla="*/ 79375 w 35"/>
                <a:gd name="T7" fmla="*/ 66675 h 47"/>
                <a:gd name="T8" fmla="*/ 111125 w 35"/>
                <a:gd name="T9" fmla="*/ 104775 h 47"/>
                <a:gd name="T10" fmla="*/ 60325 w 35"/>
                <a:gd name="T11" fmla="*/ 149225 h 47"/>
                <a:gd name="T12" fmla="*/ 0 w 35"/>
                <a:gd name="T13" fmla="*/ 149225 h 47"/>
                <a:gd name="T14" fmla="*/ 0 w 35"/>
                <a:gd name="T15" fmla="*/ 0 h 47"/>
                <a:gd name="T16" fmla="*/ 60325 w 35"/>
                <a:gd name="T17" fmla="*/ 0 h 47"/>
                <a:gd name="T18" fmla="*/ 53975 w 35"/>
                <a:gd name="T19" fmla="*/ 60325 h 47"/>
                <a:gd name="T20" fmla="*/ 79375 w 35"/>
                <a:gd name="T21" fmla="*/ 41275 h 47"/>
                <a:gd name="T22" fmla="*/ 53975 w 35"/>
                <a:gd name="T23" fmla="*/ 19050 h 47"/>
                <a:gd name="T24" fmla="*/ 25400 w 35"/>
                <a:gd name="T25" fmla="*/ 19050 h 47"/>
                <a:gd name="T26" fmla="*/ 25400 w 35"/>
                <a:gd name="T27" fmla="*/ 60325 h 47"/>
                <a:gd name="T28" fmla="*/ 53975 w 35"/>
                <a:gd name="T29" fmla="*/ 60325 h 47"/>
                <a:gd name="T30" fmla="*/ 60325 w 35"/>
                <a:gd name="T31" fmla="*/ 130175 h 47"/>
                <a:gd name="T32" fmla="*/ 88900 w 35"/>
                <a:gd name="T33" fmla="*/ 104775 h 47"/>
                <a:gd name="T34" fmla="*/ 60325 w 35"/>
                <a:gd name="T35" fmla="*/ 79375 h 47"/>
                <a:gd name="T36" fmla="*/ 25400 w 35"/>
                <a:gd name="T37" fmla="*/ 79375 h 47"/>
                <a:gd name="T38" fmla="*/ 25400 w 35"/>
                <a:gd name="T39" fmla="*/ 130175 h 47"/>
                <a:gd name="T40" fmla="*/ 60325 w 35"/>
                <a:gd name="T41" fmla="*/ 130175 h 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8" name="Freeform 51"/>
            <p:cNvSpPr>
              <a:spLocks/>
            </p:cNvSpPr>
            <p:nvPr userDrawn="1"/>
          </p:nvSpPr>
          <p:spPr bwMode="auto">
            <a:xfrm>
              <a:off x="3194050" y="3448050"/>
              <a:ext cx="104775" cy="149225"/>
            </a:xfrm>
            <a:custGeom>
              <a:avLst/>
              <a:gdLst>
                <a:gd name="T0" fmla="*/ 104775 w 66"/>
                <a:gd name="T1" fmla="*/ 127000 h 94"/>
                <a:gd name="T2" fmla="*/ 104775 w 66"/>
                <a:gd name="T3" fmla="*/ 149225 h 94"/>
                <a:gd name="T4" fmla="*/ 0 w 66"/>
                <a:gd name="T5" fmla="*/ 149225 h 94"/>
                <a:gd name="T6" fmla="*/ 0 w 66"/>
                <a:gd name="T7" fmla="*/ 0 h 94"/>
                <a:gd name="T8" fmla="*/ 101600 w 66"/>
                <a:gd name="T9" fmla="*/ 0 h 94"/>
                <a:gd name="T10" fmla="*/ 101600 w 66"/>
                <a:gd name="T11" fmla="*/ 22225 h 94"/>
                <a:gd name="T12" fmla="*/ 25400 w 66"/>
                <a:gd name="T13" fmla="*/ 22225 h 94"/>
                <a:gd name="T14" fmla="*/ 25400 w 66"/>
                <a:gd name="T15" fmla="*/ 60325 h 94"/>
                <a:gd name="T16" fmla="*/ 85725 w 66"/>
                <a:gd name="T17" fmla="*/ 60325 h 94"/>
                <a:gd name="T18" fmla="*/ 85725 w 66"/>
                <a:gd name="T19" fmla="*/ 82550 h 94"/>
                <a:gd name="T20" fmla="*/ 25400 w 66"/>
                <a:gd name="T21" fmla="*/ 82550 h 94"/>
                <a:gd name="T22" fmla="*/ 25400 w 66"/>
                <a:gd name="T23" fmla="*/ 127000 h 94"/>
                <a:gd name="T24" fmla="*/ 104775 w 66"/>
                <a:gd name="T25" fmla="*/ 12700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69" name="Freeform 52"/>
            <p:cNvSpPr>
              <a:spLocks/>
            </p:cNvSpPr>
            <p:nvPr userDrawn="1"/>
          </p:nvSpPr>
          <p:spPr bwMode="auto">
            <a:xfrm>
              <a:off x="3324225" y="3448050"/>
              <a:ext cx="136525" cy="149225"/>
            </a:xfrm>
            <a:custGeom>
              <a:avLst/>
              <a:gdLst>
                <a:gd name="T0" fmla="*/ 136525 w 43"/>
                <a:gd name="T1" fmla="*/ 0 h 47"/>
                <a:gd name="T2" fmla="*/ 79375 w 43"/>
                <a:gd name="T3" fmla="*/ 79375 h 47"/>
                <a:gd name="T4" fmla="*/ 79375 w 43"/>
                <a:gd name="T5" fmla="*/ 149225 h 47"/>
                <a:gd name="T6" fmla="*/ 57150 w 43"/>
                <a:gd name="T7" fmla="*/ 149225 h 47"/>
                <a:gd name="T8" fmla="*/ 57150 w 43"/>
                <a:gd name="T9" fmla="*/ 79375 h 47"/>
                <a:gd name="T10" fmla="*/ 0 w 43"/>
                <a:gd name="T11" fmla="*/ 0 h 47"/>
                <a:gd name="T12" fmla="*/ 25400 w 43"/>
                <a:gd name="T13" fmla="*/ 0 h 47"/>
                <a:gd name="T14" fmla="*/ 60325 w 43"/>
                <a:gd name="T15" fmla="*/ 44450 h 47"/>
                <a:gd name="T16" fmla="*/ 66675 w 43"/>
                <a:gd name="T17" fmla="*/ 57150 h 47"/>
                <a:gd name="T18" fmla="*/ 69850 w 43"/>
                <a:gd name="T19" fmla="*/ 57150 h 47"/>
                <a:gd name="T20" fmla="*/ 76200 w 43"/>
                <a:gd name="T21" fmla="*/ 44450 h 47"/>
                <a:gd name="T22" fmla="*/ 111125 w 43"/>
                <a:gd name="T23" fmla="*/ 0 h 47"/>
                <a:gd name="T24" fmla="*/ 136525 w 43"/>
                <a:gd name="T25" fmla="*/ 0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0" name="Freeform 53"/>
            <p:cNvSpPr>
              <a:spLocks noEditPoints="1"/>
            </p:cNvSpPr>
            <p:nvPr userDrawn="1"/>
          </p:nvSpPr>
          <p:spPr bwMode="auto">
            <a:xfrm>
              <a:off x="3467100" y="3444875"/>
              <a:ext cx="152400" cy="155575"/>
            </a:xfrm>
            <a:custGeom>
              <a:avLst/>
              <a:gdLst>
                <a:gd name="T0" fmla="*/ 76200 w 48"/>
                <a:gd name="T1" fmla="*/ 0 h 49"/>
                <a:gd name="T2" fmla="*/ 152400 w 48"/>
                <a:gd name="T3" fmla="*/ 76200 h 49"/>
                <a:gd name="T4" fmla="*/ 76200 w 48"/>
                <a:gd name="T5" fmla="*/ 155575 h 49"/>
                <a:gd name="T6" fmla="*/ 0 w 48"/>
                <a:gd name="T7" fmla="*/ 76200 h 49"/>
                <a:gd name="T8" fmla="*/ 76200 w 48"/>
                <a:gd name="T9" fmla="*/ 0 h 49"/>
                <a:gd name="T10" fmla="*/ 76200 w 48"/>
                <a:gd name="T11" fmla="*/ 130175 h 49"/>
                <a:gd name="T12" fmla="*/ 130175 w 48"/>
                <a:gd name="T13" fmla="*/ 76200 h 49"/>
                <a:gd name="T14" fmla="*/ 76200 w 48"/>
                <a:gd name="T15" fmla="*/ 22225 h 49"/>
                <a:gd name="T16" fmla="*/ 22225 w 48"/>
                <a:gd name="T17" fmla="*/ 76200 h 49"/>
                <a:gd name="T18" fmla="*/ 76200 w 48"/>
                <a:gd name="T19" fmla="*/ 13017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1" name="Freeform 54"/>
            <p:cNvSpPr>
              <a:spLocks/>
            </p:cNvSpPr>
            <p:nvPr userDrawn="1"/>
          </p:nvSpPr>
          <p:spPr bwMode="auto">
            <a:xfrm>
              <a:off x="3654425" y="3448050"/>
              <a:ext cx="123825" cy="149225"/>
            </a:xfrm>
            <a:custGeom>
              <a:avLst/>
              <a:gdLst>
                <a:gd name="T0" fmla="*/ 123825 w 39"/>
                <a:gd name="T1" fmla="*/ 0 h 47"/>
                <a:gd name="T2" fmla="*/ 123825 w 39"/>
                <a:gd name="T3" fmla="*/ 149225 h 47"/>
                <a:gd name="T4" fmla="*/ 101600 w 39"/>
                <a:gd name="T5" fmla="*/ 149225 h 47"/>
                <a:gd name="T6" fmla="*/ 47625 w 39"/>
                <a:gd name="T7" fmla="*/ 76200 h 47"/>
                <a:gd name="T8" fmla="*/ 22225 w 39"/>
                <a:gd name="T9" fmla="*/ 38100 h 47"/>
                <a:gd name="T10" fmla="*/ 22225 w 39"/>
                <a:gd name="T11" fmla="*/ 38100 h 47"/>
                <a:gd name="T12" fmla="*/ 22225 w 39"/>
                <a:gd name="T13" fmla="*/ 85725 h 47"/>
                <a:gd name="T14" fmla="*/ 22225 w 39"/>
                <a:gd name="T15" fmla="*/ 149225 h 47"/>
                <a:gd name="T16" fmla="*/ 0 w 39"/>
                <a:gd name="T17" fmla="*/ 149225 h 47"/>
                <a:gd name="T18" fmla="*/ 0 w 39"/>
                <a:gd name="T19" fmla="*/ 0 h 47"/>
                <a:gd name="T20" fmla="*/ 22225 w 39"/>
                <a:gd name="T21" fmla="*/ 0 h 47"/>
                <a:gd name="T22" fmla="*/ 76200 w 39"/>
                <a:gd name="T23" fmla="*/ 73025 h 47"/>
                <a:gd name="T24" fmla="*/ 101600 w 39"/>
                <a:gd name="T25" fmla="*/ 107950 h 47"/>
                <a:gd name="T26" fmla="*/ 101600 w 39"/>
                <a:gd name="T27" fmla="*/ 107950 h 47"/>
                <a:gd name="T28" fmla="*/ 101600 w 39"/>
                <a:gd name="T29" fmla="*/ 63500 h 47"/>
                <a:gd name="T30" fmla="*/ 101600 w 39"/>
                <a:gd name="T31" fmla="*/ 0 h 47"/>
                <a:gd name="T32" fmla="*/ 123825 w 39"/>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2" name="Freeform 55"/>
            <p:cNvSpPr>
              <a:spLocks noEditPoints="1"/>
            </p:cNvSpPr>
            <p:nvPr userDrawn="1"/>
          </p:nvSpPr>
          <p:spPr bwMode="auto">
            <a:xfrm>
              <a:off x="3825875" y="3448050"/>
              <a:ext cx="139700" cy="149225"/>
            </a:xfrm>
            <a:custGeom>
              <a:avLst/>
              <a:gdLst>
                <a:gd name="T0" fmla="*/ 63500 w 44"/>
                <a:gd name="T1" fmla="*/ 0 h 47"/>
                <a:gd name="T2" fmla="*/ 139700 w 44"/>
                <a:gd name="T3" fmla="*/ 76200 h 47"/>
                <a:gd name="T4" fmla="*/ 63500 w 44"/>
                <a:gd name="T5" fmla="*/ 149225 h 47"/>
                <a:gd name="T6" fmla="*/ 0 w 44"/>
                <a:gd name="T7" fmla="*/ 149225 h 47"/>
                <a:gd name="T8" fmla="*/ 0 w 44"/>
                <a:gd name="T9" fmla="*/ 0 h 47"/>
                <a:gd name="T10" fmla="*/ 63500 w 44"/>
                <a:gd name="T11" fmla="*/ 0 h 47"/>
                <a:gd name="T12" fmla="*/ 63500 w 44"/>
                <a:gd name="T13" fmla="*/ 127000 h 47"/>
                <a:gd name="T14" fmla="*/ 114300 w 44"/>
                <a:gd name="T15" fmla="*/ 76200 h 47"/>
                <a:gd name="T16" fmla="*/ 63500 w 44"/>
                <a:gd name="T17" fmla="*/ 22225 h 47"/>
                <a:gd name="T18" fmla="*/ 22225 w 44"/>
                <a:gd name="T19" fmla="*/ 22225 h 47"/>
                <a:gd name="T20" fmla="*/ 22225 w 44"/>
                <a:gd name="T21" fmla="*/ 127000 h 47"/>
                <a:gd name="T22" fmla="*/ 63500 w 44"/>
                <a:gd name="T23" fmla="*/ 12700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3" name="Freeform 56"/>
            <p:cNvSpPr>
              <a:spLocks/>
            </p:cNvSpPr>
            <p:nvPr userDrawn="1"/>
          </p:nvSpPr>
          <p:spPr bwMode="auto">
            <a:xfrm>
              <a:off x="4048125" y="3448050"/>
              <a:ext cx="117475" cy="149225"/>
            </a:xfrm>
            <a:custGeom>
              <a:avLst/>
              <a:gdLst>
                <a:gd name="T0" fmla="*/ 117475 w 74"/>
                <a:gd name="T1" fmla="*/ 0 h 94"/>
                <a:gd name="T2" fmla="*/ 117475 w 74"/>
                <a:gd name="T3" fmla="*/ 22225 h 94"/>
                <a:gd name="T4" fmla="*/ 69850 w 74"/>
                <a:gd name="T5" fmla="*/ 22225 h 94"/>
                <a:gd name="T6" fmla="*/ 69850 w 74"/>
                <a:gd name="T7" fmla="*/ 149225 h 94"/>
                <a:gd name="T8" fmla="*/ 47625 w 74"/>
                <a:gd name="T9" fmla="*/ 149225 h 94"/>
                <a:gd name="T10" fmla="*/ 47625 w 74"/>
                <a:gd name="T11" fmla="*/ 22225 h 94"/>
                <a:gd name="T12" fmla="*/ 0 w 74"/>
                <a:gd name="T13" fmla="*/ 22225 h 94"/>
                <a:gd name="T14" fmla="*/ 0 w 74"/>
                <a:gd name="T15" fmla="*/ 0 h 94"/>
                <a:gd name="T16" fmla="*/ 117475 w 74"/>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4" name="Freeform 57"/>
            <p:cNvSpPr>
              <a:spLocks/>
            </p:cNvSpPr>
            <p:nvPr userDrawn="1"/>
          </p:nvSpPr>
          <p:spPr bwMode="auto">
            <a:xfrm>
              <a:off x="4197350" y="3448050"/>
              <a:ext cx="120650" cy="149225"/>
            </a:xfrm>
            <a:custGeom>
              <a:avLst/>
              <a:gdLst>
                <a:gd name="T0" fmla="*/ 120650 w 76"/>
                <a:gd name="T1" fmla="*/ 0 h 94"/>
                <a:gd name="T2" fmla="*/ 120650 w 76"/>
                <a:gd name="T3" fmla="*/ 149225 h 94"/>
                <a:gd name="T4" fmla="*/ 95250 w 76"/>
                <a:gd name="T5" fmla="*/ 149225 h 94"/>
                <a:gd name="T6" fmla="*/ 95250 w 76"/>
                <a:gd name="T7" fmla="*/ 82550 h 94"/>
                <a:gd name="T8" fmla="*/ 25400 w 76"/>
                <a:gd name="T9" fmla="*/ 82550 h 94"/>
                <a:gd name="T10" fmla="*/ 25400 w 76"/>
                <a:gd name="T11" fmla="*/ 149225 h 94"/>
                <a:gd name="T12" fmla="*/ 0 w 76"/>
                <a:gd name="T13" fmla="*/ 149225 h 94"/>
                <a:gd name="T14" fmla="*/ 0 w 76"/>
                <a:gd name="T15" fmla="*/ 0 h 94"/>
                <a:gd name="T16" fmla="*/ 25400 w 76"/>
                <a:gd name="T17" fmla="*/ 0 h 94"/>
                <a:gd name="T18" fmla="*/ 25400 w 76"/>
                <a:gd name="T19" fmla="*/ 60325 h 94"/>
                <a:gd name="T20" fmla="*/ 95250 w 76"/>
                <a:gd name="T21" fmla="*/ 60325 h 94"/>
                <a:gd name="T22" fmla="*/ 95250 w 76"/>
                <a:gd name="T23" fmla="*/ 0 h 94"/>
                <a:gd name="T24" fmla="*/ 120650 w 76"/>
                <a:gd name="T25" fmla="*/ 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5" name="Freeform 58"/>
            <p:cNvSpPr>
              <a:spLocks/>
            </p:cNvSpPr>
            <p:nvPr userDrawn="1"/>
          </p:nvSpPr>
          <p:spPr bwMode="auto">
            <a:xfrm>
              <a:off x="4362450" y="3448050"/>
              <a:ext cx="104775" cy="149225"/>
            </a:xfrm>
            <a:custGeom>
              <a:avLst/>
              <a:gdLst>
                <a:gd name="T0" fmla="*/ 104775 w 66"/>
                <a:gd name="T1" fmla="*/ 127000 h 94"/>
                <a:gd name="T2" fmla="*/ 104775 w 66"/>
                <a:gd name="T3" fmla="*/ 149225 h 94"/>
                <a:gd name="T4" fmla="*/ 0 w 66"/>
                <a:gd name="T5" fmla="*/ 149225 h 94"/>
                <a:gd name="T6" fmla="*/ 0 w 66"/>
                <a:gd name="T7" fmla="*/ 0 h 94"/>
                <a:gd name="T8" fmla="*/ 101600 w 66"/>
                <a:gd name="T9" fmla="*/ 0 h 94"/>
                <a:gd name="T10" fmla="*/ 101600 w 66"/>
                <a:gd name="T11" fmla="*/ 22225 h 94"/>
                <a:gd name="T12" fmla="*/ 25400 w 66"/>
                <a:gd name="T13" fmla="*/ 22225 h 94"/>
                <a:gd name="T14" fmla="*/ 25400 w 66"/>
                <a:gd name="T15" fmla="*/ 60325 h 94"/>
                <a:gd name="T16" fmla="*/ 85725 w 66"/>
                <a:gd name="T17" fmla="*/ 60325 h 94"/>
                <a:gd name="T18" fmla="*/ 85725 w 66"/>
                <a:gd name="T19" fmla="*/ 82550 h 94"/>
                <a:gd name="T20" fmla="*/ 25400 w 66"/>
                <a:gd name="T21" fmla="*/ 82550 h 94"/>
                <a:gd name="T22" fmla="*/ 25400 w 66"/>
                <a:gd name="T23" fmla="*/ 127000 h 94"/>
                <a:gd name="T24" fmla="*/ 104775 w 66"/>
                <a:gd name="T25" fmla="*/ 12700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6" name="Freeform 59"/>
            <p:cNvSpPr>
              <a:spLocks/>
            </p:cNvSpPr>
            <p:nvPr userDrawn="1"/>
          </p:nvSpPr>
          <p:spPr bwMode="auto">
            <a:xfrm>
              <a:off x="4559300" y="3444875"/>
              <a:ext cx="146050" cy="155575"/>
            </a:xfrm>
            <a:custGeom>
              <a:avLst/>
              <a:gdLst>
                <a:gd name="T0" fmla="*/ 120650 w 46"/>
                <a:gd name="T1" fmla="*/ 44450 h 49"/>
                <a:gd name="T2" fmla="*/ 76200 w 46"/>
                <a:gd name="T3" fmla="*/ 22225 h 49"/>
                <a:gd name="T4" fmla="*/ 22225 w 46"/>
                <a:gd name="T5" fmla="*/ 76200 h 49"/>
                <a:gd name="T6" fmla="*/ 76200 w 46"/>
                <a:gd name="T7" fmla="*/ 130175 h 49"/>
                <a:gd name="T8" fmla="*/ 123825 w 46"/>
                <a:gd name="T9" fmla="*/ 104775 h 49"/>
                <a:gd name="T10" fmla="*/ 146050 w 46"/>
                <a:gd name="T11" fmla="*/ 111125 h 49"/>
                <a:gd name="T12" fmla="*/ 76200 w 46"/>
                <a:gd name="T13" fmla="*/ 155575 h 49"/>
                <a:gd name="T14" fmla="*/ 0 w 46"/>
                <a:gd name="T15" fmla="*/ 76200 h 49"/>
                <a:gd name="T16" fmla="*/ 76200 w 46"/>
                <a:gd name="T17" fmla="*/ 0 h 49"/>
                <a:gd name="T18" fmla="*/ 142875 w 46"/>
                <a:gd name="T19" fmla="*/ 38100 h 49"/>
                <a:gd name="T20" fmla="*/ 120650 w 46"/>
                <a:gd name="T21" fmla="*/ 4445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7" name="Freeform 60"/>
            <p:cNvSpPr>
              <a:spLocks noEditPoints="1"/>
            </p:cNvSpPr>
            <p:nvPr userDrawn="1"/>
          </p:nvSpPr>
          <p:spPr bwMode="auto">
            <a:xfrm>
              <a:off x="4727575" y="3444875"/>
              <a:ext cx="155575" cy="155575"/>
            </a:xfrm>
            <a:custGeom>
              <a:avLst/>
              <a:gdLst>
                <a:gd name="T0" fmla="*/ 76200 w 49"/>
                <a:gd name="T1" fmla="*/ 0 h 49"/>
                <a:gd name="T2" fmla="*/ 155575 w 49"/>
                <a:gd name="T3" fmla="*/ 76200 h 49"/>
                <a:gd name="T4" fmla="*/ 76200 w 49"/>
                <a:gd name="T5" fmla="*/ 155575 h 49"/>
                <a:gd name="T6" fmla="*/ 0 w 49"/>
                <a:gd name="T7" fmla="*/ 76200 h 49"/>
                <a:gd name="T8" fmla="*/ 76200 w 49"/>
                <a:gd name="T9" fmla="*/ 0 h 49"/>
                <a:gd name="T10" fmla="*/ 76200 w 49"/>
                <a:gd name="T11" fmla="*/ 130175 h 49"/>
                <a:gd name="T12" fmla="*/ 130175 w 49"/>
                <a:gd name="T13" fmla="*/ 76200 h 49"/>
                <a:gd name="T14" fmla="*/ 76200 w 49"/>
                <a:gd name="T15" fmla="*/ 22225 h 49"/>
                <a:gd name="T16" fmla="*/ 25400 w 49"/>
                <a:gd name="T17" fmla="*/ 76200 h 49"/>
                <a:gd name="T18" fmla="*/ 76200 w 49"/>
                <a:gd name="T19" fmla="*/ 130175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8" name="Freeform 61"/>
            <p:cNvSpPr>
              <a:spLocks/>
            </p:cNvSpPr>
            <p:nvPr userDrawn="1"/>
          </p:nvSpPr>
          <p:spPr bwMode="auto">
            <a:xfrm>
              <a:off x="4914900" y="3448050"/>
              <a:ext cx="127000" cy="149225"/>
            </a:xfrm>
            <a:custGeom>
              <a:avLst/>
              <a:gdLst>
                <a:gd name="T0" fmla="*/ 127000 w 40"/>
                <a:gd name="T1" fmla="*/ 0 h 47"/>
                <a:gd name="T2" fmla="*/ 127000 w 40"/>
                <a:gd name="T3" fmla="*/ 149225 h 47"/>
                <a:gd name="T4" fmla="*/ 104775 w 40"/>
                <a:gd name="T5" fmla="*/ 149225 h 47"/>
                <a:gd name="T6" fmla="*/ 50800 w 40"/>
                <a:gd name="T7" fmla="*/ 76200 h 47"/>
                <a:gd name="T8" fmla="*/ 25400 w 40"/>
                <a:gd name="T9" fmla="*/ 38100 h 47"/>
                <a:gd name="T10" fmla="*/ 22225 w 40"/>
                <a:gd name="T11" fmla="*/ 38100 h 47"/>
                <a:gd name="T12" fmla="*/ 25400 w 40"/>
                <a:gd name="T13" fmla="*/ 85725 h 47"/>
                <a:gd name="T14" fmla="*/ 25400 w 40"/>
                <a:gd name="T15" fmla="*/ 149225 h 47"/>
                <a:gd name="T16" fmla="*/ 0 w 40"/>
                <a:gd name="T17" fmla="*/ 149225 h 47"/>
                <a:gd name="T18" fmla="*/ 0 w 40"/>
                <a:gd name="T19" fmla="*/ 0 h 47"/>
                <a:gd name="T20" fmla="*/ 22225 w 40"/>
                <a:gd name="T21" fmla="*/ 0 h 47"/>
                <a:gd name="T22" fmla="*/ 76200 w 40"/>
                <a:gd name="T23" fmla="*/ 73025 h 47"/>
                <a:gd name="T24" fmla="*/ 101600 w 40"/>
                <a:gd name="T25" fmla="*/ 107950 h 47"/>
                <a:gd name="T26" fmla="*/ 101600 w 40"/>
                <a:gd name="T27" fmla="*/ 107950 h 47"/>
                <a:gd name="T28" fmla="*/ 101600 w 40"/>
                <a:gd name="T29" fmla="*/ 63500 h 47"/>
                <a:gd name="T30" fmla="*/ 101600 w 40"/>
                <a:gd name="T31" fmla="*/ 0 h 47"/>
                <a:gd name="T32" fmla="*/ 127000 w 40"/>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79" name="Freeform 62"/>
            <p:cNvSpPr>
              <a:spLocks/>
            </p:cNvSpPr>
            <p:nvPr userDrawn="1"/>
          </p:nvSpPr>
          <p:spPr bwMode="auto">
            <a:xfrm>
              <a:off x="5070475" y="3448050"/>
              <a:ext cx="120650" cy="149225"/>
            </a:xfrm>
            <a:custGeom>
              <a:avLst/>
              <a:gdLst>
                <a:gd name="T0" fmla="*/ 120650 w 76"/>
                <a:gd name="T1" fmla="*/ 0 h 94"/>
                <a:gd name="T2" fmla="*/ 120650 w 76"/>
                <a:gd name="T3" fmla="*/ 22225 h 94"/>
                <a:gd name="T4" fmla="*/ 73025 w 76"/>
                <a:gd name="T5" fmla="*/ 22225 h 94"/>
                <a:gd name="T6" fmla="*/ 73025 w 76"/>
                <a:gd name="T7" fmla="*/ 149225 h 94"/>
                <a:gd name="T8" fmla="*/ 50800 w 76"/>
                <a:gd name="T9" fmla="*/ 149225 h 94"/>
                <a:gd name="T10" fmla="*/ 50800 w 76"/>
                <a:gd name="T11" fmla="*/ 22225 h 94"/>
                <a:gd name="T12" fmla="*/ 0 w 76"/>
                <a:gd name="T13" fmla="*/ 22225 h 94"/>
                <a:gd name="T14" fmla="*/ 0 w 76"/>
                <a:gd name="T15" fmla="*/ 0 h 94"/>
                <a:gd name="T16" fmla="*/ 120650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0" name="Freeform 63"/>
            <p:cNvSpPr>
              <a:spLocks noEditPoints="1"/>
            </p:cNvSpPr>
            <p:nvPr userDrawn="1"/>
          </p:nvSpPr>
          <p:spPr bwMode="auto">
            <a:xfrm>
              <a:off x="5222875" y="3448050"/>
              <a:ext cx="111125" cy="149225"/>
            </a:xfrm>
            <a:custGeom>
              <a:avLst/>
              <a:gdLst>
                <a:gd name="T0" fmla="*/ 82550 w 35"/>
                <a:gd name="T1" fmla="*/ 149225 h 47"/>
                <a:gd name="T2" fmla="*/ 53975 w 35"/>
                <a:gd name="T3" fmla="*/ 95250 h 47"/>
                <a:gd name="T4" fmla="*/ 47625 w 35"/>
                <a:gd name="T5" fmla="*/ 95250 h 47"/>
                <a:gd name="T6" fmla="*/ 22225 w 35"/>
                <a:gd name="T7" fmla="*/ 95250 h 47"/>
                <a:gd name="T8" fmla="*/ 22225 w 35"/>
                <a:gd name="T9" fmla="*/ 149225 h 47"/>
                <a:gd name="T10" fmla="*/ 0 w 35"/>
                <a:gd name="T11" fmla="*/ 149225 h 47"/>
                <a:gd name="T12" fmla="*/ 0 w 35"/>
                <a:gd name="T13" fmla="*/ 0 h 47"/>
                <a:gd name="T14" fmla="*/ 47625 w 35"/>
                <a:gd name="T15" fmla="*/ 0 h 47"/>
                <a:gd name="T16" fmla="*/ 104775 w 35"/>
                <a:gd name="T17" fmla="*/ 47625 h 47"/>
                <a:gd name="T18" fmla="*/ 76200 w 35"/>
                <a:gd name="T19" fmla="*/ 92075 h 47"/>
                <a:gd name="T20" fmla="*/ 111125 w 35"/>
                <a:gd name="T21" fmla="*/ 149225 h 47"/>
                <a:gd name="T22" fmla="*/ 82550 w 35"/>
                <a:gd name="T23" fmla="*/ 149225 h 47"/>
                <a:gd name="T24" fmla="*/ 50800 w 35"/>
                <a:gd name="T25" fmla="*/ 76200 h 47"/>
                <a:gd name="T26" fmla="*/ 79375 w 35"/>
                <a:gd name="T27" fmla="*/ 47625 h 47"/>
                <a:gd name="T28" fmla="*/ 50800 w 35"/>
                <a:gd name="T29" fmla="*/ 22225 h 47"/>
                <a:gd name="T30" fmla="*/ 22225 w 35"/>
                <a:gd name="T31" fmla="*/ 22225 h 47"/>
                <a:gd name="T32" fmla="*/ 22225 w 35"/>
                <a:gd name="T33" fmla="*/ 76200 h 47"/>
                <a:gd name="T34" fmla="*/ 50800 w 35"/>
                <a:gd name="T35" fmla="*/ 76200 h 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1" name="Freeform 64"/>
            <p:cNvSpPr>
              <a:spLocks noEditPoints="1"/>
            </p:cNvSpPr>
            <p:nvPr userDrawn="1"/>
          </p:nvSpPr>
          <p:spPr bwMode="auto">
            <a:xfrm>
              <a:off x="5353050" y="3448050"/>
              <a:ext cx="146050" cy="149225"/>
            </a:xfrm>
            <a:custGeom>
              <a:avLst/>
              <a:gdLst>
                <a:gd name="T0" fmla="*/ 107950 w 46"/>
                <a:gd name="T1" fmla="*/ 114300 h 47"/>
                <a:gd name="T2" fmla="*/ 38100 w 46"/>
                <a:gd name="T3" fmla="*/ 114300 h 47"/>
                <a:gd name="T4" fmla="*/ 25400 w 46"/>
                <a:gd name="T5" fmla="*/ 149225 h 47"/>
                <a:gd name="T6" fmla="*/ 0 w 46"/>
                <a:gd name="T7" fmla="*/ 149225 h 47"/>
                <a:gd name="T8" fmla="*/ 63500 w 46"/>
                <a:gd name="T9" fmla="*/ 0 h 47"/>
                <a:gd name="T10" fmla="*/ 82550 w 46"/>
                <a:gd name="T11" fmla="*/ 0 h 47"/>
                <a:gd name="T12" fmla="*/ 146050 w 46"/>
                <a:gd name="T13" fmla="*/ 149225 h 47"/>
                <a:gd name="T14" fmla="*/ 120650 w 46"/>
                <a:gd name="T15" fmla="*/ 149225 h 47"/>
                <a:gd name="T16" fmla="*/ 107950 w 46"/>
                <a:gd name="T17" fmla="*/ 114300 h 47"/>
                <a:gd name="T18" fmla="*/ 98425 w 46"/>
                <a:gd name="T19" fmla="*/ 95250 h 47"/>
                <a:gd name="T20" fmla="*/ 79375 w 46"/>
                <a:gd name="T21" fmla="*/ 47625 h 47"/>
                <a:gd name="T22" fmla="*/ 73025 w 46"/>
                <a:gd name="T23" fmla="*/ 28575 h 47"/>
                <a:gd name="T24" fmla="*/ 73025 w 46"/>
                <a:gd name="T25" fmla="*/ 28575 h 47"/>
                <a:gd name="T26" fmla="*/ 66675 w 46"/>
                <a:gd name="T27" fmla="*/ 47625 h 47"/>
                <a:gd name="T28" fmla="*/ 47625 w 46"/>
                <a:gd name="T29" fmla="*/ 95250 h 47"/>
                <a:gd name="T30" fmla="*/ 98425 w 46"/>
                <a:gd name="T31" fmla="*/ 95250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2" name="Freeform 65"/>
            <p:cNvSpPr>
              <a:spLocks/>
            </p:cNvSpPr>
            <p:nvPr userDrawn="1"/>
          </p:nvSpPr>
          <p:spPr bwMode="auto">
            <a:xfrm>
              <a:off x="5511800" y="3444875"/>
              <a:ext cx="146050" cy="155575"/>
            </a:xfrm>
            <a:custGeom>
              <a:avLst/>
              <a:gdLst>
                <a:gd name="T0" fmla="*/ 117475 w 46"/>
                <a:gd name="T1" fmla="*/ 44450 h 49"/>
                <a:gd name="T2" fmla="*/ 76200 w 46"/>
                <a:gd name="T3" fmla="*/ 22225 h 49"/>
                <a:gd name="T4" fmla="*/ 22225 w 46"/>
                <a:gd name="T5" fmla="*/ 76200 h 49"/>
                <a:gd name="T6" fmla="*/ 76200 w 46"/>
                <a:gd name="T7" fmla="*/ 130175 h 49"/>
                <a:gd name="T8" fmla="*/ 120650 w 46"/>
                <a:gd name="T9" fmla="*/ 104775 h 49"/>
                <a:gd name="T10" fmla="*/ 146050 w 46"/>
                <a:gd name="T11" fmla="*/ 111125 h 49"/>
                <a:gd name="T12" fmla="*/ 76200 w 46"/>
                <a:gd name="T13" fmla="*/ 155575 h 49"/>
                <a:gd name="T14" fmla="*/ 0 w 46"/>
                <a:gd name="T15" fmla="*/ 76200 h 49"/>
                <a:gd name="T16" fmla="*/ 76200 w 46"/>
                <a:gd name="T17" fmla="*/ 0 h 49"/>
                <a:gd name="T18" fmla="*/ 142875 w 46"/>
                <a:gd name="T19" fmla="*/ 38100 h 49"/>
                <a:gd name="T20" fmla="*/ 117475 w 46"/>
                <a:gd name="T21" fmla="*/ 4445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3" name="Freeform 66"/>
            <p:cNvSpPr>
              <a:spLocks/>
            </p:cNvSpPr>
            <p:nvPr userDrawn="1"/>
          </p:nvSpPr>
          <p:spPr bwMode="auto">
            <a:xfrm>
              <a:off x="5673725" y="3448050"/>
              <a:ext cx="120650" cy="149225"/>
            </a:xfrm>
            <a:custGeom>
              <a:avLst/>
              <a:gdLst>
                <a:gd name="T0" fmla="*/ 120650 w 76"/>
                <a:gd name="T1" fmla="*/ 0 h 94"/>
                <a:gd name="T2" fmla="*/ 120650 w 76"/>
                <a:gd name="T3" fmla="*/ 22225 h 94"/>
                <a:gd name="T4" fmla="*/ 73025 w 76"/>
                <a:gd name="T5" fmla="*/ 22225 h 94"/>
                <a:gd name="T6" fmla="*/ 73025 w 76"/>
                <a:gd name="T7" fmla="*/ 149225 h 94"/>
                <a:gd name="T8" fmla="*/ 47625 w 76"/>
                <a:gd name="T9" fmla="*/ 149225 h 94"/>
                <a:gd name="T10" fmla="*/ 47625 w 76"/>
                <a:gd name="T11" fmla="*/ 22225 h 94"/>
                <a:gd name="T12" fmla="*/ 0 w 76"/>
                <a:gd name="T13" fmla="*/ 22225 h 94"/>
                <a:gd name="T14" fmla="*/ 0 w 76"/>
                <a:gd name="T15" fmla="*/ 0 h 94"/>
                <a:gd name="T16" fmla="*/ 120650 w 76"/>
                <a:gd name="T17" fmla="*/ 0 h 9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4" name="Freeform 67"/>
            <p:cNvSpPr>
              <a:spLocks/>
            </p:cNvSpPr>
            <p:nvPr userDrawn="1"/>
          </p:nvSpPr>
          <p:spPr bwMode="auto">
            <a:xfrm>
              <a:off x="4422775" y="2797175"/>
              <a:ext cx="60325" cy="88900"/>
            </a:xfrm>
            <a:custGeom>
              <a:avLst/>
              <a:gdLst>
                <a:gd name="T0" fmla="*/ 53975 w 19"/>
                <a:gd name="T1" fmla="*/ 41275 h 28"/>
                <a:gd name="T2" fmla="*/ 15875 w 19"/>
                <a:gd name="T3" fmla="*/ 28575 h 28"/>
                <a:gd name="T4" fmla="*/ 25400 w 19"/>
                <a:gd name="T5" fmla="*/ 79375 h 28"/>
                <a:gd name="T6" fmla="*/ 41275 w 19"/>
                <a:gd name="T7" fmla="*/ 82550 h 28"/>
                <a:gd name="T8" fmla="*/ 44450 w 19"/>
                <a:gd name="T9" fmla="*/ 66675 h 28"/>
                <a:gd name="T10" fmla="*/ 53975 w 19"/>
                <a:gd name="T11" fmla="*/ 41275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5" name="Freeform 68"/>
            <p:cNvSpPr>
              <a:spLocks/>
            </p:cNvSpPr>
            <p:nvPr userDrawn="1"/>
          </p:nvSpPr>
          <p:spPr bwMode="auto">
            <a:xfrm>
              <a:off x="6340475" y="2781300"/>
              <a:ext cx="60325" cy="85725"/>
            </a:xfrm>
            <a:custGeom>
              <a:avLst/>
              <a:gdLst>
                <a:gd name="T0" fmla="*/ 50800 w 19"/>
                <a:gd name="T1" fmla="*/ 38100 h 27"/>
                <a:gd name="T2" fmla="*/ 12700 w 19"/>
                <a:gd name="T3" fmla="*/ 25400 h 27"/>
                <a:gd name="T4" fmla="*/ 25400 w 19"/>
                <a:gd name="T5" fmla="*/ 76200 h 27"/>
                <a:gd name="T6" fmla="*/ 38100 w 19"/>
                <a:gd name="T7" fmla="*/ 82550 h 27"/>
                <a:gd name="T8" fmla="*/ 44450 w 19"/>
                <a:gd name="T9" fmla="*/ 66675 h 27"/>
                <a:gd name="T10" fmla="*/ 50800 w 19"/>
                <a:gd name="T11" fmla="*/ 38100 h 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6" name="Freeform 69"/>
            <p:cNvSpPr>
              <a:spLocks noEditPoints="1"/>
            </p:cNvSpPr>
            <p:nvPr userDrawn="1"/>
          </p:nvSpPr>
          <p:spPr bwMode="auto">
            <a:xfrm>
              <a:off x="2095500" y="2765425"/>
              <a:ext cx="1362075" cy="650875"/>
            </a:xfrm>
            <a:custGeom>
              <a:avLst/>
              <a:gdLst>
                <a:gd name="T0" fmla="*/ 1289050 w 429"/>
                <a:gd name="T1" fmla="*/ 457200 h 205"/>
                <a:gd name="T2" fmla="*/ 1196975 w 429"/>
                <a:gd name="T3" fmla="*/ 301625 h 205"/>
                <a:gd name="T4" fmla="*/ 1362075 w 429"/>
                <a:gd name="T5" fmla="*/ 63500 h 205"/>
                <a:gd name="T6" fmla="*/ 1260475 w 429"/>
                <a:gd name="T7" fmla="*/ 98425 h 205"/>
                <a:gd name="T8" fmla="*/ 1168400 w 429"/>
                <a:gd name="T9" fmla="*/ 295275 h 205"/>
                <a:gd name="T10" fmla="*/ 873125 w 429"/>
                <a:gd name="T11" fmla="*/ 476250 h 205"/>
                <a:gd name="T12" fmla="*/ 746125 w 429"/>
                <a:gd name="T13" fmla="*/ 425450 h 205"/>
                <a:gd name="T14" fmla="*/ 803275 w 429"/>
                <a:gd name="T15" fmla="*/ 387350 h 205"/>
                <a:gd name="T16" fmla="*/ 822325 w 429"/>
                <a:gd name="T17" fmla="*/ 333375 h 205"/>
                <a:gd name="T18" fmla="*/ 723900 w 429"/>
                <a:gd name="T19" fmla="*/ 390525 h 205"/>
                <a:gd name="T20" fmla="*/ 723900 w 429"/>
                <a:gd name="T21" fmla="*/ 412750 h 205"/>
                <a:gd name="T22" fmla="*/ 581025 w 429"/>
                <a:gd name="T23" fmla="*/ 454025 h 205"/>
                <a:gd name="T24" fmla="*/ 250825 w 429"/>
                <a:gd name="T25" fmla="*/ 323850 h 205"/>
                <a:gd name="T26" fmla="*/ 419100 w 429"/>
                <a:gd name="T27" fmla="*/ 149225 h 205"/>
                <a:gd name="T28" fmla="*/ 384175 w 429"/>
                <a:gd name="T29" fmla="*/ 92075 h 205"/>
                <a:gd name="T30" fmla="*/ 53975 w 429"/>
                <a:gd name="T31" fmla="*/ 454025 h 205"/>
                <a:gd name="T32" fmla="*/ 73025 w 429"/>
                <a:gd name="T33" fmla="*/ 628650 h 205"/>
                <a:gd name="T34" fmla="*/ 203200 w 429"/>
                <a:gd name="T35" fmla="*/ 371475 h 205"/>
                <a:gd name="T36" fmla="*/ 219075 w 429"/>
                <a:gd name="T37" fmla="*/ 342900 h 205"/>
                <a:gd name="T38" fmla="*/ 314325 w 429"/>
                <a:gd name="T39" fmla="*/ 412750 h 205"/>
                <a:gd name="T40" fmla="*/ 720725 w 429"/>
                <a:gd name="T41" fmla="*/ 438150 h 205"/>
                <a:gd name="T42" fmla="*/ 974725 w 429"/>
                <a:gd name="T43" fmla="*/ 460375 h 205"/>
                <a:gd name="T44" fmla="*/ 1168400 w 429"/>
                <a:gd name="T45" fmla="*/ 323850 h 205"/>
                <a:gd name="T46" fmla="*/ 1203325 w 429"/>
                <a:gd name="T47" fmla="*/ 431800 h 205"/>
                <a:gd name="T48" fmla="*/ 1282700 w 429"/>
                <a:gd name="T49" fmla="*/ 476250 h 205"/>
                <a:gd name="T50" fmla="*/ 1289050 w 429"/>
                <a:gd name="T51" fmla="*/ 457200 h 205"/>
                <a:gd name="T52" fmla="*/ 1206500 w 429"/>
                <a:gd name="T53" fmla="*/ 241300 h 205"/>
                <a:gd name="T54" fmla="*/ 1323975 w 429"/>
                <a:gd name="T55" fmla="*/ 73025 h 205"/>
                <a:gd name="T56" fmla="*/ 1301750 w 429"/>
                <a:gd name="T57" fmla="*/ 149225 h 205"/>
                <a:gd name="T58" fmla="*/ 1200150 w 429"/>
                <a:gd name="T59" fmla="*/ 266700 h 205"/>
                <a:gd name="T60" fmla="*/ 1206500 w 429"/>
                <a:gd name="T61" fmla="*/ 241300 h 205"/>
                <a:gd name="T62" fmla="*/ 752475 w 429"/>
                <a:gd name="T63" fmla="*/ 390525 h 205"/>
                <a:gd name="T64" fmla="*/ 803275 w 429"/>
                <a:gd name="T65" fmla="*/ 352425 h 205"/>
                <a:gd name="T66" fmla="*/ 749300 w 429"/>
                <a:gd name="T67" fmla="*/ 396875 h 205"/>
                <a:gd name="T68" fmla="*/ 752475 w 429"/>
                <a:gd name="T69" fmla="*/ 390525 h 205"/>
                <a:gd name="T70" fmla="*/ 219075 w 429"/>
                <a:gd name="T71" fmla="*/ 301625 h 205"/>
                <a:gd name="T72" fmla="*/ 190500 w 429"/>
                <a:gd name="T73" fmla="*/ 279400 h 205"/>
                <a:gd name="T74" fmla="*/ 184150 w 429"/>
                <a:gd name="T75" fmla="*/ 307975 h 205"/>
                <a:gd name="T76" fmla="*/ 180975 w 429"/>
                <a:gd name="T77" fmla="*/ 355600 h 205"/>
                <a:gd name="T78" fmla="*/ 180975 w 429"/>
                <a:gd name="T79" fmla="*/ 355600 h 205"/>
                <a:gd name="T80" fmla="*/ 98425 w 429"/>
                <a:gd name="T81" fmla="*/ 574675 h 205"/>
                <a:gd name="T82" fmla="*/ 69850 w 429"/>
                <a:gd name="T83" fmla="*/ 593725 h 205"/>
                <a:gd name="T84" fmla="*/ 79375 w 429"/>
                <a:gd name="T85" fmla="*/ 473075 h 205"/>
                <a:gd name="T86" fmla="*/ 349250 w 429"/>
                <a:gd name="T87" fmla="*/ 127000 h 205"/>
                <a:gd name="T88" fmla="*/ 387350 w 429"/>
                <a:gd name="T89" fmla="*/ 155575 h 205"/>
                <a:gd name="T90" fmla="*/ 219075 w 429"/>
                <a:gd name="T91" fmla="*/ 301625 h 2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7" name="Freeform 70"/>
            <p:cNvSpPr>
              <a:spLocks noEditPoints="1"/>
            </p:cNvSpPr>
            <p:nvPr userDrawn="1"/>
          </p:nvSpPr>
          <p:spPr bwMode="auto">
            <a:xfrm>
              <a:off x="3413125" y="2813050"/>
              <a:ext cx="1863725" cy="542925"/>
            </a:xfrm>
            <a:custGeom>
              <a:avLst/>
              <a:gdLst>
                <a:gd name="T0" fmla="*/ 1644650 w 587"/>
                <a:gd name="T1" fmla="*/ 219075 h 171"/>
                <a:gd name="T2" fmla="*/ 1622425 w 587"/>
                <a:gd name="T3" fmla="*/ 196850 h 171"/>
                <a:gd name="T4" fmla="*/ 1371600 w 587"/>
                <a:gd name="T5" fmla="*/ 149225 h 171"/>
                <a:gd name="T6" fmla="*/ 1292225 w 587"/>
                <a:gd name="T7" fmla="*/ 142875 h 171"/>
                <a:gd name="T8" fmla="*/ 1254125 w 587"/>
                <a:gd name="T9" fmla="*/ 165100 h 171"/>
                <a:gd name="T10" fmla="*/ 1292225 w 587"/>
                <a:gd name="T11" fmla="*/ 180975 h 171"/>
                <a:gd name="T12" fmla="*/ 1400175 w 587"/>
                <a:gd name="T13" fmla="*/ 225425 h 171"/>
                <a:gd name="T14" fmla="*/ 1292225 w 587"/>
                <a:gd name="T15" fmla="*/ 282575 h 171"/>
                <a:gd name="T16" fmla="*/ 1206500 w 587"/>
                <a:gd name="T17" fmla="*/ 250825 h 171"/>
                <a:gd name="T18" fmla="*/ 1209675 w 587"/>
                <a:gd name="T19" fmla="*/ 219075 h 171"/>
                <a:gd name="T20" fmla="*/ 1196975 w 587"/>
                <a:gd name="T21" fmla="*/ 200025 h 171"/>
                <a:gd name="T22" fmla="*/ 1174750 w 587"/>
                <a:gd name="T23" fmla="*/ 212725 h 171"/>
                <a:gd name="T24" fmla="*/ 942975 w 587"/>
                <a:gd name="T25" fmla="*/ 282575 h 171"/>
                <a:gd name="T26" fmla="*/ 917575 w 587"/>
                <a:gd name="T27" fmla="*/ 193675 h 171"/>
                <a:gd name="T28" fmla="*/ 920750 w 587"/>
                <a:gd name="T29" fmla="*/ 146050 h 171"/>
                <a:gd name="T30" fmla="*/ 904875 w 587"/>
                <a:gd name="T31" fmla="*/ 168275 h 171"/>
                <a:gd name="T32" fmla="*/ 638175 w 587"/>
                <a:gd name="T33" fmla="*/ 339725 h 171"/>
                <a:gd name="T34" fmla="*/ 631825 w 587"/>
                <a:gd name="T35" fmla="*/ 209550 h 171"/>
                <a:gd name="T36" fmla="*/ 736600 w 587"/>
                <a:gd name="T37" fmla="*/ 98425 h 171"/>
                <a:gd name="T38" fmla="*/ 885825 w 587"/>
                <a:gd name="T39" fmla="*/ 19050 h 171"/>
                <a:gd name="T40" fmla="*/ 892175 w 587"/>
                <a:gd name="T41" fmla="*/ 6350 h 171"/>
                <a:gd name="T42" fmla="*/ 892175 w 587"/>
                <a:gd name="T43" fmla="*/ 6350 h 171"/>
                <a:gd name="T44" fmla="*/ 863600 w 587"/>
                <a:gd name="T45" fmla="*/ 6350 h 171"/>
                <a:gd name="T46" fmla="*/ 739775 w 587"/>
                <a:gd name="T47" fmla="*/ 66675 h 171"/>
                <a:gd name="T48" fmla="*/ 720725 w 587"/>
                <a:gd name="T49" fmla="*/ 28575 h 171"/>
                <a:gd name="T50" fmla="*/ 619125 w 587"/>
                <a:gd name="T51" fmla="*/ 174625 h 171"/>
                <a:gd name="T52" fmla="*/ 317500 w 587"/>
                <a:gd name="T53" fmla="*/ 368300 h 171"/>
                <a:gd name="T54" fmla="*/ 279400 w 587"/>
                <a:gd name="T55" fmla="*/ 263525 h 171"/>
                <a:gd name="T56" fmla="*/ 263525 w 587"/>
                <a:gd name="T57" fmla="*/ 250825 h 171"/>
                <a:gd name="T58" fmla="*/ 231775 w 587"/>
                <a:gd name="T59" fmla="*/ 273050 h 171"/>
                <a:gd name="T60" fmla="*/ 184150 w 587"/>
                <a:gd name="T61" fmla="*/ 320675 h 171"/>
                <a:gd name="T62" fmla="*/ 196850 w 587"/>
                <a:gd name="T63" fmla="*/ 206375 h 171"/>
                <a:gd name="T64" fmla="*/ 53975 w 587"/>
                <a:gd name="T65" fmla="*/ 276225 h 171"/>
                <a:gd name="T66" fmla="*/ 44450 w 587"/>
                <a:gd name="T67" fmla="*/ 390525 h 171"/>
                <a:gd name="T68" fmla="*/ 250825 w 587"/>
                <a:gd name="T69" fmla="*/ 288925 h 171"/>
                <a:gd name="T70" fmla="*/ 257175 w 587"/>
                <a:gd name="T71" fmla="*/ 285750 h 171"/>
                <a:gd name="T72" fmla="*/ 377825 w 587"/>
                <a:gd name="T73" fmla="*/ 387350 h 171"/>
                <a:gd name="T74" fmla="*/ 584200 w 587"/>
                <a:gd name="T75" fmla="*/ 244475 h 171"/>
                <a:gd name="T76" fmla="*/ 879475 w 587"/>
                <a:gd name="T77" fmla="*/ 228600 h 171"/>
                <a:gd name="T78" fmla="*/ 1054100 w 587"/>
                <a:gd name="T79" fmla="*/ 307975 h 171"/>
                <a:gd name="T80" fmla="*/ 1177925 w 587"/>
                <a:gd name="T81" fmla="*/ 247650 h 171"/>
                <a:gd name="T82" fmla="*/ 1308100 w 587"/>
                <a:gd name="T83" fmla="*/ 314325 h 171"/>
                <a:gd name="T84" fmla="*/ 1416050 w 587"/>
                <a:gd name="T85" fmla="*/ 254000 h 171"/>
                <a:gd name="T86" fmla="*/ 1387475 w 587"/>
                <a:gd name="T87" fmla="*/ 177800 h 171"/>
                <a:gd name="T88" fmla="*/ 1606550 w 587"/>
                <a:gd name="T89" fmla="*/ 244475 h 171"/>
                <a:gd name="T90" fmla="*/ 1593850 w 587"/>
                <a:gd name="T91" fmla="*/ 311150 h 171"/>
                <a:gd name="T92" fmla="*/ 1647825 w 587"/>
                <a:gd name="T93" fmla="*/ 244475 h 171"/>
                <a:gd name="T94" fmla="*/ 1790700 w 587"/>
                <a:gd name="T95" fmla="*/ 187325 h 171"/>
                <a:gd name="T96" fmla="*/ 1778000 w 587"/>
                <a:gd name="T97" fmla="*/ 266700 h 171"/>
                <a:gd name="T98" fmla="*/ 1765300 w 587"/>
                <a:gd name="T99" fmla="*/ 311150 h 171"/>
                <a:gd name="T100" fmla="*/ 1819275 w 587"/>
                <a:gd name="T101" fmla="*/ 161925 h 171"/>
                <a:gd name="T102" fmla="*/ 1644650 w 587"/>
                <a:gd name="T103" fmla="*/ 219075 h 171"/>
                <a:gd name="T104" fmla="*/ 63500 w 587"/>
                <a:gd name="T105" fmla="*/ 333375 h 171"/>
                <a:gd name="T106" fmla="*/ 142875 w 587"/>
                <a:gd name="T107" fmla="*/ 231775 h 171"/>
                <a:gd name="T108" fmla="*/ 155575 w 587"/>
                <a:gd name="T109" fmla="*/ 333375 h 171"/>
                <a:gd name="T110" fmla="*/ 63500 w 587"/>
                <a:gd name="T111" fmla="*/ 333375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8" name="Freeform 71"/>
            <p:cNvSpPr>
              <a:spLocks noEditPoints="1"/>
            </p:cNvSpPr>
            <p:nvPr userDrawn="1"/>
          </p:nvSpPr>
          <p:spPr bwMode="auto">
            <a:xfrm>
              <a:off x="5270500" y="2641600"/>
              <a:ext cx="1736725" cy="1060450"/>
            </a:xfrm>
            <a:custGeom>
              <a:avLst/>
              <a:gdLst>
                <a:gd name="T0" fmla="*/ 1682750 w 547"/>
                <a:gd name="T1" fmla="*/ 304800 h 334"/>
                <a:gd name="T2" fmla="*/ 1381125 w 547"/>
                <a:gd name="T3" fmla="*/ 269875 h 334"/>
                <a:gd name="T4" fmla="*/ 1349375 w 547"/>
                <a:gd name="T5" fmla="*/ 279400 h 334"/>
                <a:gd name="T6" fmla="*/ 1139825 w 547"/>
                <a:gd name="T7" fmla="*/ 384175 h 334"/>
                <a:gd name="T8" fmla="*/ 1057275 w 547"/>
                <a:gd name="T9" fmla="*/ 323850 h 334"/>
                <a:gd name="T10" fmla="*/ 1028700 w 547"/>
                <a:gd name="T11" fmla="*/ 314325 h 334"/>
                <a:gd name="T12" fmla="*/ 946150 w 547"/>
                <a:gd name="T13" fmla="*/ 374650 h 334"/>
                <a:gd name="T14" fmla="*/ 777875 w 547"/>
                <a:gd name="T15" fmla="*/ 358775 h 334"/>
                <a:gd name="T16" fmla="*/ 752475 w 547"/>
                <a:gd name="T17" fmla="*/ 298450 h 334"/>
                <a:gd name="T18" fmla="*/ 619125 w 547"/>
                <a:gd name="T19" fmla="*/ 381000 h 334"/>
                <a:gd name="T20" fmla="*/ 581025 w 547"/>
                <a:gd name="T21" fmla="*/ 428625 h 334"/>
                <a:gd name="T22" fmla="*/ 692150 w 547"/>
                <a:gd name="T23" fmla="*/ 215900 h 334"/>
                <a:gd name="T24" fmla="*/ 739775 w 547"/>
                <a:gd name="T25" fmla="*/ 38100 h 334"/>
                <a:gd name="T26" fmla="*/ 708025 w 547"/>
                <a:gd name="T27" fmla="*/ 50800 h 334"/>
                <a:gd name="T28" fmla="*/ 679450 w 547"/>
                <a:gd name="T29" fmla="*/ 146050 h 334"/>
                <a:gd name="T30" fmla="*/ 615950 w 547"/>
                <a:gd name="T31" fmla="*/ 273050 h 334"/>
                <a:gd name="T32" fmla="*/ 307975 w 547"/>
                <a:gd name="T33" fmla="*/ 393700 h 334"/>
                <a:gd name="T34" fmla="*/ 314325 w 547"/>
                <a:gd name="T35" fmla="*/ 304800 h 334"/>
                <a:gd name="T36" fmla="*/ 231775 w 547"/>
                <a:gd name="T37" fmla="*/ 228600 h 334"/>
                <a:gd name="T38" fmla="*/ 31750 w 547"/>
                <a:gd name="T39" fmla="*/ 409575 h 334"/>
                <a:gd name="T40" fmla="*/ 47625 w 547"/>
                <a:gd name="T41" fmla="*/ 482600 h 334"/>
                <a:gd name="T42" fmla="*/ 53975 w 547"/>
                <a:gd name="T43" fmla="*/ 457200 h 334"/>
                <a:gd name="T44" fmla="*/ 107950 w 547"/>
                <a:gd name="T45" fmla="*/ 349250 h 334"/>
                <a:gd name="T46" fmla="*/ 257175 w 547"/>
                <a:gd name="T47" fmla="*/ 263525 h 334"/>
                <a:gd name="T48" fmla="*/ 279400 w 547"/>
                <a:gd name="T49" fmla="*/ 361950 h 334"/>
                <a:gd name="T50" fmla="*/ 276225 w 547"/>
                <a:gd name="T51" fmla="*/ 393700 h 334"/>
                <a:gd name="T52" fmla="*/ 238125 w 547"/>
                <a:gd name="T53" fmla="*/ 384175 h 334"/>
                <a:gd name="T54" fmla="*/ 212725 w 547"/>
                <a:gd name="T55" fmla="*/ 371475 h 334"/>
                <a:gd name="T56" fmla="*/ 206375 w 547"/>
                <a:gd name="T57" fmla="*/ 476250 h 334"/>
                <a:gd name="T58" fmla="*/ 282575 w 547"/>
                <a:gd name="T59" fmla="*/ 463550 h 334"/>
                <a:gd name="T60" fmla="*/ 298450 w 547"/>
                <a:gd name="T61" fmla="*/ 428625 h 334"/>
                <a:gd name="T62" fmla="*/ 590550 w 547"/>
                <a:gd name="T63" fmla="*/ 327025 h 334"/>
                <a:gd name="T64" fmla="*/ 561975 w 547"/>
                <a:gd name="T65" fmla="*/ 400050 h 334"/>
                <a:gd name="T66" fmla="*/ 527050 w 547"/>
                <a:gd name="T67" fmla="*/ 488950 h 334"/>
                <a:gd name="T68" fmla="*/ 571500 w 547"/>
                <a:gd name="T69" fmla="*/ 473075 h 334"/>
                <a:gd name="T70" fmla="*/ 730250 w 547"/>
                <a:gd name="T71" fmla="*/ 317500 h 334"/>
                <a:gd name="T72" fmla="*/ 739775 w 547"/>
                <a:gd name="T73" fmla="*/ 346075 h 334"/>
                <a:gd name="T74" fmla="*/ 1019175 w 547"/>
                <a:gd name="T75" fmla="*/ 352425 h 334"/>
                <a:gd name="T76" fmla="*/ 1247775 w 547"/>
                <a:gd name="T77" fmla="*/ 371475 h 334"/>
                <a:gd name="T78" fmla="*/ 1025525 w 547"/>
                <a:gd name="T79" fmla="*/ 904875 h 334"/>
                <a:gd name="T80" fmla="*/ 1057275 w 547"/>
                <a:gd name="T81" fmla="*/ 1019175 h 334"/>
                <a:gd name="T82" fmla="*/ 1241425 w 547"/>
                <a:gd name="T83" fmla="*/ 746125 h 334"/>
                <a:gd name="T84" fmla="*/ 1346200 w 547"/>
                <a:gd name="T85" fmla="*/ 384175 h 334"/>
                <a:gd name="T86" fmla="*/ 1371600 w 547"/>
                <a:gd name="T87" fmla="*/ 317500 h 334"/>
                <a:gd name="T88" fmla="*/ 1381125 w 547"/>
                <a:gd name="T89" fmla="*/ 304800 h 334"/>
                <a:gd name="T90" fmla="*/ 1390650 w 547"/>
                <a:gd name="T91" fmla="*/ 298450 h 334"/>
                <a:gd name="T92" fmla="*/ 1619250 w 547"/>
                <a:gd name="T93" fmla="*/ 292100 h 334"/>
                <a:gd name="T94" fmla="*/ 1663700 w 547"/>
                <a:gd name="T95" fmla="*/ 425450 h 334"/>
                <a:gd name="T96" fmla="*/ 1463675 w 547"/>
                <a:gd name="T97" fmla="*/ 473075 h 334"/>
                <a:gd name="T98" fmla="*/ 1422400 w 547"/>
                <a:gd name="T99" fmla="*/ 463550 h 334"/>
                <a:gd name="T100" fmla="*/ 1568450 w 547"/>
                <a:gd name="T101" fmla="*/ 508000 h 334"/>
                <a:gd name="T102" fmla="*/ 1695450 w 547"/>
                <a:gd name="T103" fmla="*/ 434975 h 334"/>
                <a:gd name="T104" fmla="*/ 1682750 w 547"/>
                <a:gd name="T105" fmla="*/ 304800 h 334"/>
                <a:gd name="T106" fmla="*/ 234950 w 547"/>
                <a:gd name="T107" fmla="*/ 460375 h 334"/>
                <a:gd name="T108" fmla="*/ 215900 w 547"/>
                <a:gd name="T109" fmla="*/ 412750 h 334"/>
                <a:gd name="T110" fmla="*/ 269875 w 547"/>
                <a:gd name="T111" fmla="*/ 428625 h 334"/>
                <a:gd name="T112" fmla="*/ 234950 w 547"/>
                <a:gd name="T113" fmla="*/ 460375 h 334"/>
                <a:gd name="T114" fmla="*/ 1184275 w 547"/>
                <a:gd name="T115" fmla="*/ 822325 h 334"/>
                <a:gd name="T116" fmla="*/ 1095375 w 547"/>
                <a:gd name="T117" fmla="*/ 984250 h 334"/>
                <a:gd name="T118" fmla="*/ 1089025 w 547"/>
                <a:gd name="T119" fmla="*/ 742950 h 334"/>
                <a:gd name="T120" fmla="*/ 1323975 w 547"/>
                <a:gd name="T121" fmla="*/ 346075 h 334"/>
                <a:gd name="T122" fmla="*/ 1184275 w 547"/>
                <a:gd name="T123" fmla="*/ 822325 h 3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89" name="Freeform 72"/>
            <p:cNvSpPr>
              <a:spLocks/>
            </p:cNvSpPr>
            <p:nvPr userDrawn="1"/>
          </p:nvSpPr>
          <p:spPr bwMode="auto">
            <a:xfrm>
              <a:off x="2606675" y="3209925"/>
              <a:ext cx="3708400" cy="165100"/>
            </a:xfrm>
            <a:custGeom>
              <a:avLst/>
              <a:gdLst>
                <a:gd name="T0" fmla="*/ 0 w 1168"/>
                <a:gd name="T1" fmla="*/ 146050 h 52"/>
                <a:gd name="T2" fmla="*/ 1927225 w 1168"/>
                <a:gd name="T3" fmla="*/ 44450 h 52"/>
                <a:gd name="T4" fmla="*/ 3708400 w 1168"/>
                <a:gd name="T5" fmla="*/ 101600 h 52"/>
                <a:gd name="T6" fmla="*/ 3695700 w 1168"/>
                <a:gd name="T7" fmla="*/ 127000 h 52"/>
                <a:gd name="T8" fmla="*/ 2400300 w 1168"/>
                <a:gd name="T9" fmla="*/ 57150 h 52"/>
                <a:gd name="T10" fmla="*/ 38100 w 1168"/>
                <a:gd name="T11" fmla="*/ 165100 h 52"/>
                <a:gd name="T12" fmla="*/ 0 w 1168"/>
                <a:gd name="T13" fmla="*/ 14605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0" name="Freeform 73"/>
            <p:cNvSpPr>
              <a:spLocks/>
            </p:cNvSpPr>
            <p:nvPr userDrawn="1"/>
          </p:nvSpPr>
          <p:spPr bwMode="auto">
            <a:xfrm>
              <a:off x="6873875" y="2724150"/>
              <a:ext cx="76200" cy="92075"/>
            </a:xfrm>
            <a:custGeom>
              <a:avLst/>
              <a:gdLst>
                <a:gd name="T0" fmla="*/ 76200 w 48"/>
                <a:gd name="T1" fmla="*/ 0 h 58"/>
                <a:gd name="T2" fmla="*/ 76200 w 48"/>
                <a:gd name="T3" fmla="*/ 12700 h 58"/>
                <a:gd name="T4" fmla="*/ 44450 w 48"/>
                <a:gd name="T5" fmla="*/ 12700 h 58"/>
                <a:gd name="T6" fmla="*/ 44450 w 48"/>
                <a:gd name="T7" fmla="*/ 92075 h 58"/>
                <a:gd name="T8" fmla="*/ 31750 w 48"/>
                <a:gd name="T9" fmla="*/ 92075 h 58"/>
                <a:gd name="T10" fmla="*/ 31750 w 48"/>
                <a:gd name="T11" fmla="*/ 12700 h 58"/>
                <a:gd name="T12" fmla="*/ 0 w 48"/>
                <a:gd name="T13" fmla="*/ 12700 h 58"/>
                <a:gd name="T14" fmla="*/ 0 w 48"/>
                <a:gd name="T15" fmla="*/ 0 h 58"/>
                <a:gd name="T16" fmla="*/ 76200 w 48"/>
                <a:gd name="T17" fmla="*/ 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1" name="Freeform 74"/>
            <p:cNvSpPr>
              <a:spLocks/>
            </p:cNvSpPr>
            <p:nvPr userDrawn="1"/>
          </p:nvSpPr>
          <p:spPr bwMode="auto">
            <a:xfrm>
              <a:off x="6959600" y="2724150"/>
              <a:ext cx="88900" cy="92075"/>
            </a:xfrm>
            <a:custGeom>
              <a:avLst/>
              <a:gdLst>
                <a:gd name="T0" fmla="*/ 88900 w 28"/>
                <a:gd name="T1" fmla="*/ 0 h 29"/>
                <a:gd name="T2" fmla="*/ 88900 w 28"/>
                <a:gd name="T3" fmla="*/ 92075 h 29"/>
                <a:gd name="T4" fmla="*/ 76200 w 28"/>
                <a:gd name="T5" fmla="*/ 92075 h 29"/>
                <a:gd name="T6" fmla="*/ 76200 w 28"/>
                <a:gd name="T7" fmla="*/ 57150 h 29"/>
                <a:gd name="T8" fmla="*/ 76200 w 28"/>
                <a:gd name="T9" fmla="*/ 22225 h 29"/>
                <a:gd name="T10" fmla="*/ 76200 w 28"/>
                <a:gd name="T11" fmla="*/ 22225 h 29"/>
                <a:gd name="T12" fmla="*/ 66675 w 28"/>
                <a:gd name="T13" fmla="*/ 38100 h 29"/>
                <a:gd name="T14" fmla="*/ 50800 w 28"/>
                <a:gd name="T15" fmla="*/ 69850 h 29"/>
                <a:gd name="T16" fmla="*/ 41275 w 28"/>
                <a:gd name="T17" fmla="*/ 69850 h 29"/>
                <a:gd name="T18" fmla="*/ 22225 w 28"/>
                <a:gd name="T19" fmla="*/ 38100 h 29"/>
                <a:gd name="T20" fmla="*/ 15875 w 28"/>
                <a:gd name="T21" fmla="*/ 22225 h 29"/>
                <a:gd name="T22" fmla="*/ 15875 w 28"/>
                <a:gd name="T23" fmla="*/ 22225 h 29"/>
                <a:gd name="T24" fmla="*/ 15875 w 28"/>
                <a:gd name="T25" fmla="*/ 57150 h 29"/>
                <a:gd name="T26" fmla="*/ 15875 w 28"/>
                <a:gd name="T27" fmla="*/ 92075 h 29"/>
                <a:gd name="T28" fmla="*/ 0 w 28"/>
                <a:gd name="T29" fmla="*/ 92075 h 29"/>
                <a:gd name="T30" fmla="*/ 0 w 28"/>
                <a:gd name="T31" fmla="*/ 0 h 29"/>
                <a:gd name="T32" fmla="*/ 15875 w 28"/>
                <a:gd name="T33" fmla="*/ 0 h 29"/>
                <a:gd name="T34" fmla="*/ 34925 w 28"/>
                <a:gd name="T35" fmla="*/ 34925 h 29"/>
                <a:gd name="T36" fmla="*/ 44450 w 28"/>
                <a:gd name="T37" fmla="*/ 50800 h 29"/>
                <a:gd name="T38" fmla="*/ 44450 w 28"/>
                <a:gd name="T39" fmla="*/ 50800 h 29"/>
                <a:gd name="T40" fmla="*/ 53975 w 28"/>
                <a:gd name="T41" fmla="*/ 34925 h 29"/>
                <a:gd name="T42" fmla="*/ 76200 w 28"/>
                <a:gd name="T43" fmla="*/ 0 h 29"/>
                <a:gd name="T44" fmla="*/ 88900 w 28"/>
                <a:gd name="T45" fmla="*/ 0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2" name="Freeform 39"/>
            <p:cNvSpPr>
              <a:spLocks/>
            </p:cNvSpPr>
            <p:nvPr userDrawn="1"/>
          </p:nvSpPr>
          <p:spPr bwMode="auto">
            <a:xfrm>
              <a:off x="3436938" y="4136603"/>
              <a:ext cx="69850" cy="139700"/>
            </a:xfrm>
            <a:custGeom>
              <a:avLst/>
              <a:gdLst>
                <a:gd name="T0" fmla="*/ 69850 w 22"/>
                <a:gd name="T1" fmla="*/ 0 h 44"/>
                <a:gd name="T2" fmla="*/ 69850 w 22"/>
                <a:gd name="T3" fmla="*/ 139700 h 44"/>
                <a:gd name="T4" fmla="*/ 34925 w 22"/>
                <a:gd name="T5" fmla="*/ 139700 h 44"/>
                <a:gd name="T6" fmla="*/ 34925 w 22"/>
                <a:gd name="T7" fmla="*/ 73025 h 44"/>
                <a:gd name="T8" fmla="*/ 38100 w 22"/>
                <a:gd name="T9" fmla="*/ 50800 h 44"/>
                <a:gd name="T10" fmla="*/ 34925 w 22"/>
                <a:gd name="T11" fmla="*/ 50800 h 44"/>
                <a:gd name="T12" fmla="*/ 25400 w 22"/>
                <a:gd name="T13" fmla="*/ 63500 h 44"/>
                <a:gd name="T14" fmla="*/ 19050 w 22"/>
                <a:gd name="T15" fmla="*/ 69850 h 44"/>
                <a:gd name="T16" fmla="*/ 0 w 22"/>
                <a:gd name="T17" fmla="*/ 47625 h 44"/>
                <a:gd name="T18" fmla="*/ 47625 w 22"/>
                <a:gd name="T19" fmla="*/ 0 h 44"/>
                <a:gd name="T20" fmla="*/ 69850 w 22"/>
                <a:gd name="T21" fmla="*/ 0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 h="44">
                  <a:moveTo>
                    <a:pt x="22" y="0"/>
                  </a:moveTo>
                  <a:cubicBezTo>
                    <a:pt x="22" y="44"/>
                    <a:pt x="22" y="44"/>
                    <a:pt x="22" y="44"/>
                  </a:cubicBezTo>
                  <a:cubicBezTo>
                    <a:pt x="11" y="44"/>
                    <a:pt x="11" y="44"/>
                    <a:pt x="11" y="44"/>
                  </a:cubicBezTo>
                  <a:cubicBezTo>
                    <a:pt x="11" y="23"/>
                    <a:pt x="11" y="23"/>
                    <a:pt x="11" y="23"/>
                  </a:cubicBezTo>
                  <a:cubicBezTo>
                    <a:pt x="11" y="20"/>
                    <a:pt x="12" y="16"/>
                    <a:pt x="12" y="16"/>
                  </a:cubicBezTo>
                  <a:cubicBezTo>
                    <a:pt x="11" y="16"/>
                    <a:pt x="11" y="16"/>
                    <a:pt x="11" y="16"/>
                  </a:cubicBezTo>
                  <a:cubicBezTo>
                    <a:pt x="11" y="16"/>
                    <a:pt x="10" y="18"/>
                    <a:pt x="8" y="20"/>
                  </a:cubicBezTo>
                  <a:cubicBezTo>
                    <a:pt x="6" y="22"/>
                    <a:pt x="6" y="22"/>
                    <a:pt x="6" y="22"/>
                  </a:cubicBezTo>
                  <a:cubicBezTo>
                    <a:pt x="0" y="15"/>
                    <a:pt x="0" y="15"/>
                    <a:pt x="0" y="15"/>
                  </a:cubicBezTo>
                  <a:cubicBezTo>
                    <a:pt x="15" y="0"/>
                    <a:pt x="15" y="0"/>
                    <a:pt x="15" y="0"/>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3" name="Freeform 25"/>
            <p:cNvSpPr>
              <a:spLocks noEditPoints="1"/>
            </p:cNvSpPr>
            <p:nvPr userDrawn="1"/>
          </p:nvSpPr>
          <p:spPr bwMode="auto">
            <a:xfrm>
              <a:off x="3672224" y="4136603"/>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194" name="Freeform 25"/>
            <p:cNvSpPr>
              <a:spLocks noEditPoints="1"/>
            </p:cNvSpPr>
            <p:nvPr userDrawn="1"/>
          </p:nvSpPr>
          <p:spPr bwMode="auto">
            <a:xfrm>
              <a:off x="3525838" y="4136603"/>
              <a:ext cx="127000" cy="142875"/>
            </a:xfrm>
            <a:custGeom>
              <a:avLst/>
              <a:gdLst>
                <a:gd name="T0" fmla="*/ 127000 w 40"/>
                <a:gd name="T1" fmla="*/ 69850 h 45"/>
                <a:gd name="T2" fmla="*/ 63500 w 40"/>
                <a:gd name="T3" fmla="*/ 142875 h 45"/>
                <a:gd name="T4" fmla="*/ 0 w 40"/>
                <a:gd name="T5" fmla="*/ 69850 h 45"/>
                <a:gd name="T6" fmla="*/ 63500 w 40"/>
                <a:gd name="T7" fmla="*/ 0 h 45"/>
                <a:gd name="T8" fmla="*/ 127000 w 40"/>
                <a:gd name="T9" fmla="*/ 69850 h 45"/>
                <a:gd name="T10" fmla="*/ 34925 w 40"/>
                <a:gd name="T11" fmla="*/ 69850 h 45"/>
                <a:gd name="T12" fmla="*/ 63500 w 40"/>
                <a:gd name="T13" fmla="*/ 111125 h 45"/>
                <a:gd name="T14" fmla="*/ 92075 w 40"/>
                <a:gd name="T15" fmla="*/ 69850 h 45"/>
                <a:gd name="T16" fmla="*/ 63500 w 40"/>
                <a:gd name="T17" fmla="*/ 31750 h 45"/>
                <a:gd name="T18" fmla="*/ 34925 w 40"/>
                <a:gd name="T19" fmla="*/ 69850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45">
                  <a:moveTo>
                    <a:pt x="40" y="22"/>
                  </a:moveTo>
                  <a:cubicBezTo>
                    <a:pt x="40" y="35"/>
                    <a:pt x="33" y="45"/>
                    <a:pt x="20" y="45"/>
                  </a:cubicBezTo>
                  <a:cubicBezTo>
                    <a:pt x="8" y="45"/>
                    <a:pt x="0" y="35"/>
                    <a:pt x="0" y="22"/>
                  </a:cubicBezTo>
                  <a:cubicBezTo>
                    <a:pt x="0" y="10"/>
                    <a:pt x="8" y="0"/>
                    <a:pt x="20" y="0"/>
                  </a:cubicBezTo>
                  <a:cubicBezTo>
                    <a:pt x="33" y="0"/>
                    <a:pt x="40" y="10"/>
                    <a:pt x="40" y="22"/>
                  </a:cubicBezTo>
                  <a:close/>
                  <a:moveTo>
                    <a:pt x="11" y="22"/>
                  </a:moveTo>
                  <a:cubicBezTo>
                    <a:pt x="11" y="29"/>
                    <a:pt x="14" y="35"/>
                    <a:pt x="20" y="35"/>
                  </a:cubicBezTo>
                  <a:cubicBezTo>
                    <a:pt x="27" y="35"/>
                    <a:pt x="29" y="29"/>
                    <a:pt x="29" y="22"/>
                  </a:cubicBezTo>
                  <a:cubicBezTo>
                    <a:pt x="29" y="15"/>
                    <a:pt x="27" y="10"/>
                    <a:pt x="20" y="10"/>
                  </a:cubicBezTo>
                  <a:cubicBezTo>
                    <a:pt x="14" y="10"/>
                    <a:pt x="11" y="15"/>
                    <a:pt x="1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grpSp>
      <p:grpSp>
        <p:nvGrpSpPr>
          <p:cNvPr id="96" name="Group 95"/>
          <p:cNvGrpSpPr/>
          <p:nvPr userDrawn="1"/>
        </p:nvGrpSpPr>
        <p:grpSpPr>
          <a:xfrm>
            <a:off x="5625697" y="452359"/>
            <a:ext cx="1467375" cy="395367"/>
            <a:chOff x="3448050" y="822325"/>
            <a:chExt cx="2390775" cy="365125"/>
          </a:xfrm>
        </p:grpSpPr>
        <p:sp>
          <p:nvSpPr>
            <p:cNvPr id="97" name="Freeform 7"/>
            <p:cNvSpPr>
              <a:spLocks/>
            </p:cNvSpPr>
            <p:nvPr/>
          </p:nvSpPr>
          <p:spPr bwMode="auto">
            <a:xfrm>
              <a:off x="3448050" y="847725"/>
              <a:ext cx="917575" cy="32067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98" name="Freeform 8"/>
            <p:cNvSpPr>
              <a:spLocks/>
            </p:cNvSpPr>
            <p:nvPr/>
          </p:nvSpPr>
          <p:spPr bwMode="auto">
            <a:xfrm>
              <a:off x="4321175" y="822325"/>
              <a:ext cx="866775" cy="36512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sp>
          <p:nvSpPr>
            <p:cNvPr id="99" name="Freeform 9"/>
            <p:cNvSpPr>
              <a:spLocks/>
            </p:cNvSpPr>
            <p:nvPr/>
          </p:nvSpPr>
          <p:spPr bwMode="auto">
            <a:xfrm>
              <a:off x="5168900" y="847725"/>
              <a:ext cx="669925" cy="32067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solidFill>
                  <a:srgbClr val="000000"/>
                </a:solidFill>
              </a:endParaRPr>
            </a:p>
          </p:txBody>
        </p:sp>
      </p:grpSp>
    </p:spTree>
    <p:extLst>
      <p:ext uri="{BB962C8B-B14F-4D97-AF65-F5344CB8AC3E}">
        <p14:creationId xmlns:p14="http://schemas.microsoft.com/office/powerpoint/2010/main" val="2715868124"/>
      </p:ext>
    </p:extLst>
  </p:cSld>
  <p:clrMapOvr>
    <a:masterClrMapping/>
  </p:clrMapOv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1580873059"/>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330432937"/>
      </p:ext>
    </p:extLst>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1400629979"/>
      </p:ext>
    </p:extLst>
  </p:cSld>
  <p:clrMapOvr>
    <a:masterClrMapping/>
  </p:clrMapOvr>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4254740386"/>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3753943797"/>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326414710"/>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457038615"/>
      </p:ext>
    </p:extLst>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06401" y="2578101"/>
            <a:ext cx="10880071" cy="147955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0" indent="0" algn="ctr">
              <a:buNone/>
              <a:defRPr sz="8000">
                <a:solidFill>
                  <a:schemeClr val="tx1">
                    <a:lumMod val="50000"/>
                    <a:lumOff val="50000"/>
                  </a:schemeClr>
                </a:solidFill>
              </a:defRPr>
            </a:lvl1pPr>
          </a:lstStyle>
          <a:p>
            <a:pPr lvl="0"/>
            <a:r>
              <a:rPr lang="en-US" dirty="0" smtClean="0"/>
              <a:t>SAMPLE</a:t>
            </a:r>
            <a:endParaRPr lang="en-IN" dirty="0"/>
          </a:p>
        </p:txBody>
      </p:sp>
    </p:spTree>
    <p:extLst>
      <p:ext uri="{BB962C8B-B14F-4D97-AF65-F5344CB8AC3E}">
        <p14:creationId xmlns:p14="http://schemas.microsoft.com/office/powerpoint/2010/main" val="2848198008"/>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193058" cy="6038055"/>
          </a:xfrm>
          <a:prstGeom prst="rect">
            <a:avLst/>
          </a:prstGeom>
        </p:spPr>
      </p:pic>
      <p:sp>
        <p:nvSpPr>
          <p:cNvPr id="1433603" name="Rectangle 3"/>
          <p:cNvSpPr>
            <a:spLocks noGrp="1" noChangeArrowheads="1"/>
          </p:cNvSpPr>
          <p:nvPr>
            <p:ph type="ctrTitle"/>
          </p:nvPr>
        </p:nvSpPr>
        <p:spPr>
          <a:xfrm>
            <a:off x="402336" y="3823462"/>
            <a:ext cx="4356098"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439686"/>
            <a:ext cx="4356098"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dirty="0"/>
              <a:t>Click to edit Master subtitle style</a:t>
            </a:r>
          </a:p>
        </p:txBody>
      </p:sp>
      <p:pic>
        <p:nvPicPr>
          <p:cNvPr id="7" name="Picture 6"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bwMode="auto">
          <a:xfrm flipH="1">
            <a:off x="0" y="6054975"/>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9" name="Rectangle 8"/>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prstClr val="black">
                    <a:lumMod val="65000"/>
                    <a:lumOff val="35000"/>
                  </a:prstClr>
                </a:solidFill>
                <a:latin typeface="Calibri" panose="020F0502020204030204" pitchFamily="34" charset="0"/>
                <a:cs typeface="Segoe UI" panose="020B0502040204020203" pitchFamily="34" charset="0"/>
              </a:rPr>
              <a:t>Copyright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2017 </a:t>
            </a:r>
            <a:r>
              <a:rPr lang="en-US" sz="1000" dirty="0">
                <a:solidFill>
                  <a:prstClr val="black">
                    <a:lumMod val="65000"/>
                    <a:lumOff val="35000"/>
                  </a:prstClr>
                </a:solidFill>
                <a:latin typeface="Calibri" panose="020F0502020204030204" pitchFamily="34" charset="0"/>
                <a:cs typeface="Segoe UI" panose="020B0502040204020203" pitchFamily="34" charset="0"/>
              </a:rPr>
              <a:t>HCL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Technologies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www.hcltech.com</a:t>
            </a:r>
            <a:endParaRPr lang="en-US" sz="1000" dirty="0">
              <a:solidFill>
                <a:prstClr val="black">
                  <a:lumMod val="65000"/>
                  <a:lumOff val="35000"/>
                </a:prstClr>
              </a:solidFill>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871353292"/>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4" name="Straight Connector 3"/>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906021"/>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3_Blank">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0"/>
            <a:ext cx="12192000" cy="6864096"/>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52" name="Group 13"/>
          <p:cNvGrpSpPr>
            <a:grpSpLocks/>
          </p:cNvGrpSpPr>
          <p:nvPr userDrawn="1"/>
        </p:nvGrpSpPr>
        <p:grpSpPr bwMode="auto">
          <a:xfrm>
            <a:off x="5022443" y="5859673"/>
            <a:ext cx="2147116" cy="438641"/>
            <a:chOff x="3533775" y="5853113"/>
            <a:chExt cx="2144713" cy="438150"/>
          </a:xfrm>
        </p:grpSpPr>
        <p:sp>
          <p:nvSpPr>
            <p:cNvPr id="53"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4"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5"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6"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7"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8"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59"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0"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1"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2"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solidFill>
                  <a:schemeClr val="bg1"/>
                </a:solidFill>
              </a:endParaRPr>
            </a:p>
          </p:txBody>
        </p:sp>
        <p:sp>
          <p:nvSpPr>
            <p:cNvPr id="63"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4"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65"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6400" dirty="0"/>
            </a:p>
          </p:txBody>
        </p:sp>
        <p:sp>
          <p:nvSpPr>
            <p:cNvPr id="66"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67" name="AutoShape 72">
            <a:hlinkClick r:id="rId2"/>
          </p:cNvPr>
          <p:cNvSpPr>
            <a:spLocks noChangeAspect="1" noChangeArrowheads="1" noTextEdit="1"/>
          </p:cNvSpPr>
          <p:nvPr userDrawn="1"/>
        </p:nvSpPr>
        <p:spPr bwMode="auto">
          <a:xfrm>
            <a:off x="4911989" y="5827887"/>
            <a:ext cx="2368025"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grpSp>
        <p:nvGrpSpPr>
          <p:cNvPr id="68" name="Group 67"/>
          <p:cNvGrpSpPr/>
          <p:nvPr userDrawn="1"/>
        </p:nvGrpSpPr>
        <p:grpSpPr>
          <a:xfrm>
            <a:off x="4899274" y="823247"/>
            <a:ext cx="2393455" cy="365535"/>
            <a:chOff x="3712598" y="617435"/>
            <a:chExt cx="1795091" cy="274151"/>
          </a:xfrm>
        </p:grpSpPr>
        <p:sp>
          <p:nvSpPr>
            <p:cNvPr id="69"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0"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1"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grpSp>
        <p:nvGrpSpPr>
          <p:cNvPr id="72" name="Group 71"/>
          <p:cNvGrpSpPr/>
          <p:nvPr userDrawn="1"/>
        </p:nvGrpSpPr>
        <p:grpSpPr>
          <a:xfrm>
            <a:off x="3616726" y="2644562"/>
            <a:ext cx="4958551" cy="1061639"/>
            <a:chOff x="2697049" y="1983421"/>
            <a:chExt cx="3718913" cy="796229"/>
          </a:xfrm>
        </p:grpSpPr>
        <p:sp>
          <p:nvSpPr>
            <p:cNvPr id="73"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4"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5"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6"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7"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8"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79"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0"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1"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2"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3"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4"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5"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6"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7"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88"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06"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07"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0"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1"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2"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3"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4"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5"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sp>
          <p:nvSpPr>
            <p:cNvPr id="116"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6400" dirty="0"/>
            </a:p>
          </p:txBody>
        </p:sp>
      </p:grpSp>
      <p:sp>
        <p:nvSpPr>
          <p:cNvPr id="117" name="TextBox 48"/>
          <p:cNvSpPr txBox="1">
            <a:spLocks noChangeArrowheads="1"/>
          </p:cNvSpPr>
          <p:nvPr userDrawn="1"/>
        </p:nvSpPr>
        <p:spPr bwMode="auto">
          <a:xfrm>
            <a:off x="2666216" y="4052464"/>
            <a:ext cx="6859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600" b="1" dirty="0" smtClean="0">
                <a:solidFill>
                  <a:schemeClr val="bg1"/>
                </a:solidFill>
              </a:rPr>
              <a:t>$7 </a:t>
            </a:r>
            <a:r>
              <a:rPr lang="en-US" sz="1600" dirty="0" smtClean="0">
                <a:solidFill>
                  <a:schemeClr val="bg1"/>
                </a:solidFill>
              </a:rPr>
              <a:t>BILLION ENTERPRISE | </a:t>
            </a:r>
            <a:r>
              <a:rPr lang="en-US" sz="1600" b="1" dirty="0" smtClean="0">
                <a:solidFill>
                  <a:schemeClr val="bg1"/>
                </a:solidFill>
              </a:rPr>
              <a:t>109,000</a:t>
            </a:r>
            <a:r>
              <a:rPr lang="en-US" sz="1600" dirty="0" smtClean="0">
                <a:solidFill>
                  <a:schemeClr val="bg1"/>
                </a:solidFill>
              </a:rPr>
              <a:t> IDEAPRENEURS | </a:t>
            </a:r>
            <a:r>
              <a:rPr lang="en-US" sz="1600" b="1" dirty="0" smtClean="0">
                <a:solidFill>
                  <a:schemeClr val="bg1"/>
                </a:solidFill>
              </a:rPr>
              <a:t>31</a:t>
            </a:r>
            <a:r>
              <a:rPr lang="en-US" sz="1600" dirty="0" smtClean="0">
                <a:solidFill>
                  <a:schemeClr val="bg1"/>
                </a:solidFill>
              </a:rPr>
              <a:t> COUNTRIES</a:t>
            </a:r>
          </a:p>
        </p:txBody>
      </p:sp>
    </p:spTree>
    <p:extLst>
      <p:ext uri="{BB962C8B-B14F-4D97-AF65-F5344CB8AC3E}">
        <p14:creationId xmlns:p14="http://schemas.microsoft.com/office/powerpoint/2010/main" val="1464929449"/>
      </p:ext>
    </p:extLst>
  </p:cSld>
  <p:clrMapOvr>
    <a:masterClrMapping/>
  </p:clrMapOv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79793918"/>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693479"/>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24646"/>
      </p:ext>
    </p:extLst>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1"/>
            <a:ext cx="12192000"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3600" dirty="0">
              <a:solidFill>
                <a:srgbClr val="000000"/>
              </a:solidFill>
            </a:endParaRPr>
          </a:p>
        </p:txBody>
      </p:sp>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white"/>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solidFill>
                  <a:prstClr val="black"/>
                </a:solidFill>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black"/>
              </a:solidFill>
            </a:endParaRPr>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400" b="1" dirty="0" smtClean="0">
                <a:solidFill>
                  <a:prstClr val="white"/>
                </a:solidFill>
              </a:rPr>
              <a:t>$7 </a:t>
            </a:r>
            <a:r>
              <a:rPr lang="en-US" sz="1400" dirty="0" smtClean="0">
                <a:solidFill>
                  <a:prstClr val="white"/>
                </a:solidFill>
              </a:rPr>
              <a:t>BILLION ENTERPRISE | </a:t>
            </a:r>
            <a:r>
              <a:rPr lang="en-US" sz="1400" b="1" dirty="0" smtClean="0">
                <a:solidFill>
                  <a:prstClr val="white"/>
                </a:solidFill>
              </a:rPr>
              <a:t>110,000</a:t>
            </a:r>
            <a:r>
              <a:rPr lang="en-US" sz="1400" dirty="0" smtClean="0">
                <a:solidFill>
                  <a:prstClr val="white"/>
                </a:solidFill>
              </a:rPr>
              <a:t> IDEAPRENEURS | </a:t>
            </a:r>
            <a:r>
              <a:rPr lang="en-US" sz="1400" b="1" dirty="0" smtClean="0">
                <a:solidFill>
                  <a:prstClr val="white"/>
                </a:solidFill>
              </a:rPr>
              <a:t>31</a:t>
            </a:r>
            <a:r>
              <a:rPr lang="en-US" sz="1400" dirty="0" smtClean="0">
                <a:solidFill>
                  <a:prstClr val="white"/>
                </a:solidFill>
              </a:rPr>
              <a:t> COUNTRIES</a:t>
            </a:r>
          </a:p>
        </p:txBody>
      </p:sp>
    </p:spTree>
    <p:extLst>
      <p:ext uri="{BB962C8B-B14F-4D97-AF65-F5344CB8AC3E}">
        <p14:creationId xmlns:p14="http://schemas.microsoft.com/office/powerpoint/2010/main" val="3580364034"/>
      </p:ext>
    </p:extLst>
  </p:cSld>
  <p:clrMapOvr>
    <a:masterClrMapping/>
  </p:clrMapOv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white"/>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solidFill>
                  <a:prstClr val="black"/>
                </a:solidFill>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black"/>
              </a:solidFill>
            </a:endParaRPr>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400" b="1" dirty="0" smtClean="0">
                <a:solidFill>
                  <a:prstClr val="white"/>
                </a:solidFill>
              </a:rPr>
              <a:t>$7 </a:t>
            </a:r>
            <a:r>
              <a:rPr lang="en-US" sz="1400" dirty="0" smtClean="0">
                <a:solidFill>
                  <a:prstClr val="white"/>
                </a:solidFill>
              </a:rPr>
              <a:t>BILLION ENTERPRISE | </a:t>
            </a:r>
            <a:r>
              <a:rPr lang="en-US" sz="1400" b="1" dirty="0" smtClean="0">
                <a:solidFill>
                  <a:prstClr val="white"/>
                </a:solidFill>
              </a:rPr>
              <a:t>110,000</a:t>
            </a:r>
            <a:r>
              <a:rPr lang="en-US" sz="1400" dirty="0" smtClean="0">
                <a:solidFill>
                  <a:prstClr val="white"/>
                </a:solidFill>
              </a:rPr>
              <a:t> IDEAPRENEURS | </a:t>
            </a:r>
            <a:r>
              <a:rPr lang="en-US" sz="1400" b="1" dirty="0" smtClean="0">
                <a:solidFill>
                  <a:prstClr val="white"/>
                </a:solidFill>
              </a:rPr>
              <a:t>31</a:t>
            </a:r>
            <a:r>
              <a:rPr lang="en-US" sz="1400" dirty="0" smtClean="0">
                <a:solidFill>
                  <a:prstClr val="white"/>
                </a:solidFill>
              </a:rPr>
              <a:t> COUNTRIES</a:t>
            </a:r>
          </a:p>
        </p:txBody>
      </p:sp>
    </p:spTree>
    <p:extLst>
      <p:ext uri="{BB962C8B-B14F-4D97-AF65-F5344CB8AC3E}">
        <p14:creationId xmlns:p14="http://schemas.microsoft.com/office/powerpoint/2010/main" val="4161128129"/>
      </p:ext>
    </p:extLst>
  </p:cSld>
  <p:clrMapOvr>
    <a:masterClrMapping/>
  </p:clrMapOv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1" cy="1143000"/>
          </a:xfrm>
        </p:spPr>
        <p:txBody>
          <a:bodyPr>
            <a:normAutofit/>
          </a:bodyPr>
          <a:lstStyle>
            <a:lvl1pPr algn="l">
              <a:defRPr sz="2132" b="1">
                <a:solidFill>
                  <a:srgbClr val="0070C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4891235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2336986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3695695074"/>
      </p:ext>
    </p:extLst>
  </p:cSld>
  <p:clrMapOvr>
    <a:masterClrMapping/>
  </p:clrMapOv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4163998939"/>
      </p:ext>
    </p:extLst>
  </p:cSld>
  <p:clrMapOvr>
    <a:masterClrMapping/>
  </p:clrMapOv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257438923"/>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193059" cy="6038055"/>
          </a:xfrm>
          <a:prstGeom prst="rect">
            <a:avLst/>
          </a:prstGeom>
        </p:spPr>
      </p:pic>
      <p:sp>
        <p:nvSpPr>
          <p:cNvPr id="1433603" name="Rectangle 3"/>
          <p:cNvSpPr>
            <a:spLocks noGrp="1" noChangeArrowheads="1"/>
          </p:cNvSpPr>
          <p:nvPr>
            <p:ph type="ctrTitle"/>
          </p:nvPr>
        </p:nvSpPr>
        <p:spPr>
          <a:xfrm>
            <a:off x="402336" y="3823463"/>
            <a:ext cx="4356099"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439687"/>
            <a:ext cx="4356099"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dirty="0"/>
              <a:t>Click to edit Master subtitle style</a:t>
            </a:r>
          </a:p>
        </p:txBody>
      </p:sp>
      <p:pic>
        <p:nvPicPr>
          <p:cNvPr id="7" name="Picture 6"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7" y="6287947"/>
            <a:ext cx="1349407"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bwMode="auto">
          <a:xfrm flipH="1">
            <a:off x="2" y="6054975"/>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9" name="Rectangle 8"/>
          <p:cNvSpPr/>
          <p:nvPr userDrawn="1"/>
        </p:nvSpPr>
        <p:spPr>
          <a:xfrm>
            <a:off x="9010047" y="6565685"/>
            <a:ext cx="2967158"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schemeClr val="tx1">
                    <a:lumMod val="65000"/>
                    <a:lumOff val="35000"/>
                  </a:schemeClr>
                </a:solidFill>
                <a:latin typeface="Calibri" panose="020F0502020204030204" pitchFamily="34" charset="0"/>
                <a:cs typeface="Segoe UI" panose="020B0502040204020203" pitchFamily="34" charset="0"/>
              </a:rPr>
              <a:t>Copyright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2017 </a:t>
            </a:r>
            <a:r>
              <a:rPr lang="en-US" sz="1000" dirty="0">
                <a:solidFill>
                  <a:schemeClr val="tx1">
                    <a:lumMod val="65000"/>
                    <a:lumOff val="35000"/>
                  </a:schemeClr>
                </a:solidFill>
                <a:latin typeface="Calibri" panose="020F0502020204030204" pitchFamily="34" charset="0"/>
                <a:cs typeface="Segoe UI" panose="020B0502040204020203" pitchFamily="34" charset="0"/>
              </a:rPr>
              <a:t>HCL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Technologies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www.hcltech.com</a:t>
            </a:r>
            <a:endParaRPr lang="en-US" sz="1000" dirty="0">
              <a:solidFill>
                <a:schemeClr val="tx1">
                  <a:lumMod val="65000"/>
                  <a:lumOff val="35000"/>
                </a:schemeClr>
              </a:solidFill>
              <a:latin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4087351805"/>
      </p:ext>
    </p:extLst>
  </p:cSld>
  <p:clrMapOvr>
    <a:masterClrMapping/>
  </p:clrMapOv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032142856"/>
      </p:ext>
    </p:extLst>
  </p:cSld>
  <p:clrMapOvr>
    <a:masterClrMapping/>
  </p:clrMapOv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1965318957"/>
      </p:ext>
    </p:extLst>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4223412432"/>
      </p:ext>
    </p:extLst>
  </p:cSld>
  <p:clrMapOvr>
    <a:masterClrMapping/>
  </p:clrMapOv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4260942890"/>
      </p:ext>
    </p:extLst>
  </p:cSld>
  <p:clrMapOvr>
    <a:masterClrMapping/>
  </p:clrMapOvr>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2925230573"/>
      </p:ext>
    </p:extLst>
  </p:cSld>
  <p:clrMapOvr>
    <a:masterClrMapping/>
  </p:clrMapOv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CL logo-09.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userDrawn="1"/>
        </p:nvCxnSpPr>
        <p:spPr bwMode="auto">
          <a:xfrm flipH="1">
            <a:off x="0" y="6054975"/>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9" name="Rectangle 8"/>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prstClr val="black">
                    <a:lumMod val="65000"/>
                    <a:lumOff val="35000"/>
                  </a:prstClr>
                </a:solidFill>
                <a:latin typeface="Calibri" panose="020F0502020204030204" pitchFamily="34" charset="0"/>
                <a:cs typeface="Segoe UI" panose="020B0502040204020203" pitchFamily="34" charset="0"/>
              </a:rPr>
              <a:t>Copyright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2017 </a:t>
            </a:r>
            <a:r>
              <a:rPr lang="en-US" sz="1000" dirty="0">
                <a:solidFill>
                  <a:prstClr val="black">
                    <a:lumMod val="65000"/>
                    <a:lumOff val="35000"/>
                  </a:prstClr>
                </a:solidFill>
                <a:latin typeface="Calibri" panose="020F0502020204030204" pitchFamily="34" charset="0"/>
                <a:cs typeface="Segoe UI" panose="020B0502040204020203" pitchFamily="34" charset="0"/>
              </a:rPr>
              <a:t>HCL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Technologies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www.hcltech.com</a:t>
            </a:r>
            <a:endParaRPr lang="en-US" sz="1000" dirty="0">
              <a:solidFill>
                <a:prstClr val="black">
                  <a:lumMod val="65000"/>
                  <a:lumOff val="35000"/>
                </a:prstClr>
              </a:solidFill>
              <a:latin typeface="Calibri" panose="020F0502020204030204" pitchFamily="34" charset="0"/>
              <a:cs typeface="Segoe UI" panose="020B0502040204020203" pitchFamily="34" charset="0"/>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7586"/>
            <a:ext cx="12192000" cy="6287946"/>
          </a:xfrm>
          <a:prstGeom prst="rect">
            <a:avLst/>
          </a:prstGeom>
        </p:spPr>
      </p:pic>
      <p:sp>
        <p:nvSpPr>
          <p:cNvPr id="1433603" name="Rectangle 3"/>
          <p:cNvSpPr>
            <a:spLocks noGrp="1" noChangeArrowheads="1"/>
          </p:cNvSpPr>
          <p:nvPr>
            <p:ph type="ctrTitle"/>
          </p:nvPr>
        </p:nvSpPr>
        <p:spPr>
          <a:xfrm>
            <a:off x="347038" y="4527242"/>
            <a:ext cx="4356098"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dirty="0"/>
              <a:t>Click to edit Master title style</a:t>
            </a:r>
          </a:p>
        </p:txBody>
      </p:sp>
      <p:sp>
        <p:nvSpPr>
          <p:cNvPr id="1433605" name="Rectangle 5"/>
          <p:cNvSpPr>
            <a:spLocks noGrp="1" noChangeArrowheads="1"/>
          </p:cNvSpPr>
          <p:nvPr>
            <p:ph type="subTitle" sz="quarter" idx="1"/>
          </p:nvPr>
        </p:nvSpPr>
        <p:spPr>
          <a:xfrm>
            <a:off x="334338" y="6136023"/>
            <a:ext cx="4356098"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dirty="0"/>
              <a:t>Click to edit Master subtitle style</a:t>
            </a:r>
          </a:p>
        </p:txBody>
      </p:sp>
    </p:spTree>
    <p:extLst>
      <p:ext uri="{BB962C8B-B14F-4D97-AF65-F5344CB8AC3E}">
        <p14:creationId xmlns:p14="http://schemas.microsoft.com/office/powerpoint/2010/main" val="1126087874"/>
      </p:ext>
    </p:extLst>
  </p:cSld>
  <p:clrMapOvr>
    <a:masterClrMapping/>
  </p:clrMapOv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4" name="Straight Connector 3"/>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635136"/>
      </p:ext>
    </p:extLst>
  </p:cSld>
  <p:clrMapOvr>
    <a:masterClrMapping/>
  </p:clrMapOv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07893624"/>
      </p:ext>
    </p:extLst>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572646"/>
      </p:ext>
    </p:extLst>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909488"/>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4" name="Straight Connector 3"/>
          <p:cNvCxnSpPr/>
          <p:nvPr userDrawn="1"/>
        </p:nvCxnSpPr>
        <p:spPr>
          <a:xfrm>
            <a:off x="220098" y="776579"/>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322824"/>
      </p:ext>
    </p:extLst>
  </p:cSld>
  <p:clrMapOvr>
    <a:masterClrMapping/>
  </p:clrMapOv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sp>
        <p:nvSpPr>
          <p:cNvPr id="51" name="Rectangle 6"/>
          <p:cNvSpPr>
            <a:spLocks noChangeArrowheads="1"/>
          </p:cNvSpPr>
          <p:nvPr userDrawn="1"/>
        </p:nvSpPr>
        <p:spPr bwMode="auto">
          <a:xfrm>
            <a:off x="0" y="1"/>
            <a:ext cx="12192000"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3600" dirty="0">
              <a:solidFill>
                <a:srgbClr val="000000"/>
              </a:solidFill>
            </a:endParaRPr>
          </a:p>
        </p:txBody>
      </p:sp>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white"/>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solidFill>
                  <a:prstClr val="black"/>
                </a:solidFill>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black"/>
              </a:solidFill>
            </a:endParaRPr>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400" b="1" dirty="0" smtClean="0">
                <a:solidFill>
                  <a:prstClr val="white"/>
                </a:solidFill>
              </a:rPr>
              <a:t>$7 </a:t>
            </a:r>
            <a:r>
              <a:rPr lang="en-US" sz="1400" dirty="0" smtClean="0">
                <a:solidFill>
                  <a:prstClr val="white"/>
                </a:solidFill>
              </a:rPr>
              <a:t>BILLION ENTERPRISE | </a:t>
            </a:r>
            <a:r>
              <a:rPr lang="en-US" sz="1400" b="1" dirty="0" smtClean="0">
                <a:solidFill>
                  <a:prstClr val="white"/>
                </a:solidFill>
              </a:rPr>
              <a:t>110,000</a:t>
            </a:r>
            <a:r>
              <a:rPr lang="en-US" sz="1400" dirty="0" smtClean="0">
                <a:solidFill>
                  <a:prstClr val="white"/>
                </a:solidFill>
              </a:rPr>
              <a:t> IDEAPRENEURS | </a:t>
            </a:r>
            <a:r>
              <a:rPr lang="en-US" sz="1400" b="1" dirty="0" smtClean="0">
                <a:solidFill>
                  <a:prstClr val="white"/>
                </a:solidFill>
              </a:rPr>
              <a:t>31</a:t>
            </a:r>
            <a:r>
              <a:rPr lang="en-US" sz="1400" dirty="0" smtClean="0">
                <a:solidFill>
                  <a:prstClr val="white"/>
                </a:solidFill>
              </a:rPr>
              <a:t> COUNTRIES</a:t>
            </a:r>
          </a:p>
        </p:txBody>
      </p:sp>
    </p:spTree>
    <p:extLst>
      <p:ext uri="{BB962C8B-B14F-4D97-AF65-F5344CB8AC3E}">
        <p14:creationId xmlns:p14="http://schemas.microsoft.com/office/powerpoint/2010/main" val="3317169485"/>
      </p:ext>
    </p:extLst>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userDrawn="1"/>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white"/>
                </a:solidFill>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solidFill>
                  <a:prstClr val="black"/>
                </a:solidFill>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solidFill>
                  <a:prstClr val="black"/>
                </a:solidFill>
              </a:endParaRPr>
            </a:p>
          </p:txBody>
        </p:sp>
      </p:grpSp>
      <p:sp>
        <p:nvSpPr>
          <p:cNvPr id="20" name="AutoShape 72">
            <a:hlinkClick r:id="rId2"/>
          </p:cNvPr>
          <p:cNvSpPr>
            <a:spLocks noChangeAspect="1" noChangeArrowheads="1" noTextEdit="1"/>
          </p:cNvSpPr>
          <p:nvPr userDrawn="1"/>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prstClr val="black"/>
              </a:solidFill>
            </a:endParaRPr>
          </a:p>
        </p:txBody>
      </p:sp>
      <p:grpSp>
        <p:nvGrpSpPr>
          <p:cNvPr id="21" name="Group 20"/>
          <p:cNvGrpSpPr/>
          <p:nvPr userDrawn="1"/>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grpSp>
        <p:nvGrpSpPr>
          <p:cNvPr id="25" name="Group 24"/>
          <p:cNvGrpSpPr/>
          <p:nvPr userDrawn="1"/>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solidFill>
                  <a:prstClr val="black"/>
                </a:solidFill>
              </a:endParaRPr>
            </a:p>
          </p:txBody>
        </p:sp>
      </p:grpSp>
      <p:sp>
        <p:nvSpPr>
          <p:cNvPr id="54" name="TextBox 48"/>
          <p:cNvSpPr txBox="1">
            <a:spLocks noChangeArrowheads="1"/>
          </p:cNvSpPr>
          <p:nvPr userDrawn="1"/>
        </p:nvSpPr>
        <p:spPr bwMode="auto">
          <a:xfrm>
            <a:off x="3083141" y="4052466"/>
            <a:ext cx="6025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a:defRPr/>
            </a:pPr>
            <a:r>
              <a:rPr lang="en-US" sz="1400" b="1" dirty="0" smtClean="0">
                <a:solidFill>
                  <a:prstClr val="white"/>
                </a:solidFill>
              </a:rPr>
              <a:t>$7 </a:t>
            </a:r>
            <a:r>
              <a:rPr lang="en-US" sz="1400" dirty="0" smtClean="0">
                <a:solidFill>
                  <a:prstClr val="white"/>
                </a:solidFill>
              </a:rPr>
              <a:t>BILLION ENTERPRISE | </a:t>
            </a:r>
            <a:r>
              <a:rPr lang="en-US" sz="1400" b="1" dirty="0" smtClean="0">
                <a:solidFill>
                  <a:prstClr val="white"/>
                </a:solidFill>
              </a:rPr>
              <a:t>110,000</a:t>
            </a:r>
            <a:r>
              <a:rPr lang="en-US" sz="1400" dirty="0" smtClean="0">
                <a:solidFill>
                  <a:prstClr val="white"/>
                </a:solidFill>
              </a:rPr>
              <a:t> IDEAPRENEURS | </a:t>
            </a:r>
            <a:r>
              <a:rPr lang="en-US" sz="1400" b="1" dirty="0" smtClean="0">
                <a:solidFill>
                  <a:prstClr val="white"/>
                </a:solidFill>
              </a:rPr>
              <a:t>31</a:t>
            </a:r>
            <a:r>
              <a:rPr lang="en-US" sz="1400" dirty="0" smtClean="0">
                <a:solidFill>
                  <a:prstClr val="white"/>
                </a:solidFill>
              </a:rPr>
              <a:t> COUNTRIES</a:t>
            </a:r>
          </a:p>
        </p:txBody>
      </p:sp>
    </p:spTree>
    <p:extLst>
      <p:ext uri="{BB962C8B-B14F-4D97-AF65-F5344CB8AC3E}">
        <p14:creationId xmlns:p14="http://schemas.microsoft.com/office/powerpoint/2010/main" val="3974329946"/>
      </p:ext>
    </p:extLst>
  </p:cSld>
  <p:clrMapOvr>
    <a:masterClrMapping/>
  </p:clrMapOv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1" cy="1143000"/>
          </a:xfrm>
        </p:spPr>
        <p:txBody>
          <a:bodyPr>
            <a:normAutofit/>
          </a:bodyPr>
          <a:lstStyle>
            <a:lvl1pPr algn="l">
              <a:defRPr sz="2132" b="1">
                <a:solidFill>
                  <a:srgbClr val="0070C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6068603"/>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17221138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591024446"/>
      </p:ext>
    </p:extLst>
  </p:cSld>
  <p:clrMapOvr>
    <a:masterClrMapping/>
  </p:clrMapOv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501203847"/>
      </p:ext>
    </p:extLst>
  </p:cSld>
  <p:clrMapOvr>
    <a:masterClrMapping/>
  </p:clrMapOv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2557583792"/>
      </p:ext>
    </p:extLst>
  </p:cSld>
  <p:clrMapOvr>
    <a:masterClrMapping/>
  </p:clrMapOv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546264011"/>
      </p:ext>
    </p:extLst>
  </p:cSld>
  <p:clrMapOvr>
    <a:masterClrMapping/>
  </p:clrMapOv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1298642949"/>
      </p:ext>
    </p:extLst>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lvl1pPr>
              <a:defRPr>
                <a:latin typeface="Candara" panose="020E0502030303020204" pitchFamily="34" charset="0"/>
              </a:defRPr>
            </a:lvl1pPr>
          </a:lstStyle>
          <a:p>
            <a:pPr lvl="0"/>
            <a:r>
              <a:rPr lang="en-US" dirty="0" smtClean="0"/>
              <a:t>CLICK TO EDIT MASTER TITLE STYLE</a:t>
            </a:r>
          </a:p>
        </p:txBody>
      </p:sp>
    </p:spTree>
    <p:extLst>
      <p:ext uri="{BB962C8B-B14F-4D97-AF65-F5344CB8AC3E}">
        <p14:creationId xmlns:p14="http://schemas.microsoft.com/office/powerpoint/2010/main" val="1117701023"/>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7318096"/>
      </p:ext>
    </p:extLst>
  </p:cSld>
  <p:clrMapOvr>
    <a:masterClrMapping/>
  </p:clrMapOv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819558130"/>
      </p:ext>
    </p:extLst>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329594101"/>
      </p:ext>
    </p:extLst>
  </p:cSld>
  <p:clrMapOvr>
    <a:masterClrMapping/>
  </p:clrMapOv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7" name="Picture 3" descr="G:\Jobs\Layout &amp; Template\Temp\Template_1\ECS Template - Cover.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smtClean="0"/>
              <a:t>CLICK TO EDIT MASTER TITLE STYLE</a:t>
            </a:r>
            <a:endParaRPr lang="en-US" dirty="0"/>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smtClean="0"/>
              <a:t>CLICK TO EDIT MASTER SUBTITLE STYLE</a:t>
            </a:r>
            <a:endParaRPr lang="en-US" dirty="0"/>
          </a:p>
        </p:txBody>
      </p:sp>
      <p:sp>
        <p:nvSpPr>
          <p:cNvPr id="11" name="Rectangle 6"/>
          <p:cNvSpPr>
            <a:spLocks/>
          </p:cNvSpPr>
          <p:nvPr userDrawn="1"/>
        </p:nvSpPr>
        <p:spPr bwMode="auto">
          <a:xfrm>
            <a:off x="8610494" y="6597039"/>
            <a:ext cx="31702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Verdana" pitchFamily="34" charset="0"/>
              </a:rPr>
              <a:t>Copyright © </a:t>
            </a:r>
            <a:r>
              <a:rPr lang="en-US" sz="800" dirty="0" smtClean="0">
                <a:ea typeface="Verdana" pitchFamily="34" charset="0"/>
                <a:cs typeface="Verdana" pitchFamily="34" charset="0"/>
              </a:rPr>
              <a:t>2015 </a:t>
            </a:r>
            <a:r>
              <a:rPr lang="en-US" sz="800" dirty="0">
                <a:ea typeface="Verdana" pitchFamily="34" charset="0"/>
                <a:cs typeface="Verdana" pitchFamily="34" charset="0"/>
              </a:rPr>
              <a:t>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grpSp>
    </p:spTree>
    <p:extLst>
      <p:ext uri="{BB962C8B-B14F-4D97-AF65-F5344CB8AC3E}">
        <p14:creationId xmlns:p14="http://schemas.microsoft.com/office/powerpoint/2010/main" val="3147485467"/>
      </p:ext>
    </p:extLst>
  </p:cSld>
  <p:clrMapOvr>
    <a:masterClrMapping/>
  </p:clrMapOv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2769416"/>
      </p:ext>
    </p:extLst>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97186842"/>
      </p:ext>
    </p:extLst>
  </p:cSld>
  <p:clrMapOvr>
    <a:masterClrMapping/>
  </p:clrMapOv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019494"/>
      </p:ext>
    </p:extLst>
  </p:cSld>
  <p:clrMapOvr>
    <a:masterClrMapping/>
  </p:clrMapOv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0"/>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0">
                <a:solidFill>
                  <a:schemeClr val="bg1"/>
                </a:solidFill>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800"/>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0"/>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4800"/>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algn="ctr"/>
            <a:r>
              <a:rPr lang="en-US" sz="1600" b="1" dirty="0" smtClean="0">
                <a:solidFill>
                  <a:schemeClr val="bg1"/>
                </a:solidFill>
              </a:rPr>
              <a:t>$6.8 </a:t>
            </a:r>
            <a:r>
              <a:rPr lang="en-US" sz="1600" dirty="0" smtClean="0">
                <a:solidFill>
                  <a:schemeClr val="bg1"/>
                </a:solidFill>
              </a:rPr>
              <a:t>BILLION</a:t>
            </a:r>
            <a:r>
              <a:rPr lang="en-US" sz="1600" baseline="0" dirty="0" smtClean="0">
                <a:solidFill>
                  <a:schemeClr val="bg1"/>
                </a:solidFill>
              </a:rPr>
              <a:t> | </a:t>
            </a:r>
            <a:r>
              <a:rPr lang="en-US" sz="1600" b="1" baseline="0" dirty="0" smtClean="0">
                <a:solidFill>
                  <a:schemeClr val="bg1"/>
                </a:solidFill>
              </a:rPr>
              <a:t>105,000</a:t>
            </a:r>
            <a:r>
              <a:rPr lang="en-US" sz="1600" baseline="0" dirty="0" smtClean="0">
                <a:solidFill>
                  <a:schemeClr val="bg1"/>
                </a:solidFill>
              </a:rPr>
              <a:t> EMPLOYEES | </a:t>
            </a:r>
            <a:r>
              <a:rPr lang="en-US" sz="1600" b="1" baseline="0" dirty="0" smtClean="0">
                <a:solidFill>
                  <a:schemeClr val="bg1"/>
                </a:solidFill>
              </a:rPr>
              <a:t>31</a:t>
            </a:r>
            <a:r>
              <a:rPr lang="en-US" sz="1600" baseline="0" dirty="0" smtClean="0">
                <a:solidFill>
                  <a:schemeClr val="bg1"/>
                </a:solidFill>
              </a:rPr>
              <a:t> COUNTRIES</a:t>
            </a:r>
            <a:endParaRPr lang="en-US" sz="1600" dirty="0">
              <a:solidFill>
                <a:schemeClr val="bg1"/>
              </a:solidFill>
            </a:endParaRPr>
          </a:p>
        </p:txBody>
      </p:sp>
    </p:spTree>
    <p:extLst>
      <p:ext uri="{BB962C8B-B14F-4D97-AF65-F5344CB8AC3E}">
        <p14:creationId xmlns:p14="http://schemas.microsoft.com/office/powerpoint/2010/main" val="2534848962"/>
      </p:ext>
    </p:extLst>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103449" y="685800"/>
            <a:ext cx="3095673" cy="5492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Content Placeholder 2"/>
          <p:cNvSpPr>
            <a:spLocks noGrp="1"/>
          </p:cNvSpPr>
          <p:nvPr>
            <p:ph idx="10"/>
          </p:nvPr>
        </p:nvSpPr>
        <p:spPr>
          <a:xfrm>
            <a:off x="8471878" y="685800"/>
            <a:ext cx="3110523" cy="5492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type="body" sz="quarter" idx="11" hasCustomPrompt="1"/>
          </p:nvPr>
        </p:nvSpPr>
        <p:spPr>
          <a:xfrm>
            <a:off x="1735018"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grpSp>
        <p:nvGrpSpPr>
          <p:cNvPr id="6" name="Group 5"/>
          <p:cNvGrpSpPr>
            <a:grpSpLocks noChangeAspect="1"/>
          </p:cNvGrpSpPr>
          <p:nvPr userDrawn="1"/>
        </p:nvGrpSpPr>
        <p:grpSpPr bwMode="auto">
          <a:xfrm>
            <a:off x="10987962" y="6567524"/>
            <a:ext cx="765175" cy="130105"/>
            <a:chOff x="5094" y="3939"/>
            <a:chExt cx="1488" cy="255"/>
          </a:xfrm>
        </p:grpSpPr>
        <p:sp>
          <p:nvSpPr>
            <p:cNvPr id="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599" dirty="0">
                <a:solidFill>
                  <a:srgbClr val="000000"/>
                </a:solidFill>
              </a:endParaRPr>
            </a:p>
          </p:txBody>
        </p:sp>
        <p:sp>
          <p:nvSpPr>
            <p:cNvPr id="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599" dirty="0">
                <a:solidFill>
                  <a:srgbClr val="000000"/>
                </a:solidFill>
              </a:endParaRPr>
            </a:p>
          </p:txBody>
        </p:sp>
        <p:sp>
          <p:nvSpPr>
            <p:cNvPr id="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599" dirty="0">
                <a:solidFill>
                  <a:srgbClr val="000000"/>
                </a:solidFill>
              </a:endParaRPr>
            </a:p>
          </p:txBody>
        </p:sp>
        <p:sp>
          <p:nvSpPr>
            <p:cNvPr id="1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599" dirty="0">
                <a:solidFill>
                  <a:srgbClr val="000000"/>
                </a:solidFill>
              </a:endParaRPr>
            </a:p>
          </p:txBody>
        </p:sp>
      </p:grpSp>
    </p:spTree>
    <p:extLst>
      <p:ext uri="{BB962C8B-B14F-4D97-AF65-F5344CB8AC3E}">
        <p14:creationId xmlns:p14="http://schemas.microsoft.com/office/powerpoint/2010/main" val="15137008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398289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 y="0"/>
            <a:ext cx="12189078" cy="6858000"/>
          </a:xfrm>
          <a:prstGeom prst="rect">
            <a:avLst/>
          </a:prstGeom>
        </p:spPr>
      </p:pic>
      <p:sp>
        <p:nvSpPr>
          <p:cNvPr id="1433603" name="Rectangle 3"/>
          <p:cNvSpPr>
            <a:spLocks noGrp="1" noChangeArrowheads="1"/>
          </p:cNvSpPr>
          <p:nvPr>
            <p:ph type="ctrTitle"/>
          </p:nvPr>
        </p:nvSpPr>
        <p:spPr>
          <a:xfrm>
            <a:off x="402336" y="3823462"/>
            <a:ext cx="4356098" cy="1384995"/>
          </a:xfrm>
        </p:spPr>
        <p:txBody>
          <a:bodyPr wrap="square" lIns="0" tIns="0" rIns="0" bIns="0" anchor="t" anchorCtr="0">
            <a:spAutoFit/>
          </a:bodyPr>
          <a:lstStyle>
            <a:lvl1pPr>
              <a:lnSpc>
                <a:spcPct val="125000"/>
              </a:lnSpc>
              <a:defRPr sz="3600" b="1">
                <a:solidFill>
                  <a:schemeClr val="tx1"/>
                </a:solidFill>
                <a:latin typeface="Calibri" panose="020F0502020204030204" pitchFamily="34" charset="0"/>
              </a:defRPr>
            </a:lvl1pPr>
          </a:lstStyle>
          <a:p>
            <a:r>
              <a:rPr lang="en-US" smtClean="0"/>
              <a:t>Click to edit Master title style</a:t>
            </a:r>
            <a:endParaRPr lang="en-US" dirty="0"/>
          </a:p>
        </p:txBody>
      </p:sp>
      <p:sp>
        <p:nvSpPr>
          <p:cNvPr id="1433605" name="Rectangle 5"/>
          <p:cNvSpPr>
            <a:spLocks noGrp="1" noChangeArrowheads="1"/>
          </p:cNvSpPr>
          <p:nvPr>
            <p:ph type="subTitle" sz="quarter" idx="1"/>
          </p:nvPr>
        </p:nvSpPr>
        <p:spPr>
          <a:xfrm>
            <a:off x="402337" y="5439686"/>
            <a:ext cx="4356098" cy="276999"/>
          </a:xfrm>
        </p:spPr>
        <p:txBody>
          <a:bodyPr wrap="square" lIns="0" tIns="0" rIns="0" bIns="0" anchor="t" anchorCtr="0">
            <a:spAutoFit/>
          </a:bodyPr>
          <a:lstStyle>
            <a:lvl1pPr marL="0" indent="0">
              <a:buFont typeface="Wingdings 2" pitchFamily="18" charset="2"/>
              <a:buNone/>
              <a:defRPr sz="1800" b="0">
                <a:solidFill>
                  <a:schemeClr val="tx1">
                    <a:lumMod val="75000"/>
                    <a:lumOff val="25000"/>
                  </a:schemeClr>
                </a:solidFill>
                <a:latin typeface="Calibri" panose="020F0502020204030204" pitchFamily="34" charset="0"/>
              </a:defRPr>
            </a:lvl1pPr>
          </a:lstStyle>
          <a:p>
            <a:r>
              <a:rPr lang="en-US" smtClean="0"/>
              <a:t>Click to edit Master subtitle style</a:t>
            </a:r>
            <a:endParaRPr lang="en-US" dirty="0"/>
          </a:p>
        </p:txBody>
      </p:sp>
      <p:sp>
        <p:nvSpPr>
          <p:cNvPr id="12" name="Rectangle 6"/>
          <p:cNvSpPr>
            <a:spLocks/>
          </p:cNvSpPr>
          <p:nvPr/>
        </p:nvSpPr>
        <p:spPr bwMode="auto">
          <a:xfrm>
            <a:off x="8624924" y="6597039"/>
            <a:ext cx="31589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900" dirty="0">
                <a:latin typeface="Calibri" panose="020F0502020204030204" pitchFamily="34" charset="0"/>
                <a:ea typeface="Verdana" pitchFamily="34" charset="0"/>
                <a:cs typeface="Calibri" panose="020F0502020204030204" pitchFamily="34" charset="0"/>
              </a:rPr>
              <a:t>Copyright © </a:t>
            </a:r>
            <a:r>
              <a:rPr lang="en-US" sz="900" dirty="0" smtClean="0">
                <a:latin typeface="Calibri" panose="020F0502020204030204" pitchFamily="34" charset="0"/>
                <a:ea typeface="Verdana" pitchFamily="34" charset="0"/>
                <a:cs typeface="Calibri" panose="020F0502020204030204" pitchFamily="34" charset="0"/>
              </a:rPr>
              <a:t>2017 </a:t>
            </a:r>
            <a:r>
              <a:rPr lang="en-US" sz="900" dirty="0">
                <a:latin typeface="Calibri" panose="020F0502020204030204" pitchFamily="34" charset="0"/>
                <a:ea typeface="Verdana" pitchFamily="34" charset="0"/>
                <a:cs typeface="Calibri" panose="020F0502020204030204" pitchFamily="34" charset="0"/>
              </a:rPr>
              <a:t>HCL Technologies Limited  |  www.hcltech.com</a:t>
            </a:r>
          </a:p>
        </p:txBody>
      </p:sp>
      <p:grpSp>
        <p:nvGrpSpPr>
          <p:cNvPr id="13" name="Group 5"/>
          <p:cNvGrpSpPr>
            <a:grpSpLocks noChangeAspect="1"/>
          </p:cNvGrpSpPr>
          <p:nvPr/>
        </p:nvGrpSpPr>
        <p:grpSpPr bwMode="auto">
          <a:xfrm>
            <a:off x="10834026" y="6446253"/>
            <a:ext cx="943467" cy="160337"/>
            <a:chOff x="5094" y="3939"/>
            <a:chExt cx="1488" cy="255"/>
          </a:xfrm>
        </p:grpSpPr>
        <p:sp>
          <p:nvSpPr>
            <p:cNvPr id="14"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3600" dirty="0">
                <a:latin typeface="Calibri" panose="020F0502020204030204" pitchFamily="34" charset="0"/>
              </a:endParaRPr>
            </a:p>
          </p:txBody>
        </p:sp>
        <p:sp>
          <p:nvSpPr>
            <p:cNvPr id="15"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sp>
          <p:nvSpPr>
            <p:cNvPr id="16"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sp>
          <p:nvSpPr>
            <p:cNvPr id="17"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grpSp>
    </p:spTree>
    <p:extLst>
      <p:ext uri="{BB962C8B-B14F-4D97-AF65-F5344CB8AC3E}">
        <p14:creationId xmlns:p14="http://schemas.microsoft.com/office/powerpoint/2010/main" val="3684563523"/>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672672"/>
      </p:ext>
    </p:extLst>
  </p:cSld>
  <p:clrMapOvr>
    <a:masterClrMapping/>
  </p:clrMapOv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75576710"/>
      </p:ext>
    </p:extLst>
  </p:cSld>
  <p:clrMapOvr>
    <a:masterClrMapping/>
  </p:clrMapOv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1292367"/>
      </p:ext>
    </p:extLst>
  </p:cSld>
  <p:clrMapOvr>
    <a:masterClrMapping/>
  </p:clrMapOv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011607"/>
      </p:ext>
    </p:extLst>
  </p:cSld>
  <p:clrMapOvr>
    <a:masterClrMapping/>
  </p:clrMapOv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072417"/>
      </p:ext>
    </p:extLst>
  </p:cSld>
  <p:clrMapOvr>
    <a:masterClrMapping/>
  </p:clrMapOv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bg2"/>
        </a:solidFill>
        <a:effectLst/>
      </p:bgPr>
    </p:bg>
    <p:spTree>
      <p:nvGrpSpPr>
        <p:cNvPr id="1" name=""/>
        <p:cNvGrpSpPr/>
        <p:nvPr/>
      </p:nvGrpSpPr>
      <p:grpSpPr>
        <a:xfrm>
          <a:off x="0" y="0"/>
          <a:ext cx="0" cy="0"/>
          <a:chOff x="0" y="0"/>
          <a:chExt cx="0" cy="0"/>
        </a:xfrm>
      </p:grpSpPr>
      <p:grpSp>
        <p:nvGrpSpPr>
          <p:cNvPr id="5" name="Group 13"/>
          <p:cNvGrpSpPr>
            <a:grpSpLocks/>
          </p:cNvGrpSpPr>
          <p:nvPr/>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latin typeface="Calibri" panose="020F0502020204030204" pitchFamily="34" charset="0"/>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latin typeface="Calibri" panose="020F0502020204030204" pitchFamily="34" charset="0"/>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grpSp>
      <p:sp>
        <p:nvSpPr>
          <p:cNvPr id="20" name="AutoShape 72">
            <a:hlinkClick r:id="rId2"/>
          </p:cNvPr>
          <p:cNvSpPr>
            <a:spLocks noChangeAspect="1" noChangeArrowheads="1" noTextEdit="1"/>
          </p:cNvSpPr>
          <p:nvPr/>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latin typeface="Calibri" panose="020F0502020204030204" pitchFamily="34" charset="0"/>
            </a:endParaRPr>
          </a:p>
        </p:txBody>
      </p:sp>
      <p:grpSp>
        <p:nvGrpSpPr>
          <p:cNvPr id="21" name="Group 20"/>
          <p:cNvGrpSpPr/>
          <p:nvPr/>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grpSp>
      <p:grpSp>
        <p:nvGrpSpPr>
          <p:cNvPr id="25" name="Group 24"/>
          <p:cNvGrpSpPr/>
          <p:nvPr/>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grpSp>
      <p:sp>
        <p:nvSpPr>
          <p:cNvPr id="54" name="TextBox 48"/>
          <p:cNvSpPr txBox="1">
            <a:spLocks noChangeArrowheads="1"/>
          </p:cNvSpPr>
          <p:nvPr/>
        </p:nvSpPr>
        <p:spPr bwMode="auto">
          <a:xfrm>
            <a:off x="2878671" y="4052465"/>
            <a:ext cx="6434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800" b="1" dirty="0" smtClean="0">
                <a:solidFill>
                  <a:schemeClr val="bg1"/>
                </a:solidFill>
                <a:latin typeface="Calibri" panose="020F0502020204030204" pitchFamily="34" charset="0"/>
                <a:cs typeface="Calibri" panose="020F0502020204030204" pitchFamily="34" charset="0"/>
              </a:rPr>
              <a:t>$7 </a:t>
            </a:r>
            <a:r>
              <a:rPr lang="en-US" sz="1800" dirty="0" smtClean="0">
                <a:solidFill>
                  <a:schemeClr val="bg1"/>
                </a:solidFill>
                <a:latin typeface="Calibri" panose="020F0502020204030204" pitchFamily="34" charset="0"/>
                <a:cs typeface="Calibri" panose="020F0502020204030204" pitchFamily="34" charset="0"/>
              </a:rPr>
              <a:t>BILLION ENTERPRISE | </a:t>
            </a:r>
            <a:r>
              <a:rPr lang="en-US" sz="1800" b="1" dirty="0" smtClean="0">
                <a:solidFill>
                  <a:schemeClr val="bg1"/>
                </a:solidFill>
                <a:latin typeface="Calibri" panose="020F0502020204030204" pitchFamily="34" charset="0"/>
                <a:cs typeface="Calibri" panose="020F0502020204030204" pitchFamily="34" charset="0"/>
              </a:rPr>
              <a:t>110,000</a:t>
            </a:r>
            <a:r>
              <a:rPr lang="en-US" sz="1800" dirty="0" smtClean="0">
                <a:solidFill>
                  <a:schemeClr val="bg1"/>
                </a:solidFill>
                <a:latin typeface="Calibri" panose="020F0502020204030204" pitchFamily="34" charset="0"/>
                <a:cs typeface="Calibri" panose="020F0502020204030204" pitchFamily="34" charset="0"/>
              </a:rPr>
              <a:t> IDEAPRENEURS | </a:t>
            </a:r>
            <a:r>
              <a:rPr lang="en-US" sz="1800" b="1" dirty="0" smtClean="0">
                <a:solidFill>
                  <a:schemeClr val="bg1"/>
                </a:solidFill>
                <a:latin typeface="Calibri" panose="020F0502020204030204" pitchFamily="34" charset="0"/>
                <a:cs typeface="Calibri" panose="020F0502020204030204" pitchFamily="34" charset="0"/>
              </a:rPr>
              <a:t>31</a:t>
            </a:r>
            <a:r>
              <a:rPr lang="en-US" sz="1800" dirty="0" smtClean="0">
                <a:solidFill>
                  <a:schemeClr val="bg1"/>
                </a:solidFill>
                <a:latin typeface="Calibri" panose="020F0502020204030204" pitchFamily="34" charset="0"/>
                <a:cs typeface="Calibri" panose="020F0502020204030204" pitchFamily="34" charset="0"/>
              </a:rPr>
              <a:t> COUNTRIES</a:t>
            </a:r>
          </a:p>
        </p:txBody>
      </p:sp>
    </p:spTree>
    <p:extLst>
      <p:ext uri="{BB962C8B-B14F-4D97-AF65-F5344CB8AC3E}">
        <p14:creationId xmlns:p14="http://schemas.microsoft.com/office/powerpoint/2010/main" val="1017472805"/>
      </p:ext>
    </p:extLst>
  </p:cSld>
  <p:clrMapOvr>
    <a:masterClrMapping/>
  </p:clrMapOv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tx1"/>
        </a:solidFill>
        <a:effectLst/>
      </p:bgPr>
    </p:bg>
    <p:spTree>
      <p:nvGrpSpPr>
        <p:cNvPr id="1" name=""/>
        <p:cNvGrpSpPr/>
        <p:nvPr/>
      </p:nvGrpSpPr>
      <p:grpSpPr>
        <a:xfrm>
          <a:off x="0" y="0"/>
          <a:ext cx="0" cy="0"/>
          <a:chOff x="0" y="0"/>
          <a:chExt cx="0" cy="0"/>
        </a:xfrm>
      </p:grpSpPr>
      <p:grpSp>
        <p:nvGrpSpPr>
          <p:cNvPr id="5" name="Group 13"/>
          <p:cNvGrpSpPr>
            <a:grpSpLocks/>
          </p:cNvGrpSpPr>
          <p:nvPr/>
        </p:nvGrpSpPr>
        <p:grpSpPr bwMode="auto">
          <a:xfrm>
            <a:off x="5022444" y="5859674"/>
            <a:ext cx="2147116" cy="438641"/>
            <a:chOff x="3533775" y="5853113"/>
            <a:chExt cx="2144713" cy="438150"/>
          </a:xfrm>
        </p:grpSpPr>
        <p:sp>
          <p:nvSpPr>
            <p:cNvPr id="6"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7"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8"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9"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0"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1"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2"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3"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4"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5"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solidFill>
                  <a:schemeClr val="bg1"/>
                </a:solidFill>
                <a:latin typeface="Calibri" panose="020F0502020204030204" pitchFamily="34" charset="0"/>
              </a:endParaRPr>
            </a:p>
          </p:txBody>
        </p:sp>
        <p:sp>
          <p:nvSpPr>
            <p:cNvPr id="16"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7"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sp>
          <p:nvSpPr>
            <p:cNvPr id="18"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4799" dirty="0">
                <a:latin typeface="Calibri" panose="020F0502020204030204" pitchFamily="34" charset="0"/>
              </a:endParaRPr>
            </a:p>
          </p:txBody>
        </p:sp>
        <p:sp>
          <p:nvSpPr>
            <p:cNvPr id="19"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799" dirty="0">
                <a:latin typeface="Calibri" panose="020F0502020204030204" pitchFamily="34" charset="0"/>
              </a:endParaRPr>
            </a:p>
          </p:txBody>
        </p:sp>
      </p:grpSp>
      <p:sp>
        <p:nvSpPr>
          <p:cNvPr id="20" name="AutoShape 72">
            <a:hlinkClick r:id="rId2"/>
          </p:cNvPr>
          <p:cNvSpPr>
            <a:spLocks noChangeAspect="1" noChangeArrowheads="1" noTextEdit="1"/>
          </p:cNvSpPr>
          <p:nvPr/>
        </p:nvSpPr>
        <p:spPr bwMode="auto">
          <a:xfrm>
            <a:off x="4911989" y="5827888"/>
            <a:ext cx="2368026"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799" dirty="0">
              <a:latin typeface="Calibri" panose="020F0502020204030204" pitchFamily="34" charset="0"/>
            </a:endParaRPr>
          </a:p>
        </p:txBody>
      </p:sp>
      <p:grpSp>
        <p:nvGrpSpPr>
          <p:cNvPr id="21" name="Group 20"/>
          <p:cNvGrpSpPr/>
          <p:nvPr/>
        </p:nvGrpSpPr>
        <p:grpSpPr>
          <a:xfrm>
            <a:off x="4899275" y="823248"/>
            <a:ext cx="2393454" cy="365535"/>
            <a:chOff x="3712598" y="617435"/>
            <a:chExt cx="1795091" cy="274151"/>
          </a:xfrm>
        </p:grpSpPr>
        <p:sp>
          <p:nvSpPr>
            <p:cNvPr id="22" name="Freeform 7"/>
            <p:cNvSpPr>
              <a:spLocks/>
            </p:cNvSpPr>
            <p:nvPr userDrawn="1"/>
          </p:nvSpPr>
          <p:spPr bwMode="auto">
            <a:xfrm>
              <a:off x="3712598" y="636506"/>
              <a:ext cx="688952" cy="240776"/>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3" name="Freeform 8"/>
            <p:cNvSpPr>
              <a:spLocks/>
            </p:cNvSpPr>
            <p:nvPr userDrawn="1"/>
          </p:nvSpPr>
          <p:spPr bwMode="auto">
            <a:xfrm>
              <a:off x="4368175" y="617435"/>
              <a:ext cx="650810" cy="274151"/>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4" name="Freeform 9"/>
            <p:cNvSpPr>
              <a:spLocks/>
            </p:cNvSpPr>
            <p:nvPr userDrawn="1"/>
          </p:nvSpPr>
          <p:spPr bwMode="auto">
            <a:xfrm>
              <a:off x="5004682" y="636506"/>
              <a:ext cx="503007" cy="240776"/>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grpSp>
      <p:grpSp>
        <p:nvGrpSpPr>
          <p:cNvPr id="25" name="Group 24"/>
          <p:cNvGrpSpPr/>
          <p:nvPr/>
        </p:nvGrpSpPr>
        <p:grpSpPr>
          <a:xfrm>
            <a:off x="3616727" y="2644563"/>
            <a:ext cx="4958550" cy="1061639"/>
            <a:chOff x="2697049" y="1983421"/>
            <a:chExt cx="3718913" cy="796229"/>
          </a:xfrm>
        </p:grpSpPr>
        <p:sp>
          <p:nvSpPr>
            <p:cNvPr id="26" name="Freeform 51"/>
            <p:cNvSpPr>
              <a:spLocks noEditPoints="1"/>
            </p:cNvSpPr>
            <p:nvPr userDrawn="1"/>
          </p:nvSpPr>
          <p:spPr bwMode="auto">
            <a:xfrm>
              <a:off x="3412224" y="2588936"/>
              <a:ext cx="83437" cy="112044"/>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7" name="Freeform 52"/>
            <p:cNvSpPr>
              <a:spLocks/>
            </p:cNvSpPr>
            <p:nvPr userDrawn="1"/>
          </p:nvSpPr>
          <p:spPr bwMode="auto">
            <a:xfrm>
              <a:off x="3521884"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8" name="Freeform 53"/>
            <p:cNvSpPr>
              <a:spLocks/>
            </p:cNvSpPr>
            <p:nvPr userDrawn="1"/>
          </p:nvSpPr>
          <p:spPr bwMode="auto">
            <a:xfrm>
              <a:off x="3619625" y="2588936"/>
              <a:ext cx="102508" cy="112044"/>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29" name="Freeform 54"/>
            <p:cNvSpPr>
              <a:spLocks noEditPoints="1"/>
            </p:cNvSpPr>
            <p:nvPr userDrawn="1"/>
          </p:nvSpPr>
          <p:spPr bwMode="auto">
            <a:xfrm>
              <a:off x="3726901" y="2586552"/>
              <a:ext cx="114428" cy="116812"/>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0" name="Freeform 55"/>
            <p:cNvSpPr>
              <a:spLocks/>
            </p:cNvSpPr>
            <p:nvPr userDrawn="1"/>
          </p:nvSpPr>
          <p:spPr bwMode="auto">
            <a:xfrm>
              <a:off x="3867553" y="2588936"/>
              <a:ext cx="92973" cy="112044"/>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1" name="Freeform 56"/>
            <p:cNvSpPr>
              <a:spLocks noEditPoints="1"/>
            </p:cNvSpPr>
            <p:nvPr userDrawn="1"/>
          </p:nvSpPr>
          <p:spPr bwMode="auto">
            <a:xfrm>
              <a:off x="3996284" y="2588936"/>
              <a:ext cx="104892" cy="112044"/>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2" name="Freeform 57"/>
            <p:cNvSpPr>
              <a:spLocks/>
            </p:cNvSpPr>
            <p:nvPr userDrawn="1"/>
          </p:nvSpPr>
          <p:spPr bwMode="auto">
            <a:xfrm>
              <a:off x="4163158" y="2588936"/>
              <a:ext cx="88205" cy="112044"/>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3" name="Freeform 58"/>
            <p:cNvSpPr>
              <a:spLocks/>
            </p:cNvSpPr>
            <p:nvPr userDrawn="1"/>
          </p:nvSpPr>
          <p:spPr bwMode="auto">
            <a:xfrm>
              <a:off x="4275203" y="2588936"/>
              <a:ext cx="90589" cy="112044"/>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4" name="Freeform 59"/>
            <p:cNvSpPr>
              <a:spLocks/>
            </p:cNvSpPr>
            <p:nvPr userDrawn="1"/>
          </p:nvSpPr>
          <p:spPr bwMode="auto">
            <a:xfrm>
              <a:off x="4399166" y="2588936"/>
              <a:ext cx="78669" cy="112044"/>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5" name="Freeform 60"/>
            <p:cNvSpPr>
              <a:spLocks/>
            </p:cNvSpPr>
            <p:nvPr userDrawn="1"/>
          </p:nvSpPr>
          <p:spPr bwMode="auto">
            <a:xfrm>
              <a:off x="4546969" y="2586552"/>
              <a:ext cx="109660" cy="116812"/>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6" name="Freeform 61"/>
            <p:cNvSpPr>
              <a:spLocks noEditPoints="1"/>
            </p:cNvSpPr>
            <p:nvPr userDrawn="1"/>
          </p:nvSpPr>
          <p:spPr bwMode="auto">
            <a:xfrm>
              <a:off x="4673317" y="2586552"/>
              <a:ext cx="116812" cy="116812"/>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7" name="Freeform 62"/>
            <p:cNvSpPr>
              <a:spLocks/>
            </p:cNvSpPr>
            <p:nvPr userDrawn="1"/>
          </p:nvSpPr>
          <p:spPr bwMode="auto">
            <a:xfrm>
              <a:off x="4813968" y="2588936"/>
              <a:ext cx="95357" cy="112044"/>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8" name="Freeform 63"/>
            <p:cNvSpPr>
              <a:spLocks/>
            </p:cNvSpPr>
            <p:nvPr userDrawn="1"/>
          </p:nvSpPr>
          <p:spPr bwMode="auto">
            <a:xfrm>
              <a:off x="4930780" y="2588936"/>
              <a:ext cx="90589" cy="112044"/>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39" name="Freeform 64"/>
            <p:cNvSpPr>
              <a:spLocks noEditPoints="1"/>
            </p:cNvSpPr>
            <p:nvPr userDrawn="1"/>
          </p:nvSpPr>
          <p:spPr bwMode="auto">
            <a:xfrm>
              <a:off x="5045208" y="2588936"/>
              <a:ext cx="83437" cy="112044"/>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0" name="Freeform 65"/>
            <p:cNvSpPr>
              <a:spLocks noEditPoints="1"/>
            </p:cNvSpPr>
            <p:nvPr userDrawn="1"/>
          </p:nvSpPr>
          <p:spPr bwMode="auto">
            <a:xfrm>
              <a:off x="5142949" y="2588936"/>
              <a:ext cx="109660" cy="112044"/>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1" name="Freeform 66"/>
            <p:cNvSpPr>
              <a:spLocks/>
            </p:cNvSpPr>
            <p:nvPr userDrawn="1"/>
          </p:nvSpPr>
          <p:spPr bwMode="auto">
            <a:xfrm>
              <a:off x="5262145" y="2586552"/>
              <a:ext cx="109660" cy="116812"/>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2" name="Freeform 67"/>
            <p:cNvSpPr>
              <a:spLocks/>
            </p:cNvSpPr>
            <p:nvPr userDrawn="1"/>
          </p:nvSpPr>
          <p:spPr bwMode="auto">
            <a:xfrm>
              <a:off x="5383725" y="2588936"/>
              <a:ext cx="90589" cy="112044"/>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3" name="Freeform 68"/>
            <p:cNvSpPr>
              <a:spLocks/>
            </p:cNvSpPr>
            <p:nvPr userDrawn="1"/>
          </p:nvSpPr>
          <p:spPr bwMode="auto">
            <a:xfrm>
              <a:off x="4444461" y="2100233"/>
              <a:ext cx="45294" cy="6675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4" name="Freeform 69"/>
            <p:cNvSpPr>
              <a:spLocks/>
            </p:cNvSpPr>
            <p:nvPr userDrawn="1"/>
          </p:nvSpPr>
          <p:spPr bwMode="auto">
            <a:xfrm>
              <a:off x="5884348" y="2088313"/>
              <a:ext cx="45294" cy="64366"/>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5" name="Freeform 70"/>
            <p:cNvSpPr>
              <a:spLocks noEditPoints="1"/>
            </p:cNvSpPr>
            <p:nvPr userDrawn="1"/>
          </p:nvSpPr>
          <p:spPr bwMode="auto">
            <a:xfrm>
              <a:off x="2697049" y="2076393"/>
              <a:ext cx="1022701" cy="488703"/>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6" name="Freeform 71"/>
            <p:cNvSpPr>
              <a:spLocks noEditPoints="1"/>
            </p:cNvSpPr>
            <p:nvPr userDrawn="1"/>
          </p:nvSpPr>
          <p:spPr bwMode="auto">
            <a:xfrm>
              <a:off x="3686375" y="2112152"/>
              <a:ext cx="1399360" cy="407650"/>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7" name="Freeform 72"/>
            <p:cNvSpPr>
              <a:spLocks noEditPoints="1"/>
            </p:cNvSpPr>
            <p:nvPr userDrawn="1"/>
          </p:nvSpPr>
          <p:spPr bwMode="auto">
            <a:xfrm>
              <a:off x="5080967" y="1983421"/>
              <a:ext cx="1304003" cy="796229"/>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49" name="Freeform 73"/>
            <p:cNvSpPr>
              <a:spLocks/>
            </p:cNvSpPr>
            <p:nvPr userDrawn="1"/>
          </p:nvSpPr>
          <p:spPr bwMode="auto">
            <a:xfrm>
              <a:off x="3080859" y="2410142"/>
              <a:ext cx="2784417" cy="123964"/>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50" name="Freeform 74"/>
            <p:cNvSpPr>
              <a:spLocks/>
            </p:cNvSpPr>
            <p:nvPr userDrawn="1"/>
          </p:nvSpPr>
          <p:spPr bwMode="auto">
            <a:xfrm>
              <a:off x="6284846" y="2045402"/>
              <a:ext cx="57214" cy="69134"/>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sp>
          <p:nvSpPr>
            <p:cNvPr id="53" name="Freeform 75"/>
            <p:cNvSpPr>
              <a:spLocks/>
            </p:cNvSpPr>
            <p:nvPr userDrawn="1"/>
          </p:nvSpPr>
          <p:spPr bwMode="auto">
            <a:xfrm>
              <a:off x="6349212" y="2045402"/>
              <a:ext cx="66750" cy="69134"/>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799" dirty="0">
                <a:latin typeface="Calibri" panose="020F0502020204030204" pitchFamily="34" charset="0"/>
              </a:endParaRPr>
            </a:p>
          </p:txBody>
        </p:sp>
      </p:grpSp>
      <p:sp>
        <p:nvSpPr>
          <p:cNvPr id="54" name="TextBox 48"/>
          <p:cNvSpPr txBox="1">
            <a:spLocks noChangeArrowheads="1"/>
          </p:cNvSpPr>
          <p:nvPr/>
        </p:nvSpPr>
        <p:spPr bwMode="auto">
          <a:xfrm>
            <a:off x="3569457" y="4052466"/>
            <a:ext cx="505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400" b="1" dirty="0" smtClean="0">
                <a:solidFill>
                  <a:schemeClr val="bg1"/>
                </a:solidFill>
                <a:latin typeface="Calibri" panose="020F0502020204030204" pitchFamily="34" charset="0"/>
                <a:cs typeface="Calibri" panose="020F0502020204030204" pitchFamily="34" charset="0"/>
              </a:rPr>
              <a:t>$7 </a:t>
            </a:r>
            <a:r>
              <a:rPr lang="en-US" sz="1400" dirty="0" smtClean="0">
                <a:solidFill>
                  <a:schemeClr val="bg1"/>
                </a:solidFill>
                <a:latin typeface="Calibri" panose="020F0502020204030204" pitchFamily="34" charset="0"/>
                <a:cs typeface="Calibri" panose="020F0502020204030204" pitchFamily="34" charset="0"/>
              </a:rPr>
              <a:t>BILLION ENTERPRISE | </a:t>
            </a:r>
            <a:r>
              <a:rPr lang="en-US" sz="1400" b="1" dirty="0" smtClean="0">
                <a:solidFill>
                  <a:schemeClr val="bg1"/>
                </a:solidFill>
                <a:latin typeface="Calibri" panose="020F0502020204030204" pitchFamily="34" charset="0"/>
                <a:cs typeface="Calibri" panose="020F0502020204030204" pitchFamily="34" charset="0"/>
              </a:rPr>
              <a:t>110,000</a:t>
            </a:r>
            <a:r>
              <a:rPr lang="en-US" sz="1400" dirty="0" smtClean="0">
                <a:solidFill>
                  <a:schemeClr val="bg1"/>
                </a:solidFill>
                <a:latin typeface="Calibri" panose="020F0502020204030204" pitchFamily="34" charset="0"/>
                <a:cs typeface="Calibri" panose="020F0502020204030204" pitchFamily="34" charset="0"/>
              </a:rPr>
              <a:t> IDEAPRENEURS | </a:t>
            </a:r>
            <a:r>
              <a:rPr lang="en-US" sz="1400" b="1" dirty="0" smtClean="0">
                <a:solidFill>
                  <a:schemeClr val="bg1"/>
                </a:solidFill>
                <a:latin typeface="Calibri" panose="020F0502020204030204" pitchFamily="34" charset="0"/>
                <a:cs typeface="Calibri" panose="020F0502020204030204" pitchFamily="34" charset="0"/>
              </a:rPr>
              <a:t>31</a:t>
            </a:r>
            <a:r>
              <a:rPr lang="en-US" sz="1400" dirty="0" smtClean="0">
                <a:solidFill>
                  <a:schemeClr val="bg1"/>
                </a:solidFill>
                <a:latin typeface="Calibri" panose="020F0502020204030204" pitchFamily="34" charset="0"/>
                <a:cs typeface="Calibri" panose="020F0502020204030204" pitchFamily="34" charset="0"/>
              </a:rPr>
              <a:t> COUNTRIES</a:t>
            </a:r>
          </a:p>
        </p:txBody>
      </p:sp>
    </p:spTree>
    <p:extLst>
      <p:ext uri="{BB962C8B-B14F-4D97-AF65-F5344CB8AC3E}">
        <p14:creationId xmlns:p14="http://schemas.microsoft.com/office/powerpoint/2010/main" val="2634439326"/>
      </p:ext>
    </p:extLst>
  </p:cSld>
  <p:clrMapOvr>
    <a:masterClrMapping/>
  </p:clrMapOv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a:lvl1pPr>
          </a:lstStyle>
          <a:p>
            <a:r>
              <a:rPr lang="en-US" dirty="0" smtClean="0"/>
              <a:t>Click to edit Master title style</a:t>
            </a:r>
            <a:endParaRPr lang="en-US" dirty="0"/>
          </a:p>
        </p:txBody>
      </p:sp>
    </p:spTree>
    <p:extLst>
      <p:ext uri="{BB962C8B-B14F-4D97-AF65-F5344CB8AC3E}">
        <p14:creationId xmlns:p14="http://schemas.microsoft.com/office/powerpoint/2010/main" val="1900822480"/>
      </p:ext>
    </p:extLst>
  </p:cSld>
  <p:clrMapOvr>
    <a:masterClrMapping/>
  </p:clrMapOv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P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Agenda</a:t>
            </a:r>
            <a:endParaRPr lang="en-IN" dirty="0"/>
          </a:p>
        </p:txBody>
      </p:sp>
      <p:sp>
        <p:nvSpPr>
          <p:cNvPr id="3" name="SP Agenda Notice" hidden="1"/>
          <p:cNvSpPr>
            <a:spLocks noGrp="1"/>
          </p:cNvSpPr>
          <p:nvPr>
            <p:ph sz="quarter" idx="13" hasCustomPrompt="1"/>
          </p:nvPr>
        </p:nvSpPr>
        <p:spPr>
          <a:xfrm>
            <a:off x="12344400" y="48315"/>
            <a:ext cx="274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589" marR="0" indent="-171399" algn="l" defTabSz="684388"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dirty="0"/>
              <a:t>This is the SlideProof Agenda Layout</a:t>
            </a:r>
          </a:p>
          <a:p>
            <a:pPr lvl="0"/>
            <a:r>
              <a:rPr lang="en-US" noProof="0" dirty="0"/>
              <a:t>http://www.veodin.com/slideproof/manual/agenda/</a:t>
            </a:r>
          </a:p>
          <a:p>
            <a:pPr lvl="0"/>
            <a:r>
              <a:rPr lang="en-US" noProof="0" dirty="0"/>
              <a:t>Use the Selection Pane (Alt+F10) to make the hidden shapes of the Agenda visible. Make sure you group them again after editing and rename them with SlideProof &gt; Agenda &gt; Rename Agenda Groups</a:t>
            </a:r>
          </a:p>
          <a:p>
            <a:pPr lvl="0"/>
            <a:r>
              <a:rPr lang="en-US" noProof="0" dirty="0"/>
              <a:t>Expected group names are:</a:t>
            </a:r>
          </a:p>
          <a:p>
            <a:pPr lvl="1"/>
            <a:endParaRPr lang="en-US" noProof="0" dirty="0"/>
          </a:p>
          <a:p>
            <a:pPr lvl="1"/>
            <a:r>
              <a:rPr lang="en-US" noProof="0" dirty="0"/>
              <a:t>SP Agenda Section</a:t>
            </a:r>
          </a:p>
          <a:p>
            <a:pPr lvl="1"/>
            <a:r>
              <a:rPr lang="en-US" noProof="0" dirty="0"/>
              <a:t>SP Agenda Section Highlight</a:t>
            </a:r>
          </a:p>
          <a:p>
            <a:pPr lvl="1"/>
            <a:r>
              <a:rPr lang="en-US" noProof="0" dirty="0"/>
              <a:t>SP Agenda Subsection</a:t>
            </a:r>
          </a:p>
          <a:p>
            <a:pPr lvl="1"/>
            <a:r>
              <a:rPr lang="en-US" noProof="0" dirty="0"/>
              <a:t>SP Agenda Subsection Highlight</a:t>
            </a:r>
          </a:p>
          <a:p>
            <a:pPr lvl="0"/>
            <a:r>
              <a:rPr lang="en-US" noProof="0" dirty="0"/>
              <a:t>Any shapes or images inside the groups will appear on the agenda pages. This notice (SP Agenda Notice) will not appear on the agenda pages.</a:t>
            </a:r>
          </a:p>
          <a:p>
            <a:pPr lvl="0"/>
            <a:r>
              <a:rPr lang="en-US" noProof="0" dirty="0"/>
              <a:t>Valid text placeholders are:</a:t>
            </a:r>
          </a:p>
          <a:p>
            <a:pPr lvl="1"/>
            <a:endParaRPr lang="en-US" noProof="0" dirty="0"/>
          </a:p>
          <a:p>
            <a:pPr lvl="1"/>
            <a:r>
              <a:rPr lang="en-US" noProof="0" dirty="0"/>
              <a:t>Section number:</a:t>
            </a:r>
          </a:p>
          <a:p>
            <a:pPr lvl="1"/>
            <a:r>
              <a:rPr lang="en-US" noProof="0" dirty="0"/>
              <a:t>&lt;N&gt; for Arabic number 1, 2, 3</a:t>
            </a:r>
          </a:p>
          <a:p>
            <a:pPr lvl="1"/>
            <a:r>
              <a:rPr lang="en-US" noProof="0" dirty="0"/>
              <a:t>&lt;R&gt; for Roman numeral I, II, III</a:t>
            </a:r>
          </a:p>
          <a:p>
            <a:pPr lvl="1"/>
            <a:r>
              <a:rPr lang="en-US" noProof="0" dirty="0"/>
              <a:t>&lt;RL&gt; for lower-case Roman numeral </a:t>
            </a:r>
            <a:r>
              <a:rPr lang="en-US" noProof="0" dirty="0" err="1"/>
              <a:t>i</a:t>
            </a:r>
            <a:r>
              <a:rPr lang="en-US" noProof="0" dirty="0"/>
              <a:t>, ii, iii</a:t>
            </a:r>
          </a:p>
          <a:p>
            <a:pPr lvl="1"/>
            <a:r>
              <a:rPr lang="en-US" noProof="0" dirty="0"/>
              <a:t>&lt;A&gt; for alphabetic character A, B, C</a:t>
            </a:r>
          </a:p>
          <a:p>
            <a:pPr lvl="1"/>
            <a:r>
              <a:rPr lang="en-US" noProof="0" dirty="0"/>
              <a:t>&lt;AL&gt; for lower-case Alphabetic character</a:t>
            </a:r>
          </a:p>
          <a:p>
            <a:pPr lvl="1"/>
            <a:r>
              <a:rPr lang="en-US" noProof="0" dirty="0"/>
              <a:t>&lt;TEXT&gt;</a:t>
            </a:r>
          </a:p>
          <a:p>
            <a:pPr lvl="1"/>
            <a:r>
              <a:rPr lang="en-US" noProof="0" dirty="0"/>
              <a:t>&lt;RESPONSIBLE&gt;</a:t>
            </a:r>
          </a:p>
          <a:p>
            <a:pPr lvl="1"/>
            <a:r>
              <a:rPr lang="en-US" noProof="0" dirty="0"/>
              <a:t>&lt;TIMESLOT&gt;</a:t>
            </a:r>
          </a:p>
          <a:p>
            <a:pPr lvl="1"/>
            <a:r>
              <a:rPr lang="en-US" noProof="0" dirty="0"/>
              <a:t>&lt;DURATION&gt; for duration</a:t>
            </a:r>
          </a:p>
          <a:p>
            <a:pPr lvl="1"/>
            <a:r>
              <a:rPr lang="en-US" noProof="0" dirty="0"/>
              <a:t>&lt;P&gt; for page number</a:t>
            </a:r>
          </a:p>
          <a:p>
            <a:pPr lvl="0"/>
            <a:r>
              <a:rPr lang="en-US" noProof="0" dirty="0"/>
              <a:t>If you want the agenda to be vertically centered on each Agenda slide, rename this layout to:</a:t>
            </a:r>
          </a:p>
          <a:p>
            <a:pPr lvl="1"/>
            <a:endParaRPr lang="en-US" noProof="0" dirty="0"/>
          </a:p>
          <a:p>
            <a:pPr lvl="1"/>
            <a:r>
              <a:rPr lang="en-US" noProof="0" dirty="0"/>
              <a:t>SP Agenda Vertical</a:t>
            </a:r>
          </a:p>
        </p:txBody>
      </p:sp>
      <p:grpSp>
        <p:nvGrpSpPr>
          <p:cNvPr id="4" name="SP Agenda Section" hidden="1"/>
          <p:cNvGrpSpPr/>
          <p:nvPr userDrawn="1"/>
        </p:nvGrpSpPr>
        <p:grpSpPr>
          <a:xfrm>
            <a:off x="1732350" y="1641489"/>
            <a:ext cx="8657275" cy="369332"/>
            <a:chOff x="1797664" y="2085631"/>
            <a:chExt cx="8657274" cy="369332"/>
          </a:xfrm>
        </p:grpSpPr>
        <p:sp>
          <p:nvSpPr>
            <p:cNvPr id="5" name="Textbox" hidden="1"/>
            <p:cNvSpPr txBox="1">
              <a:spLocks/>
            </p:cNvSpPr>
            <p:nvPr userDrawn="1"/>
          </p:nvSpPr>
          <p:spPr>
            <a:xfrm>
              <a:off x="2267220" y="2085631"/>
              <a:ext cx="3843347" cy="369332"/>
            </a:xfrm>
            <a:prstGeom prst="rect">
              <a:avLst/>
            </a:prstGeom>
            <a:noFill/>
            <a:ln w="3175">
              <a:solidFill>
                <a:schemeClr val="tx1"/>
              </a:solidFill>
            </a:ln>
          </p:spPr>
          <p:txBody>
            <a:bodyPr wrap="square" rtlCol="0" anchor="ctr">
              <a:normAutofit/>
            </a:bodyPr>
            <a:lstStyle/>
            <a:p>
              <a:pPr defTabSz="9331467" fontAlgn="auto">
                <a:spcBef>
                  <a:spcPts val="0"/>
                </a:spcBef>
                <a:spcAft>
                  <a:spcPts val="0"/>
                </a:spcAft>
                <a:tabLst>
                  <a:tab pos="9509208" algn="l"/>
                </a:tabLst>
              </a:pPr>
              <a:r>
                <a:rPr lang="en-US" sz="1400" dirty="0">
                  <a:solidFill>
                    <a:srgbClr val="000000"/>
                  </a:solidFill>
                  <a:latin typeface="Arial"/>
                </a:rPr>
                <a:t>&lt;TEXT&gt;</a:t>
              </a:r>
            </a:p>
          </p:txBody>
        </p:sp>
        <p:sp>
          <p:nvSpPr>
            <p:cNvPr id="6" name="Textbox" hidden="1"/>
            <p:cNvSpPr txBox="1">
              <a:spLocks/>
            </p:cNvSpPr>
            <p:nvPr userDrawn="1"/>
          </p:nvSpPr>
          <p:spPr>
            <a:xfrm>
              <a:off x="1797664" y="2085631"/>
              <a:ext cx="379556" cy="369332"/>
            </a:xfrm>
            <a:prstGeom prst="rect">
              <a:avLst/>
            </a:prstGeom>
            <a:noFill/>
            <a:ln w="3175">
              <a:solidFill>
                <a:schemeClr val="tx1"/>
              </a:solidFill>
            </a:ln>
          </p:spPr>
          <p:txBody>
            <a:bodyPr wrap="none" rtlCol="0" anchor="ctr">
              <a:noAutofit/>
            </a:bodyPr>
            <a:lstStyle/>
            <a:p>
              <a:pPr algn="ctr" fontAlgn="auto">
                <a:spcBef>
                  <a:spcPts val="0"/>
                </a:spcBef>
                <a:spcAft>
                  <a:spcPts val="0"/>
                </a:spcAft>
              </a:pPr>
              <a:r>
                <a:rPr lang="en-US" sz="1400" dirty="0">
                  <a:solidFill>
                    <a:srgbClr val="000000"/>
                  </a:solidFill>
                  <a:latin typeface="Arial"/>
                </a:rPr>
                <a:t>&lt;N&gt;</a:t>
              </a:r>
            </a:p>
          </p:txBody>
        </p:sp>
        <p:sp>
          <p:nvSpPr>
            <p:cNvPr id="7" name="Textbox" hidden="1"/>
            <p:cNvSpPr txBox="1">
              <a:spLocks/>
            </p:cNvSpPr>
            <p:nvPr userDrawn="1"/>
          </p:nvSpPr>
          <p:spPr>
            <a:xfrm>
              <a:off x="9817944" y="2085631"/>
              <a:ext cx="636994" cy="369332"/>
            </a:xfrm>
            <a:prstGeom prst="rect">
              <a:avLst/>
            </a:prstGeom>
            <a:noFill/>
            <a:ln w="3175">
              <a:solidFill>
                <a:schemeClr val="tx1"/>
              </a:solidFill>
            </a:ln>
          </p:spPr>
          <p:txBody>
            <a:bodyPr wrap="none" rtlCol="0" anchor="ctr">
              <a:noAutofit/>
            </a:bodyPr>
            <a:lstStyle/>
            <a:p>
              <a:pPr algn="r" fontAlgn="auto">
                <a:spcBef>
                  <a:spcPts val="0"/>
                </a:spcBef>
                <a:spcAft>
                  <a:spcPts val="0"/>
                </a:spcAft>
              </a:pPr>
              <a:r>
                <a:rPr lang="en-US" sz="1400" dirty="0">
                  <a:solidFill>
                    <a:srgbClr val="000000"/>
                  </a:solidFill>
                  <a:latin typeface="Arial"/>
                </a:rPr>
                <a:t>&lt;P&gt;</a:t>
              </a:r>
            </a:p>
          </p:txBody>
        </p:sp>
        <p:sp>
          <p:nvSpPr>
            <p:cNvPr id="8" name="Textbox" hidden="1"/>
            <p:cNvSpPr txBox="1">
              <a:spLocks/>
            </p:cNvSpPr>
            <p:nvPr userDrawn="1"/>
          </p:nvSpPr>
          <p:spPr>
            <a:xfrm>
              <a:off x="7696160" y="2085631"/>
              <a:ext cx="1257061" cy="369332"/>
            </a:xfrm>
            <a:prstGeom prst="rect">
              <a:avLst/>
            </a:prstGeom>
            <a:noFill/>
            <a:ln w="3175">
              <a:solidFill>
                <a:schemeClr val="tx1"/>
              </a:solidFill>
            </a:ln>
          </p:spPr>
          <p:txBody>
            <a:bodyPr wrap="none" rtlCol="0" anchor="ctr">
              <a:noAutofit/>
            </a:bodyPr>
            <a:lstStyle/>
            <a:p>
              <a:pPr fontAlgn="auto">
                <a:spcBef>
                  <a:spcPts val="0"/>
                </a:spcBef>
                <a:spcAft>
                  <a:spcPts val="0"/>
                </a:spcAft>
              </a:pPr>
              <a:r>
                <a:rPr lang="en-US" sz="1400" dirty="0">
                  <a:solidFill>
                    <a:srgbClr val="000000"/>
                  </a:solidFill>
                  <a:latin typeface="Arial"/>
                </a:rPr>
                <a:t>&lt;TIMESLOT&gt;</a:t>
              </a:r>
            </a:p>
          </p:txBody>
        </p:sp>
        <p:sp>
          <p:nvSpPr>
            <p:cNvPr id="9" name="Textbox" hidden="1"/>
            <p:cNvSpPr txBox="1">
              <a:spLocks/>
            </p:cNvSpPr>
            <p:nvPr userDrawn="1"/>
          </p:nvSpPr>
          <p:spPr>
            <a:xfrm>
              <a:off x="6209330" y="2085631"/>
              <a:ext cx="1388067" cy="369332"/>
            </a:xfrm>
            <a:prstGeom prst="rect">
              <a:avLst/>
            </a:prstGeom>
            <a:noFill/>
            <a:ln w="3175">
              <a:solidFill>
                <a:schemeClr val="tx1"/>
              </a:solidFill>
            </a:ln>
          </p:spPr>
          <p:txBody>
            <a:bodyPr wrap="none" rtlCol="0" anchor="ctr">
              <a:noAutofit/>
            </a:bodyPr>
            <a:lstStyle/>
            <a:p>
              <a:pPr fontAlgn="auto">
                <a:spcBef>
                  <a:spcPts val="0"/>
                </a:spcBef>
                <a:spcAft>
                  <a:spcPts val="0"/>
                </a:spcAft>
              </a:pPr>
              <a:r>
                <a:rPr lang="en-US" sz="1400" dirty="0">
                  <a:solidFill>
                    <a:srgbClr val="000000"/>
                  </a:solidFill>
                  <a:latin typeface="Arial"/>
                </a:rPr>
                <a:t>&lt;RESPONSIBLE&gt;</a:t>
              </a:r>
            </a:p>
          </p:txBody>
        </p:sp>
        <p:sp>
          <p:nvSpPr>
            <p:cNvPr id="10" name="Textbox" hidden="1"/>
            <p:cNvSpPr txBox="1">
              <a:spLocks/>
            </p:cNvSpPr>
            <p:nvPr userDrawn="1"/>
          </p:nvSpPr>
          <p:spPr>
            <a:xfrm>
              <a:off x="9043221" y="2085631"/>
              <a:ext cx="684723" cy="369332"/>
            </a:xfrm>
            <a:prstGeom prst="rect">
              <a:avLst/>
            </a:prstGeom>
            <a:noFill/>
            <a:ln w="3175">
              <a:solidFill>
                <a:schemeClr val="tx1"/>
              </a:solidFill>
            </a:ln>
          </p:spPr>
          <p:txBody>
            <a:bodyPr wrap="none" rtlCol="0" anchor="ctr">
              <a:noAutofit/>
            </a:bodyPr>
            <a:lstStyle/>
            <a:p>
              <a:pPr fontAlgn="auto">
                <a:spcBef>
                  <a:spcPts val="0"/>
                </a:spcBef>
                <a:spcAft>
                  <a:spcPts val="0"/>
                </a:spcAft>
              </a:pPr>
              <a:r>
                <a:rPr lang="en-US" sz="1400" dirty="0">
                  <a:solidFill>
                    <a:srgbClr val="000000"/>
                  </a:solidFill>
                  <a:latin typeface="Arial"/>
                </a:rPr>
                <a:t>&lt;DURATION&gt;</a:t>
              </a:r>
            </a:p>
          </p:txBody>
        </p:sp>
      </p:grpSp>
      <p:grpSp>
        <p:nvGrpSpPr>
          <p:cNvPr id="11" name="SP Agenda Section Highlight" hidden="1"/>
          <p:cNvGrpSpPr>
            <a:grpSpLocks/>
          </p:cNvGrpSpPr>
          <p:nvPr userDrawn="1"/>
        </p:nvGrpSpPr>
        <p:grpSpPr>
          <a:xfrm>
            <a:off x="1732349" y="2172821"/>
            <a:ext cx="8657274" cy="369332"/>
            <a:chOff x="1797664" y="2616963"/>
            <a:chExt cx="8657274" cy="369332"/>
          </a:xfrm>
          <a:solidFill>
            <a:schemeClr val="accent1">
              <a:lumMod val="60000"/>
              <a:lumOff val="40000"/>
            </a:schemeClr>
          </a:solidFill>
        </p:grpSpPr>
        <p:sp>
          <p:nvSpPr>
            <p:cNvPr id="12" name="Textbox" hidden="1"/>
            <p:cNvSpPr txBox="1">
              <a:spLocks/>
            </p:cNvSpPr>
            <p:nvPr userDrawn="1"/>
          </p:nvSpPr>
          <p:spPr>
            <a:xfrm>
              <a:off x="2267220" y="2616963"/>
              <a:ext cx="3843347" cy="369332"/>
            </a:xfrm>
            <a:prstGeom prst="rect">
              <a:avLst/>
            </a:prstGeom>
            <a:solidFill>
              <a:srgbClr val="0070C0"/>
            </a:solidFill>
            <a:ln w="3175">
              <a:solidFill>
                <a:schemeClr val="tx1"/>
              </a:solidFill>
            </a:ln>
          </p:spPr>
          <p:txBody>
            <a:bodyPr wrap="square" rtlCol="0" anchor="ctr">
              <a:normAutofit/>
            </a:bodyPr>
            <a:lstStyle/>
            <a:p>
              <a:pPr defTabSz="9331467" fontAlgn="auto">
                <a:spcBef>
                  <a:spcPts val="0"/>
                </a:spcBef>
                <a:spcAft>
                  <a:spcPts val="0"/>
                </a:spcAft>
                <a:tabLst>
                  <a:tab pos="9509208" algn="l"/>
                </a:tabLst>
              </a:pPr>
              <a:r>
                <a:rPr lang="en-US" sz="1400" b="1" dirty="0">
                  <a:solidFill>
                    <a:srgbClr val="FFFFFF"/>
                  </a:solidFill>
                  <a:latin typeface="Arial"/>
                </a:rPr>
                <a:t>&lt;TEXT&gt;</a:t>
              </a:r>
            </a:p>
          </p:txBody>
        </p:sp>
        <p:sp>
          <p:nvSpPr>
            <p:cNvPr id="13" name="Textbox" hidden="1"/>
            <p:cNvSpPr txBox="1">
              <a:spLocks/>
            </p:cNvSpPr>
            <p:nvPr userDrawn="1"/>
          </p:nvSpPr>
          <p:spPr>
            <a:xfrm>
              <a:off x="1797664" y="2616963"/>
              <a:ext cx="379556" cy="369332"/>
            </a:xfrm>
            <a:prstGeom prst="rect">
              <a:avLst/>
            </a:prstGeom>
            <a:solidFill>
              <a:srgbClr val="00B0F0"/>
            </a:solidFill>
            <a:ln w="3175">
              <a:solidFill>
                <a:schemeClr val="tx1"/>
              </a:solidFill>
            </a:ln>
          </p:spPr>
          <p:txBody>
            <a:bodyPr wrap="none" rtlCol="0" anchor="ctr">
              <a:noAutofit/>
            </a:bodyPr>
            <a:lstStyle/>
            <a:p>
              <a:pPr algn="ctr" fontAlgn="auto">
                <a:spcBef>
                  <a:spcPts val="0"/>
                </a:spcBef>
                <a:spcAft>
                  <a:spcPts val="0"/>
                </a:spcAft>
              </a:pPr>
              <a:r>
                <a:rPr lang="en-US" sz="1400" b="1" dirty="0">
                  <a:solidFill>
                    <a:srgbClr val="FFFFFF"/>
                  </a:solidFill>
                  <a:latin typeface="Arial"/>
                </a:rPr>
                <a:t>&lt;N&gt;</a:t>
              </a:r>
            </a:p>
          </p:txBody>
        </p:sp>
        <p:sp>
          <p:nvSpPr>
            <p:cNvPr id="14" name="Textbox" hidden="1"/>
            <p:cNvSpPr txBox="1">
              <a:spLocks/>
            </p:cNvSpPr>
            <p:nvPr userDrawn="1"/>
          </p:nvSpPr>
          <p:spPr>
            <a:xfrm>
              <a:off x="9817944" y="2616963"/>
              <a:ext cx="636994" cy="369332"/>
            </a:xfrm>
            <a:prstGeom prst="rect">
              <a:avLst/>
            </a:prstGeom>
            <a:solidFill>
              <a:srgbClr val="00B0F0"/>
            </a:solidFill>
            <a:ln w="3175">
              <a:solidFill>
                <a:schemeClr val="tx1"/>
              </a:solidFill>
            </a:ln>
          </p:spPr>
          <p:txBody>
            <a:bodyPr wrap="none" rtlCol="0" anchor="ctr">
              <a:noAutofit/>
            </a:bodyPr>
            <a:lstStyle/>
            <a:p>
              <a:pPr algn="r" fontAlgn="auto">
                <a:spcBef>
                  <a:spcPts val="0"/>
                </a:spcBef>
                <a:spcAft>
                  <a:spcPts val="0"/>
                </a:spcAft>
              </a:pPr>
              <a:r>
                <a:rPr lang="en-US" sz="1400" b="1" dirty="0">
                  <a:solidFill>
                    <a:srgbClr val="FFFFFF"/>
                  </a:solidFill>
                  <a:latin typeface="Arial"/>
                </a:rPr>
                <a:t>&lt;P&gt;</a:t>
              </a:r>
            </a:p>
          </p:txBody>
        </p:sp>
        <p:sp>
          <p:nvSpPr>
            <p:cNvPr id="15" name="Textbox" hidden="1"/>
            <p:cNvSpPr txBox="1">
              <a:spLocks/>
            </p:cNvSpPr>
            <p:nvPr userDrawn="1"/>
          </p:nvSpPr>
          <p:spPr>
            <a:xfrm>
              <a:off x="7696160" y="2616963"/>
              <a:ext cx="1257061" cy="369332"/>
            </a:xfrm>
            <a:prstGeom prst="rect">
              <a:avLst/>
            </a:prstGeom>
            <a:solidFill>
              <a:srgbClr val="0070C0"/>
            </a:solidFill>
            <a:ln w="3175">
              <a:solidFill>
                <a:schemeClr val="tx1"/>
              </a:solidFill>
            </a:ln>
          </p:spPr>
          <p:txBody>
            <a:bodyPr wrap="none" rtlCol="0" anchor="ctr">
              <a:noAutofit/>
            </a:bodyPr>
            <a:lstStyle/>
            <a:p>
              <a:pPr fontAlgn="auto">
                <a:spcBef>
                  <a:spcPts val="0"/>
                </a:spcBef>
                <a:spcAft>
                  <a:spcPts val="0"/>
                </a:spcAft>
              </a:pPr>
              <a:r>
                <a:rPr lang="en-US" sz="1400" b="1" dirty="0">
                  <a:solidFill>
                    <a:srgbClr val="FFFFFF"/>
                  </a:solidFill>
                  <a:latin typeface="Arial"/>
                </a:rPr>
                <a:t>&lt;TIMESLOT&gt;</a:t>
              </a:r>
            </a:p>
          </p:txBody>
        </p:sp>
        <p:sp>
          <p:nvSpPr>
            <p:cNvPr id="16" name="Textbox" hidden="1"/>
            <p:cNvSpPr txBox="1">
              <a:spLocks/>
            </p:cNvSpPr>
            <p:nvPr userDrawn="1"/>
          </p:nvSpPr>
          <p:spPr>
            <a:xfrm>
              <a:off x="6209330" y="2616963"/>
              <a:ext cx="1388067" cy="369332"/>
            </a:xfrm>
            <a:prstGeom prst="rect">
              <a:avLst/>
            </a:prstGeom>
            <a:solidFill>
              <a:srgbClr val="0070C0"/>
            </a:solidFill>
            <a:ln w="3175">
              <a:solidFill>
                <a:schemeClr val="tx1"/>
              </a:solidFill>
            </a:ln>
          </p:spPr>
          <p:txBody>
            <a:bodyPr wrap="none" rtlCol="0" anchor="ctr">
              <a:noAutofit/>
            </a:bodyPr>
            <a:lstStyle/>
            <a:p>
              <a:pPr fontAlgn="auto">
                <a:spcBef>
                  <a:spcPts val="0"/>
                </a:spcBef>
                <a:spcAft>
                  <a:spcPts val="0"/>
                </a:spcAft>
              </a:pPr>
              <a:r>
                <a:rPr lang="en-US" sz="1400" b="1" dirty="0">
                  <a:solidFill>
                    <a:srgbClr val="FFFFFF"/>
                  </a:solidFill>
                  <a:latin typeface="Arial"/>
                </a:rPr>
                <a:t>&lt;RESPONSIBLE&gt;</a:t>
              </a:r>
            </a:p>
          </p:txBody>
        </p:sp>
        <p:sp>
          <p:nvSpPr>
            <p:cNvPr id="17" name="Textbox" hidden="1"/>
            <p:cNvSpPr txBox="1">
              <a:spLocks/>
            </p:cNvSpPr>
            <p:nvPr userDrawn="1"/>
          </p:nvSpPr>
          <p:spPr>
            <a:xfrm>
              <a:off x="9043221" y="2616963"/>
              <a:ext cx="684723" cy="369332"/>
            </a:xfrm>
            <a:prstGeom prst="rect">
              <a:avLst/>
            </a:prstGeom>
            <a:solidFill>
              <a:srgbClr val="0070C0"/>
            </a:solidFill>
            <a:ln w="3175">
              <a:solidFill>
                <a:schemeClr val="tx1"/>
              </a:solidFill>
            </a:ln>
          </p:spPr>
          <p:txBody>
            <a:bodyPr wrap="none" rtlCol="0" anchor="ctr">
              <a:noAutofit/>
            </a:bodyPr>
            <a:lstStyle/>
            <a:p>
              <a:pPr fontAlgn="auto">
                <a:spcBef>
                  <a:spcPts val="0"/>
                </a:spcBef>
                <a:spcAft>
                  <a:spcPts val="0"/>
                </a:spcAft>
              </a:pPr>
              <a:r>
                <a:rPr lang="en-US" sz="1400" b="1" dirty="0">
                  <a:solidFill>
                    <a:srgbClr val="FFFFFF"/>
                  </a:solidFill>
                  <a:latin typeface="Arial"/>
                </a:rPr>
                <a:t>&lt;DURATION&gt;</a:t>
              </a:r>
            </a:p>
          </p:txBody>
        </p:sp>
      </p:grpSp>
      <p:grpSp>
        <p:nvGrpSpPr>
          <p:cNvPr id="18" name="SP Agenda Subsection" hidden="1"/>
          <p:cNvGrpSpPr>
            <a:grpSpLocks/>
          </p:cNvGrpSpPr>
          <p:nvPr userDrawn="1"/>
        </p:nvGrpSpPr>
        <p:grpSpPr>
          <a:xfrm>
            <a:off x="2200491" y="2704153"/>
            <a:ext cx="8189135" cy="369332"/>
            <a:chOff x="2265804" y="3155687"/>
            <a:chExt cx="8189134" cy="369332"/>
          </a:xfrm>
        </p:grpSpPr>
        <p:sp>
          <p:nvSpPr>
            <p:cNvPr id="19" name="Textbox" hidden="1"/>
            <p:cNvSpPr txBox="1">
              <a:spLocks/>
            </p:cNvSpPr>
            <p:nvPr userDrawn="1"/>
          </p:nvSpPr>
          <p:spPr>
            <a:xfrm>
              <a:off x="2744123" y="3155687"/>
              <a:ext cx="3366444" cy="369332"/>
            </a:xfrm>
            <a:prstGeom prst="rect">
              <a:avLst/>
            </a:prstGeom>
            <a:noFill/>
          </p:spPr>
          <p:txBody>
            <a:bodyPr wrap="square" rtlCol="0" anchor="ctr">
              <a:normAutofit/>
            </a:bodyPr>
            <a:lstStyle/>
            <a:p>
              <a:pPr defTabSz="9331467" fontAlgn="auto">
                <a:spcBef>
                  <a:spcPts val="0"/>
                </a:spcBef>
                <a:spcAft>
                  <a:spcPts val="0"/>
                </a:spcAft>
                <a:tabLst>
                  <a:tab pos="9509208" algn="l"/>
                </a:tabLst>
              </a:pPr>
              <a:r>
                <a:rPr lang="en-US" sz="1400" dirty="0">
                  <a:solidFill>
                    <a:srgbClr val="000000"/>
                  </a:solidFill>
                  <a:latin typeface="Arial"/>
                </a:rPr>
                <a:t>&lt;TEXT&gt;</a:t>
              </a:r>
            </a:p>
          </p:txBody>
        </p:sp>
        <p:sp>
          <p:nvSpPr>
            <p:cNvPr id="20" name="Textbox" hidden="1"/>
            <p:cNvSpPr txBox="1">
              <a:spLocks/>
            </p:cNvSpPr>
            <p:nvPr userDrawn="1"/>
          </p:nvSpPr>
          <p:spPr>
            <a:xfrm>
              <a:off x="2265804" y="3155687"/>
              <a:ext cx="379556" cy="369332"/>
            </a:xfrm>
            <a:prstGeom prst="rect">
              <a:avLst/>
            </a:prstGeom>
            <a:noFill/>
          </p:spPr>
          <p:txBody>
            <a:bodyPr wrap="none" rtlCol="0" anchor="ctr">
              <a:noAutofit/>
            </a:bodyPr>
            <a:lstStyle/>
            <a:p>
              <a:pPr algn="ctr" fontAlgn="auto">
                <a:spcBef>
                  <a:spcPts val="0"/>
                </a:spcBef>
                <a:spcAft>
                  <a:spcPts val="0"/>
                </a:spcAft>
              </a:pPr>
              <a:r>
                <a:rPr lang="en-US" sz="1400" dirty="0">
                  <a:solidFill>
                    <a:srgbClr val="000000"/>
                  </a:solidFill>
                  <a:latin typeface="Arial"/>
                </a:rPr>
                <a:t>&lt;N&gt;</a:t>
              </a:r>
            </a:p>
          </p:txBody>
        </p:sp>
        <p:sp>
          <p:nvSpPr>
            <p:cNvPr id="21" name="Textbox" hidden="1"/>
            <p:cNvSpPr txBox="1">
              <a:spLocks/>
            </p:cNvSpPr>
            <p:nvPr userDrawn="1"/>
          </p:nvSpPr>
          <p:spPr>
            <a:xfrm>
              <a:off x="9817944" y="3155687"/>
              <a:ext cx="636994" cy="369332"/>
            </a:xfrm>
            <a:prstGeom prst="rect">
              <a:avLst/>
            </a:prstGeom>
            <a:noFill/>
          </p:spPr>
          <p:txBody>
            <a:bodyPr wrap="none" rtlCol="0" anchor="ctr">
              <a:noAutofit/>
            </a:bodyPr>
            <a:lstStyle/>
            <a:p>
              <a:pPr algn="r" fontAlgn="auto">
                <a:spcBef>
                  <a:spcPts val="0"/>
                </a:spcBef>
                <a:spcAft>
                  <a:spcPts val="0"/>
                </a:spcAft>
              </a:pPr>
              <a:r>
                <a:rPr lang="en-US" sz="1400" dirty="0">
                  <a:solidFill>
                    <a:srgbClr val="000000"/>
                  </a:solidFill>
                  <a:latin typeface="Arial"/>
                </a:rPr>
                <a:t>&lt;P&gt;</a:t>
              </a:r>
            </a:p>
          </p:txBody>
        </p:sp>
        <p:sp>
          <p:nvSpPr>
            <p:cNvPr id="22" name="Textbox" hidden="1"/>
            <p:cNvSpPr txBox="1">
              <a:spLocks/>
            </p:cNvSpPr>
            <p:nvPr userDrawn="1"/>
          </p:nvSpPr>
          <p:spPr>
            <a:xfrm>
              <a:off x="7696160" y="3155687"/>
              <a:ext cx="1257061" cy="369332"/>
            </a:xfrm>
            <a:prstGeom prst="rect">
              <a:avLst/>
            </a:prstGeom>
            <a:noFill/>
          </p:spPr>
          <p:txBody>
            <a:bodyPr wrap="none" rtlCol="0" anchor="ctr">
              <a:noAutofit/>
            </a:bodyPr>
            <a:lstStyle/>
            <a:p>
              <a:pPr fontAlgn="auto">
                <a:spcBef>
                  <a:spcPts val="0"/>
                </a:spcBef>
                <a:spcAft>
                  <a:spcPts val="0"/>
                </a:spcAft>
              </a:pPr>
              <a:r>
                <a:rPr lang="en-US" sz="1400" dirty="0">
                  <a:solidFill>
                    <a:srgbClr val="000000"/>
                  </a:solidFill>
                  <a:latin typeface="Arial"/>
                </a:rPr>
                <a:t>&lt;TIMESLOT&gt;</a:t>
              </a:r>
            </a:p>
          </p:txBody>
        </p:sp>
        <p:sp>
          <p:nvSpPr>
            <p:cNvPr id="23" name="Textbox" hidden="1"/>
            <p:cNvSpPr txBox="1">
              <a:spLocks/>
            </p:cNvSpPr>
            <p:nvPr userDrawn="1"/>
          </p:nvSpPr>
          <p:spPr>
            <a:xfrm>
              <a:off x="6209330" y="3155687"/>
              <a:ext cx="1388067" cy="369332"/>
            </a:xfrm>
            <a:prstGeom prst="rect">
              <a:avLst/>
            </a:prstGeom>
            <a:noFill/>
          </p:spPr>
          <p:txBody>
            <a:bodyPr wrap="none" rtlCol="0" anchor="ctr">
              <a:noAutofit/>
            </a:bodyPr>
            <a:lstStyle/>
            <a:p>
              <a:pPr fontAlgn="auto">
                <a:spcBef>
                  <a:spcPts val="0"/>
                </a:spcBef>
                <a:spcAft>
                  <a:spcPts val="0"/>
                </a:spcAft>
              </a:pPr>
              <a:r>
                <a:rPr lang="en-US" sz="1400" dirty="0">
                  <a:solidFill>
                    <a:srgbClr val="000000"/>
                  </a:solidFill>
                  <a:latin typeface="Arial"/>
                </a:rPr>
                <a:t>&lt;RESPONSIBLE&gt;</a:t>
              </a:r>
            </a:p>
          </p:txBody>
        </p:sp>
        <p:sp>
          <p:nvSpPr>
            <p:cNvPr id="24" name="Textbox" hidden="1"/>
            <p:cNvSpPr txBox="1">
              <a:spLocks/>
            </p:cNvSpPr>
            <p:nvPr userDrawn="1"/>
          </p:nvSpPr>
          <p:spPr>
            <a:xfrm>
              <a:off x="9043221" y="3155687"/>
              <a:ext cx="684723" cy="369332"/>
            </a:xfrm>
            <a:prstGeom prst="rect">
              <a:avLst/>
            </a:prstGeom>
            <a:noFill/>
          </p:spPr>
          <p:txBody>
            <a:bodyPr wrap="none" rtlCol="0" anchor="ctr">
              <a:noAutofit/>
            </a:bodyPr>
            <a:lstStyle/>
            <a:p>
              <a:pPr fontAlgn="auto">
                <a:spcBef>
                  <a:spcPts val="0"/>
                </a:spcBef>
                <a:spcAft>
                  <a:spcPts val="0"/>
                </a:spcAft>
              </a:pPr>
              <a:r>
                <a:rPr lang="en-US" sz="1400" dirty="0">
                  <a:solidFill>
                    <a:srgbClr val="000000"/>
                  </a:solidFill>
                  <a:latin typeface="Arial"/>
                </a:rPr>
                <a:t>&lt;DURATION&gt;</a:t>
              </a:r>
            </a:p>
          </p:txBody>
        </p:sp>
      </p:grpSp>
      <p:grpSp>
        <p:nvGrpSpPr>
          <p:cNvPr id="25" name="SP Agenda Subsection Highlight" hidden="1"/>
          <p:cNvGrpSpPr>
            <a:grpSpLocks/>
          </p:cNvGrpSpPr>
          <p:nvPr userDrawn="1"/>
        </p:nvGrpSpPr>
        <p:grpSpPr>
          <a:xfrm>
            <a:off x="2200489" y="3235485"/>
            <a:ext cx="8189134" cy="369332"/>
            <a:chOff x="2265804" y="3694411"/>
            <a:chExt cx="8189134" cy="369332"/>
          </a:xfrm>
          <a:solidFill>
            <a:schemeClr val="accent1">
              <a:lumMod val="60000"/>
              <a:lumOff val="40000"/>
            </a:schemeClr>
          </a:solidFill>
        </p:grpSpPr>
        <p:sp>
          <p:nvSpPr>
            <p:cNvPr id="26" name="Textbox" hidden="1"/>
            <p:cNvSpPr txBox="1">
              <a:spLocks/>
            </p:cNvSpPr>
            <p:nvPr userDrawn="1"/>
          </p:nvSpPr>
          <p:spPr>
            <a:xfrm>
              <a:off x="2744123" y="3694411"/>
              <a:ext cx="3366444" cy="369332"/>
            </a:xfrm>
            <a:prstGeom prst="rect">
              <a:avLst/>
            </a:prstGeom>
            <a:grpFill/>
          </p:spPr>
          <p:txBody>
            <a:bodyPr wrap="square" rtlCol="0" anchor="ctr">
              <a:normAutofit/>
            </a:bodyPr>
            <a:lstStyle/>
            <a:p>
              <a:pPr defTabSz="9331467" fontAlgn="auto">
                <a:spcBef>
                  <a:spcPts val="0"/>
                </a:spcBef>
                <a:spcAft>
                  <a:spcPts val="0"/>
                </a:spcAft>
                <a:tabLst>
                  <a:tab pos="9509208" algn="l"/>
                </a:tabLst>
              </a:pPr>
              <a:r>
                <a:rPr lang="en-US" sz="1400" b="1" dirty="0">
                  <a:solidFill>
                    <a:srgbClr val="000000"/>
                  </a:solidFill>
                  <a:latin typeface="Arial"/>
                </a:rPr>
                <a:t>&lt;TEXT&gt;</a:t>
              </a:r>
            </a:p>
          </p:txBody>
        </p:sp>
        <p:sp>
          <p:nvSpPr>
            <p:cNvPr id="27" name="Textbox" hidden="1"/>
            <p:cNvSpPr txBox="1">
              <a:spLocks/>
            </p:cNvSpPr>
            <p:nvPr userDrawn="1"/>
          </p:nvSpPr>
          <p:spPr>
            <a:xfrm>
              <a:off x="2265804" y="3694411"/>
              <a:ext cx="379556" cy="369332"/>
            </a:xfrm>
            <a:prstGeom prst="rect">
              <a:avLst/>
            </a:prstGeom>
            <a:grpFill/>
          </p:spPr>
          <p:txBody>
            <a:bodyPr wrap="none" rtlCol="0" anchor="ctr">
              <a:noAutofit/>
            </a:bodyPr>
            <a:lstStyle/>
            <a:p>
              <a:pPr algn="ctr" fontAlgn="auto">
                <a:spcBef>
                  <a:spcPts val="0"/>
                </a:spcBef>
                <a:spcAft>
                  <a:spcPts val="0"/>
                </a:spcAft>
              </a:pPr>
              <a:r>
                <a:rPr lang="en-US" sz="1400" b="1" dirty="0">
                  <a:solidFill>
                    <a:srgbClr val="000000"/>
                  </a:solidFill>
                  <a:latin typeface="Arial"/>
                </a:rPr>
                <a:t>&lt;N&gt;</a:t>
              </a:r>
            </a:p>
          </p:txBody>
        </p:sp>
        <p:sp>
          <p:nvSpPr>
            <p:cNvPr id="28" name="Textbox" hidden="1"/>
            <p:cNvSpPr txBox="1">
              <a:spLocks/>
            </p:cNvSpPr>
            <p:nvPr userDrawn="1"/>
          </p:nvSpPr>
          <p:spPr>
            <a:xfrm>
              <a:off x="9817944" y="3694411"/>
              <a:ext cx="636994" cy="369332"/>
            </a:xfrm>
            <a:prstGeom prst="rect">
              <a:avLst/>
            </a:prstGeom>
            <a:grpFill/>
          </p:spPr>
          <p:txBody>
            <a:bodyPr wrap="none" rtlCol="0" anchor="ctr">
              <a:noAutofit/>
            </a:bodyPr>
            <a:lstStyle/>
            <a:p>
              <a:pPr algn="r" fontAlgn="auto">
                <a:spcBef>
                  <a:spcPts val="0"/>
                </a:spcBef>
                <a:spcAft>
                  <a:spcPts val="0"/>
                </a:spcAft>
              </a:pPr>
              <a:r>
                <a:rPr lang="en-US" sz="1400" b="1" dirty="0">
                  <a:solidFill>
                    <a:srgbClr val="000000"/>
                  </a:solidFill>
                  <a:latin typeface="Arial"/>
                </a:rPr>
                <a:t>&lt;P&gt;</a:t>
              </a:r>
            </a:p>
          </p:txBody>
        </p:sp>
        <p:sp>
          <p:nvSpPr>
            <p:cNvPr id="29" name="Textbox" hidden="1"/>
            <p:cNvSpPr txBox="1">
              <a:spLocks/>
            </p:cNvSpPr>
            <p:nvPr userDrawn="1"/>
          </p:nvSpPr>
          <p:spPr>
            <a:xfrm>
              <a:off x="7696160" y="3694411"/>
              <a:ext cx="1257061" cy="369332"/>
            </a:xfrm>
            <a:prstGeom prst="rect">
              <a:avLst/>
            </a:prstGeom>
            <a:grpFill/>
          </p:spPr>
          <p:txBody>
            <a:bodyPr wrap="none" rtlCol="0" anchor="ctr">
              <a:noAutofit/>
            </a:bodyPr>
            <a:lstStyle/>
            <a:p>
              <a:pPr fontAlgn="auto">
                <a:spcBef>
                  <a:spcPts val="0"/>
                </a:spcBef>
                <a:spcAft>
                  <a:spcPts val="0"/>
                </a:spcAft>
              </a:pPr>
              <a:r>
                <a:rPr lang="en-US" sz="1400" b="1" dirty="0">
                  <a:solidFill>
                    <a:srgbClr val="000000"/>
                  </a:solidFill>
                  <a:latin typeface="Arial"/>
                </a:rPr>
                <a:t>&lt;TIMESLOT&gt;</a:t>
              </a:r>
            </a:p>
          </p:txBody>
        </p:sp>
        <p:sp>
          <p:nvSpPr>
            <p:cNvPr id="30" name="Textbox" hidden="1"/>
            <p:cNvSpPr txBox="1">
              <a:spLocks/>
            </p:cNvSpPr>
            <p:nvPr userDrawn="1"/>
          </p:nvSpPr>
          <p:spPr>
            <a:xfrm>
              <a:off x="6209330" y="3694411"/>
              <a:ext cx="1388067" cy="369332"/>
            </a:xfrm>
            <a:prstGeom prst="rect">
              <a:avLst/>
            </a:prstGeom>
            <a:grpFill/>
          </p:spPr>
          <p:txBody>
            <a:bodyPr wrap="none" rtlCol="0" anchor="ctr">
              <a:noAutofit/>
            </a:bodyPr>
            <a:lstStyle/>
            <a:p>
              <a:pPr fontAlgn="auto">
                <a:spcBef>
                  <a:spcPts val="0"/>
                </a:spcBef>
                <a:spcAft>
                  <a:spcPts val="0"/>
                </a:spcAft>
              </a:pPr>
              <a:r>
                <a:rPr lang="en-US" sz="1400" b="1" dirty="0">
                  <a:solidFill>
                    <a:srgbClr val="000000"/>
                  </a:solidFill>
                  <a:latin typeface="Arial"/>
                </a:rPr>
                <a:t>&lt;RESPONSIBLE&gt;</a:t>
              </a:r>
            </a:p>
          </p:txBody>
        </p:sp>
        <p:sp>
          <p:nvSpPr>
            <p:cNvPr id="31" name="Textbox" hidden="1"/>
            <p:cNvSpPr txBox="1">
              <a:spLocks/>
            </p:cNvSpPr>
            <p:nvPr userDrawn="1"/>
          </p:nvSpPr>
          <p:spPr>
            <a:xfrm>
              <a:off x="9043221" y="3694411"/>
              <a:ext cx="684723" cy="369332"/>
            </a:xfrm>
            <a:prstGeom prst="rect">
              <a:avLst/>
            </a:prstGeom>
            <a:grpFill/>
          </p:spPr>
          <p:txBody>
            <a:bodyPr wrap="none" rtlCol="0" anchor="ctr">
              <a:noAutofit/>
            </a:bodyPr>
            <a:lstStyle/>
            <a:p>
              <a:pPr fontAlgn="auto">
                <a:spcBef>
                  <a:spcPts val="0"/>
                </a:spcBef>
                <a:spcAft>
                  <a:spcPts val="0"/>
                </a:spcAft>
              </a:pPr>
              <a:r>
                <a:rPr lang="en-US" sz="1400" b="1" dirty="0">
                  <a:solidFill>
                    <a:srgbClr val="000000"/>
                  </a:solidFill>
                  <a:latin typeface="Arial"/>
                </a:rPr>
                <a:t>&lt;DURATION&gt;</a:t>
              </a:r>
            </a:p>
          </p:txBody>
        </p:sp>
      </p:grpSp>
    </p:spTree>
    <p:extLst>
      <p:ext uri="{BB962C8B-B14F-4D97-AF65-F5344CB8AC3E}">
        <p14:creationId xmlns:p14="http://schemas.microsoft.com/office/powerpoint/2010/main" val="2009811384"/>
      </p:ext>
    </p:extLst>
  </p:cSld>
  <p:clrMapOvr>
    <a:masterClrMapping/>
  </p:clrMapOv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E35F04B-E47B-450D-AD8C-E704836DC49C}" type="datetimeFigureOut">
              <a:rPr lang="en-IN" smtClean="0"/>
              <a:t>08-10-2017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17957289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35F04B-E47B-450D-AD8C-E704836DC49C}" type="datetimeFigureOut">
              <a:rPr lang="en-IN" smtClean="0"/>
              <a:t>08-10-2017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215080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062313"/>
      </p:ext>
    </p:extLst>
  </p:cSld>
  <p:clrMapOvr>
    <a:masterClrMapping/>
  </p:clrMapOv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35F04B-E47B-450D-AD8C-E704836DC49C}" type="datetimeFigureOut">
              <a:rPr lang="en-IN" smtClean="0"/>
              <a:t>08-10-2017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31428819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E35F04B-E47B-450D-AD8C-E704836DC49C}" type="datetimeFigureOut">
              <a:rPr lang="en-IN" smtClean="0"/>
              <a:t>08-10-2017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50903015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E35F04B-E47B-450D-AD8C-E704836DC49C}" type="datetimeFigureOut">
              <a:rPr lang="en-IN" smtClean="0"/>
              <a:t>08-10-2017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28157643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E35F04B-E47B-450D-AD8C-E704836DC49C}" type="datetimeFigureOut">
              <a:rPr lang="en-IN" smtClean="0"/>
              <a:t>08-10-2017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2963349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5F04B-E47B-450D-AD8C-E704836DC49C}" type="datetimeFigureOut">
              <a:rPr lang="en-IN" smtClean="0"/>
              <a:t>08-10-2017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22871942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35F04B-E47B-450D-AD8C-E704836DC49C}" type="datetimeFigureOut">
              <a:rPr lang="en-IN" smtClean="0"/>
              <a:t>08-10-2017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2521774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35F04B-E47B-450D-AD8C-E704836DC49C}" type="datetimeFigureOut">
              <a:rPr lang="en-IN" smtClean="0"/>
              <a:t>08-10-2017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39043616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35F04B-E47B-450D-AD8C-E704836DC49C}" type="datetimeFigureOut">
              <a:rPr lang="en-IN" smtClean="0"/>
              <a:t>08-10-2017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33633264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35F04B-E47B-450D-AD8C-E704836DC49C}" type="datetimeFigureOut">
              <a:rPr lang="en-IN" smtClean="0"/>
              <a:t>08-10-2017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1B1EEF-F79A-4817-8083-1EEFE859F91C}" type="slidenum">
              <a:rPr lang="en-IN" smtClean="0"/>
              <a:t>‹#›</a:t>
            </a:fld>
            <a:endParaRPr lang="en-IN"/>
          </a:p>
        </p:txBody>
      </p:sp>
    </p:spTree>
    <p:extLst>
      <p:ext uri="{BB962C8B-B14F-4D97-AF65-F5344CB8AC3E}">
        <p14:creationId xmlns:p14="http://schemas.microsoft.com/office/powerpoint/2010/main" val="10418516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06400" y="2578102"/>
            <a:ext cx="10880072" cy="147955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0" indent="0" algn="ctr">
              <a:buNone/>
              <a:defRPr sz="8000">
                <a:solidFill>
                  <a:schemeClr val="tx1">
                    <a:lumMod val="50000"/>
                    <a:lumOff val="50000"/>
                  </a:schemeClr>
                </a:solidFill>
              </a:defRPr>
            </a:lvl1pPr>
          </a:lstStyle>
          <a:p>
            <a:pPr lvl="0"/>
            <a:r>
              <a:rPr lang="en-US" dirty="0"/>
              <a:t>SAMPLE</a:t>
            </a:r>
            <a:endParaRPr lang="en-IN" dirty="0"/>
          </a:p>
        </p:txBody>
      </p:sp>
    </p:spTree>
    <p:extLst>
      <p:ext uri="{BB962C8B-B14F-4D97-AF65-F5344CB8AC3E}">
        <p14:creationId xmlns:p14="http://schemas.microsoft.com/office/powerpoint/2010/main" val="300547159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jpe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4.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image" Target="../media/image2.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2.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6.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2.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10" Type="http://schemas.openxmlformats.org/officeDocument/2006/relationships/theme" Target="../theme/theme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6" Type="http://schemas.openxmlformats.org/officeDocument/2006/relationships/theme" Target="../theme/theme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0615"/>
          <a:stretch/>
        </p:blipFill>
        <p:spPr bwMode="auto">
          <a:xfrm>
            <a:off x="0" y="2"/>
            <a:ext cx="12192000" cy="8339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0" y="984779"/>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title"/>
          </p:nvPr>
        </p:nvSpPr>
        <p:spPr bwMode="auto">
          <a:xfrm>
            <a:off x="406402"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
        <p:nvSpPr>
          <p:cNvPr id="1029" name="Rectangle 6"/>
          <p:cNvSpPr>
            <a:spLocks/>
          </p:cNvSpPr>
          <p:nvPr/>
        </p:nvSpPr>
        <p:spPr bwMode="auto">
          <a:xfrm>
            <a:off x="7737058" y="6597651"/>
            <a:ext cx="4048544"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algn="r"/>
            <a:r>
              <a:rPr lang="en-US" sz="1067" dirty="0">
                <a:ea typeface="Verdana" pitchFamily="34" charset="0"/>
                <a:cs typeface="Arial" panose="020B0604020202020204" pitchFamily="34" charset="0"/>
              </a:rPr>
              <a:t>Copyright © </a:t>
            </a:r>
            <a:r>
              <a:rPr lang="en-US" sz="1067" dirty="0" smtClean="0">
                <a:ea typeface="Verdana" pitchFamily="34" charset="0"/>
                <a:cs typeface="Arial" panose="020B0604020202020204" pitchFamily="34" charset="0"/>
              </a:rPr>
              <a:t>2017 </a:t>
            </a:r>
            <a:r>
              <a:rPr lang="en-US" sz="1067" dirty="0">
                <a:ea typeface="Verdana" pitchFamily="34" charset="0"/>
                <a:cs typeface="Arial" panose="020B0604020202020204" pitchFamily="34" charset="0"/>
              </a:rPr>
              <a:t>HCL Technologies Limited  |  www.hcltech.com</a:t>
            </a:r>
          </a:p>
        </p:txBody>
      </p:sp>
      <p:cxnSp>
        <p:nvCxnSpPr>
          <p:cNvPr id="8" name="Straight Connector 7"/>
          <p:cNvCxnSpPr/>
          <p:nvPr/>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grpSp>
        <p:nvGrpSpPr>
          <p:cNvPr id="1031" name="Group 5"/>
          <p:cNvGrpSpPr>
            <a:grpSpLocks noChangeAspect="1"/>
          </p:cNvGrpSpPr>
          <p:nvPr/>
        </p:nvGrpSpPr>
        <p:grpSpPr bwMode="auto">
          <a:xfrm>
            <a:off x="10519835" y="6446840"/>
            <a:ext cx="1257300" cy="160337"/>
            <a:chOff x="5094" y="3939"/>
            <a:chExt cx="1488" cy="255"/>
          </a:xfrm>
        </p:grpSpPr>
        <p:sp>
          <p:nvSpPr>
            <p:cNvPr id="103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sp>
          <p:nvSpPr>
            <p:cNvPr id="103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035" name="Freeform 7"/>
            <p:cNvSpPr>
              <a:spLocks/>
            </p:cNvSpPr>
            <p:nvPr userDrawn="1"/>
          </p:nvSpPr>
          <p:spPr bwMode="auto">
            <a:xfrm>
              <a:off x="5649" y="3949"/>
              <a:ext cx="524" cy="222"/>
            </a:xfrm>
            <a:custGeom>
              <a:avLst/>
              <a:gdLst>
                <a:gd name="T0" fmla="*/ 2089 w 222"/>
                <a:gd name="T1" fmla="*/ 463 h 94"/>
                <a:gd name="T2" fmla="*/ 2920 w 222"/>
                <a:gd name="T3" fmla="*/ 463 h 94"/>
                <a:gd name="T4" fmla="*/ 2396 w 222"/>
                <a:gd name="T5" fmla="*/ 106 h 94"/>
                <a:gd name="T6" fmla="*/ 446 w 222"/>
                <a:gd name="T7" fmla="*/ 328 h 94"/>
                <a:gd name="T8" fmla="*/ 406 w 222"/>
                <a:gd name="T9" fmla="*/ 1082 h 94"/>
                <a:gd name="T10" fmla="*/ 2011 w 222"/>
                <a:gd name="T11" fmla="*/ 1143 h 94"/>
                <a:gd name="T12" fmla="*/ 2747 w 222"/>
                <a:gd name="T13" fmla="*/ 815 h 94"/>
                <a:gd name="T14" fmla="*/ 1905 w 222"/>
                <a:gd name="T15" fmla="*/ 815 h 94"/>
                <a:gd name="T16" fmla="*/ 1487 w 222"/>
                <a:gd name="T17" fmla="*/ 947 h 94"/>
                <a:gd name="T18" fmla="*/ 1036 w 222"/>
                <a:gd name="T19" fmla="*/ 631 h 94"/>
                <a:gd name="T20" fmla="*/ 1655 w 222"/>
                <a:gd name="T21" fmla="*/ 328 h 94"/>
                <a:gd name="T22" fmla="*/ 2089 w 222"/>
                <a:gd name="T23" fmla="*/ 46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03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2" name="TextBox 1"/>
          <p:cNvSpPr txBox="1">
            <a:spLocks/>
          </p:cNvSpPr>
          <p:nvPr/>
        </p:nvSpPr>
        <p:spPr>
          <a:xfrm>
            <a:off x="65618" y="6569077"/>
            <a:ext cx="438149" cy="25654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F823B0A0-E57E-4997-A225-4A65D3F8EB83}"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188545234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5" r:id="rId3"/>
    <p:sldLayoutId id="2147483697" r:id="rId4"/>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667" b="1">
          <a:solidFill>
            <a:srgbClr val="00529B"/>
          </a:solidFill>
          <a:latin typeface="Arial" panose="020B0604020202020204" pitchFamily="34" charset="0"/>
          <a:ea typeface="+mj-ea"/>
          <a:cs typeface="+mj-cs"/>
        </a:defRPr>
      </a:lvl1pPr>
      <a:lvl2pPr algn="l" rtl="0" eaLnBrk="0" fontAlgn="base" hangingPunct="0">
        <a:spcBef>
          <a:spcPct val="0"/>
        </a:spcBef>
        <a:spcAft>
          <a:spcPct val="0"/>
        </a:spcAft>
        <a:defRPr sz="3200" b="1">
          <a:solidFill>
            <a:schemeClr val="bg1"/>
          </a:solidFill>
          <a:latin typeface="Arial" charset="0"/>
        </a:defRPr>
      </a:lvl2pPr>
      <a:lvl3pPr algn="l" rtl="0" eaLnBrk="0" fontAlgn="base" hangingPunct="0">
        <a:spcBef>
          <a:spcPct val="0"/>
        </a:spcBef>
        <a:spcAft>
          <a:spcPct val="0"/>
        </a:spcAft>
        <a:defRPr sz="3200" b="1">
          <a:solidFill>
            <a:schemeClr val="bg1"/>
          </a:solidFill>
          <a:latin typeface="Arial" charset="0"/>
        </a:defRPr>
      </a:lvl3pPr>
      <a:lvl4pPr algn="l" rtl="0" eaLnBrk="0" fontAlgn="base" hangingPunct="0">
        <a:spcBef>
          <a:spcPct val="0"/>
        </a:spcBef>
        <a:spcAft>
          <a:spcPct val="0"/>
        </a:spcAft>
        <a:defRPr sz="3200" b="1">
          <a:solidFill>
            <a:schemeClr val="bg1"/>
          </a:solidFill>
          <a:latin typeface="Arial" charset="0"/>
        </a:defRPr>
      </a:lvl4pPr>
      <a:lvl5pPr algn="l" rtl="0" eaLnBrk="0" fontAlgn="base" hangingPunct="0">
        <a:spcBef>
          <a:spcPct val="0"/>
        </a:spcBef>
        <a:spcAft>
          <a:spcPct val="0"/>
        </a:spcAft>
        <a:defRPr sz="3200" b="1">
          <a:solidFill>
            <a:schemeClr val="bg1"/>
          </a:solidFill>
          <a:latin typeface="Arial" charset="0"/>
        </a:defRPr>
      </a:lvl5pPr>
      <a:lvl6pPr marL="609585" algn="l" rtl="0" fontAlgn="base">
        <a:spcBef>
          <a:spcPct val="0"/>
        </a:spcBef>
        <a:spcAft>
          <a:spcPct val="0"/>
        </a:spcAft>
        <a:defRPr sz="3200" b="1">
          <a:solidFill>
            <a:schemeClr val="bg1"/>
          </a:solidFill>
          <a:latin typeface="Arial" charset="0"/>
        </a:defRPr>
      </a:lvl6pPr>
      <a:lvl7pPr marL="1219170" algn="l" rtl="0" fontAlgn="base">
        <a:spcBef>
          <a:spcPct val="0"/>
        </a:spcBef>
        <a:spcAft>
          <a:spcPct val="0"/>
        </a:spcAft>
        <a:defRPr sz="3200" b="1">
          <a:solidFill>
            <a:schemeClr val="bg1"/>
          </a:solidFill>
          <a:latin typeface="Arial" charset="0"/>
        </a:defRPr>
      </a:lvl7pPr>
      <a:lvl8pPr marL="1828754" algn="l" rtl="0" fontAlgn="base">
        <a:spcBef>
          <a:spcPct val="0"/>
        </a:spcBef>
        <a:spcAft>
          <a:spcPct val="0"/>
        </a:spcAft>
        <a:defRPr sz="3200" b="1">
          <a:solidFill>
            <a:schemeClr val="bg1"/>
          </a:solidFill>
          <a:latin typeface="Arial" charset="0"/>
        </a:defRPr>
      </a:lvl8pPr>
      <a:lvl9pPr marL="2438339" algn="l" rtl="0" fontAlgn="base">
        <a:spcBef>
          <a:spcPct val="0"/>
        </a:spcBef>
        <a:spcAft>
          <a:spcPct val="0"/>
        </a:spcAft>
        <a:defRPr sz="3200" b="1">
          <a:solidFill>
            <a:schemeClr val="bg1"/>
          </a:solidFill>
          <a:latin typeface="Arial" charset="0"/>
        </a:defRPr>
      </a:lvl9pPr>
    </p:titleStyle>
    <p:bodyStyle>
      <a:lvl1pPr marL="317492" indent="-317492" algn="l" rtl="0" eaLnBrk="0" fontAlgn="base" hangingPunct="0">
        <a:spcBef>
          <a:spcPct val="100000"/>
        </a:spcBef>
        <a:spcAft>
          <a:spcPct val="0"/>
        </a:spcAft>
        <a:buClr>
          <a:schemeClr val="tx1"/>
        </a:buClr>
        <a:buFont typeface="Wingdings 2" pitchFamily="18" charset="2"/>
        <a:buChar char="¡"/>
        <a:defRPr sz="2133">
          <a:solidFill>
            <a:schemeClr val="tx1"/>
          </a:solidFill>
          <a:latin typeface="+mn-lt"/>
          <a:ea typeface="+mn-ea"/>
          <a:cs typeface="+mn-cs"/>
        </a:defRPr>
      </a:lvl1pPr>
      <a:lvl2pPr marL="609585" indent="-289977"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2pPr>
      <a:lvl3pPr marL="901677" indent="-279393"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3pPr>
      <a:lvl4pPr marL="1206470" indent="-292093"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4pPr>
      <a:lvl5pPr marL="1511262" indent="-292093"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5pPr>
      <a:lvl6pPr marL="2120847"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432"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40016"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601" indent="-292093"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2"/>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dirty="0" smtClean="0"/>
              <a:t>Click to edit Master title style</a:t>
            </a:r>
          </a:p>
        </p:txBody>
      </p:sp>
      <p:pic>
        <p:nvPicPr>
          <p:cNvPr id="15" name="Picture 14" descr="HCL logo-09.png"/>
          <p:cNvPicPr>
            <a:picLocks noChangeAspect="1"/>
          </p:cNvPicPr>
          <p:nvPr userDrawn="1"/>
        </p:nvPicPr>
        <p:blipFill rotWithShape="1">
          <a:blip r:embed="rId13" cstate="print">
            <a:extLst>
              <a:ext uri="{28A0092B-C50C-407E-A947-70E740481C1C}">
                <a14:useLocalDpi xmlns:a14="http://schemas.microsoft.com/office/drawing/2010/main" val="0"/>
              </a:ext>
            </a:extLst>
          </a:blip>
          <a:srcRect l="17708" t="28162" r="16433" b="25386"/>
          <a:stretch/>
        </p:blipFill>
        <p:spPr bwMode="auto">
          <a:xfrm>
            <a:off x="10747385" y="6484587"/>
            <a:ext cx="1349407"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0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1000">
                <a:solidFill>
                  <a:srgbClr val="404040"/>
                </a:solidFill>
                <a:latin typeface="Calibri" panose="020F0502020204030204" pitchFamily="34" charset="0"/>
                <a:cs typeface="Segoe UI" panose="020B0502040204020203" pitchFamily="34" charset="0"/>
              </a:rPr>
              <a:pPr eaLnBrk="1" hangingPunct="1"/>
              <a:t>‹#›</a:t>
            </a:fld>
            <a:r>
              <a:rPr lang="it-IT" sz="1000" dirty="0">
                <a:solidFill>
                  <a:srgbClr val="404040"/>
                </a:solidFill>
                <a:latin typeface="Calibri" panose="020F0502020204030204" pitchFamily="34" charset="0"/>
                <a:cs typeface="Segoe UI" panose="020B0502040204020203" pitchFamily="34" charset="0"/>
              </a:rPr>
              <a:t> </a:t>
            </a:r>
            <a:r>
              <a:rPr lang="it-IT" sz="1000" dirty="0" smtClean="0">
                <a:solidFill>
                  <a:srgbClr val="404040"/>
                </a:solidFill>
                <a:latin typeface="Calibri" panose="020F0502020204030204" pitchFamily="34" charset="0"/>
                <a:cs typeface="Segoe UI" panose="020B0502040204020203" pitchFamily="34" charset="0"/>
              </a:rPr>
              <a:t> |</a:t>
            </a:r>
            <a:endParaRPr lang="en-US" sz="1000" dirty="0">
              <a:solidFill>
                <a:srgbClr val="404040"/>
              </a:solidFill>
              <a:latin typeface="Calibri" panose="020F0502020204030204" pitchFamily="34" charset="0"/>
              <a:cs typeface="Segoe UI" panose="020B0502040204020203" pitchFamily="34" charset="0"/>
            </a:endParaRPr>
          </a:p>
        </p:txBody>
      </p:sp>
      <p:sp>
        <p:nvSpPr>
          <p:cNvPr id="10" name="Rectangle 9"/>
          <p:cNvSpPr/>
          <p:nvPr userDrawn="1"/>
        </p:nvSpPr>
        <p:spPr>
          <a:xfrm>
            <a:off x="674947" y="6565685"/>
            <a:ext cx="2967158"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schemeClr val="tx1">
                    <a:lumMod val="65000"/>
                    <a:lumOff val="35000"/>
                  </a:schemeClr>
                </a:solidFill>
                <a:latin typeface="Calibri" panose="020F0502020204030204" pitchFamily="34" charset="0"/>
                <a:cs typeface="Segoe UI" panose="020B0502040204020203" pitchFamily="34" charset="0"/>
              </a:rPr>
              <a:t>Copyright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2017 </a:t>
            </a:r>
            <a:r>
              <a:rPr lang="en-US" sz="1000" dirty="0">
                <a:solidFill>
                  <a:schemeClr val="tx1">
                    <a:lumMod val="65000"/>
                    <a:lumOff val="35000"/>
                  </a:schemeClr>
                </a:solidFill>
                <a:latin typeface="Calibri" panose="020F0502020204030204" pitchFamily="34" charset="0"/>
                <a:cs typeface="Segoe UI" panose="020B0502040204020203" pitchFamily="34" charset="0"/>
              </a:rPr>
              <a:t>HCL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Technologies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www.hcltech.com</a:t>
            </a:r>
            <a:endParaRPr lang="en-US" sz="1000" dirty="0">
              <a:solidFill>
                <a:schemeClr val="tx1">
                  <a:lumMod val="65000"/>
                  <a:lumOff val="35000"/>
                </a:schemeClr>
              </a:solidFill>
              <a:latin typeface="Calibri" panose="020F0502020204030204" pitchFamily="34" charset="0"/>
              <a:cs typeface="Segoe UI" panose="020B0502040204020203" pitchFamily="34" charset="0"/>
            </a:endParaRPr>
          </a:p>
        </p:txBody>
      </p:sp>
      <p:cxnSp>
        <p:nvCxnSpPr>
          <p:cNvPr id="7" name="Straight Connector 6"/>
          <p:cNvCxnSpPr/>
          <p:nvPr userDrawn="1"/>
        </p:nvCxnSpPr>
        <p:spPr>
          <a:xfrm>
            <a:off x="220098" y="776579"/>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65331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189" algn="l" rtl="0" fontAlgn="base">
        <a:spcBef>
          <a:spcPct val="0"/>
        </a:spcBef>
        <a:spcAft>
          <a:spcPct val="0"/>
        </a:spcAft>
        <a:defRPr sz="2400" b="1">
          <a:solidFill>
            <a:schemeClr val="bg1"/>
          </a:solidFill>
          <a:latin typeface="Arial" charset="0"/>
        </a:defRPr>
      </a:lvl6pPr>
      <a:lvl7pPr marL="914377" algn="l" rtl="0" fontAlgn="base">
        <a:spcBef>
          <a:spcPct val="0"/>
        </a:spcBef>
        <a:spcAft>
          <a:spcPct val="0"/>
        </a:spcAft>
        <a:defRPr sz="2400" b="1">
          <a:solidFill>
            <a:schemeClr val="bg1"/>
          </a:solidFill>
          <a:latin typeface="Arial" charset="0"/>
        </a:defRPr>
      </a:lvl7pPr>
      <a:lvl8pPr marL="1371566" algn="l" rtl="0" fontAlgn="base">
        <a:spcBef>
          <a:spcPct val="0"/>
        </a:spcBef>
        <a:spcAft>
          <a:spcPct val="0"/>
        </a:spcAft>
        <a:defRPr sz="2400" b="1">
          <a:solidFill>
            <a:schemeClr val="bg1"/>
          </a:solidFill>
          <a:latin typeface="Arial" charset="0"/>
        </a:defRPr>
      </a:lvl8pPr>
      <a:lvl9pPr marL="1828754" algn="l" rtl="0" fontAlgn="base">
        <a:spcBef>
          <a:spcPct val="0"/>
        </a:spcBef>
        <a:spcAft>
          <a:spcPct val="0"/>
        </a:spcAft>
        <a:defRPr sz="2400" b="1">
          <a:solidFill>
            <a:schemeClr val="bg1"/>
          </a:solidFill>
          <a:latin typeface="Arial" charset="0"/>
        </a:defRPr>
      </a:lvl9pPr>
    </p:titleStyle>
    <p:bodyStyle>
      <a:lvl1pPr marL="346066" indent="-346066"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11" indent="-228594"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493" indent="-228594"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52" indent="-21906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46" indent="-21906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35" indent="-21906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23" indent="-21906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12" indent="-21906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01" indent="-21906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0615"/>
          <a:stretch/>
        </p:blipFill>
        <p:spPr bwMode="auto">
          <a:xfrm>
            <a:off x="0" y="3"/>
            <a:ext cx="12192000" cy="8339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0" y="984780"/>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title"/>
          </p:nvPr>
        </p:nvSpPr>
        <p:spPr bwMode="auto">
          <a:xfrm>
            <a:off x="406404" y="15875"/>
            <a:ext cx="1058238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sp>
        <p:nvSpPr>
          <p:cNvPr id="1029" name="Rectangle 6"/>
          <p:cNvSpPr>
            <a:spLocks/>
          </p:cNvSpPr>
          <p:nvPr/>
        </p:nvSpPr>
        <p:spPr bwMode="auto">
          <a:xfrm>
            <a:off x="7814003" y="6597651"/>
            <a:ext cx="3971600" cy="256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Ins="0">
            <a:spAutoFit/>
          </a:bodyPr>
          <a:lstStyle/>
          <a:p>
            <a:pPr algn="r"/>
            <a:r>
              <a:rPr lang="en-US" sz="1067" dirty="0">
                <a:ea typeface="Verdana" pitchFamily="34" charset="0"/>
                <a:cs typeface="Arial" panose="020B0604020202020204" pitchFamily="34" charset="0"/>
              </a:rPr>
              <a:t>Copyright © </a:t>
            </a:r>
            <a:r>
              <a:rPr lang="en-US" sz="1067" dirty="0" smtClean="0">
                <a:ea typeface="Verdana" pitchFamily="34" charset="0"/>
                <a:cs typeface="Arial" panose="020B0604020202020204" pitchFamily="34" charset="0"/>
              </a:rPr>
              <a:t>2017 </a:t>
            </a:r>
            <a:r>
              <a:rPr lang="en-US" sz="1067" dirty="0">
                <a:ea typeface="Verdana" pitchFamily="34" charset="0"/>
                <a:cs typeface="Arial" panose="020B0604020202020204" pitchFamily="34" charset="0"/>
              </a:rPr>
              <a:t>HCL Technologies </a:t>
            </a:r>
            <a:r>
              <a:rPr lang="en-US" sz="1067" dirty="0" smtClean="0">
                <a:ea typeface="Verdana" pitchFamily="34" charset="0"/>
                <a:cs typeface="Arial" panose="020B0604020202020204" pitchFamily="34" charset="0"/>
              </a:rPr>
              <a:t>Limited | www.hcltech.com</a:t>
            </a:r>
            <a:endParaRPr lang="en-US" sz="1067" dirty="0">
              <a:ea typeface="Verdana" pitchFamily="34" charset="0"/>
              <a:cs typeface="Arial" panose="020B0604020202020204" pitchFamily="34" charset="0"/>
            </a:endParaRPr>
          </a:p>
        </p:txBody>
      </p:sp>
      <p:cxnSp>
        <p:nvCxnSpPr>
          <p:cNvPr id="8" name="Straight Connector 7"/>
          <p:cNvCxnSpPr/>
          <p:nvPr/>
        </p:nvCxnSpPr>
        <p:spPr bwMode="auto">
          <a:xfrm>
            <a:off x="626533" y="6577013"/>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grpSp>
        <p:nvGrpSpPr>
          <p:cNvPr id="1031" name="Group 5"/>
          <p:cNvGrpSpPr>
            <a:grpSpLocks noChangeAspect="1"/>
          </p:cNvGrpSpPr>
          <p:nvPr/>
        </p:nvGrpSpPr>
        <p:grpSpPr bwMode="auto">
          <a:xfrm>
            <a:off x="10519835" y="6446841"/>
            <a:ext cx="1257300" cy="160337"/>
            <a:chOff x="5094" y="3939"/>
            <a:chExt cx="1488" cy="255"/>
          </a:xfrm>
        </p:grpSpPr>
        <p:sp>
          <p:nvSpPr>
            <p:cNvPr id="103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6400" dirty="0"/>
            </a:p>
          </p:txBody>
        </p:sp>
        <p:sp>
          <p:nvSpPr>
            <p:cNvPr id="103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035" name="Freeform 7"/>
            <p:cNvSpPr>
              <a:spLocks/>
            </p:cNvSpPr>
            <p:nvPr userDrawn="1"/>
          </p:nvSpPr>
          <p:spPr bwMode="auto">
            <a:xfrm>
              <a:off x="5649" y="3949"/>
              <a:ext cx="524" cy="222"/>
            </a:xfrm>
            <a:custGeom>
              <a:avLst/>
              <a:gdLst>
                <a:gd name="T0" fmla="*/ 2089 w 222"/>
                <a:gd name="T1" fmla="*/ 463 h 94"/>
                <a:gd name="T2" fmla="*/ 2920 w 222"/>
                <a:gd name="T3" fmla="*/ 463 h 94"/>
                <a:gd name="T4" fmla="*/ 2396 w 222"/>
                <a:gd name="T5" fmla="*/ 106 h 94"/>
                <a:gd name="T6" fmla="*/ 446 w 222"/>
                <a:gd name="T7" fmla="*/ 328 h 94"/>
                <a:gd name="T8" fmla="*/ 406 w 222"/>
                <a:gd name="T9" fmla="*/ 1082 h 94"/>
                <a:gd name="T10" fmla="*/ 2011 w 222"/>
                <a:gd name="T11" fmla="*/ 1143 h 94"/>
                <a:gd name="T12" fmla="*/ 2747 w 222"/>
                <a:gd name="T13" fmla="*/ 815 h 94"/>
                <a:gd name="T14" fmla="*/ 1905 w 222"/>
                <a:gd name="T15" fmla="*/ 815 h 94"/>
                <a:gd name="T16" fmla="*/ 1487 w 222"/>
                <a:gd name="T17" fmla="*/ 947 h 94"/>
                <a:gd name="T18" fmla="*/ 1036 w 222"/>
                <a:gd name="T19" fmla="*/ 631 h 94"/>
                <a:gd name="T20" fmla="*/ 1655 w 222"/>
                <a:gd name="T21" fmla="*/ 328 h 94"/>
                <a:gd name="T22" fmla="*/ 2089 w 222"/>
                <a:gd name="T23" fmla="*/ 463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sp>
          <p:nvSpPr>
            <p:cNvPr id="103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6400" dirty="0"/>
            </a:p>
          </p:txBody>
        </p:sp>
      </p:grpSp>
      <p:sp>
        <p:nvSpPr>
          <p:cNvPr id="2" name="TextBox 1"/>
          <p:cNvSpPr txBox="1">
            <a:spLocks/>
          </p:cNvSpPr>
          <p:nvPr/>
        </p:nvSpPr>
        <p:spPr>
          <a:xfrm>
            <a:off x="65619" y="6569078"/>
            <a:ext cx="438149" cy="256545"/>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F823B0A0-E57E-4997-A225-4A65D3F8EB83}" type="slidenum">
              <a:rPr lang="en-US" sz="1067" smtClean="0">
                <a:cs typeface="Arial" panose="020B0604020202020204" pitchFamily="34" charset="0"/>
              </a:rPr>
              <a:pPr>
                <a:defRPr/>
              </a:pPr>
              <a:t>‹#›</a:t>
            </a:fld>
            <a:endParaRPr lang="en-US" sz="1067" dirty="0">
              <a:cs typeface="Arial" panose="020B0604020202020204" pitchFamily="34" charset="0"/>
            </a:endParaRPr>
          </a:p>
        </p:txBody>
      </p:sp>
    </p:spTree>
    <p:extLst>
      <p:ext uri="{BB962C8B-B14F-4D97-AF65-F5344CB8AC3E}">
        <p14:creationId xmlns:p14="http://schemas.microsoft.com/office/powerpoint/2010/main" val="310731586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667" b="1">
          <a:solidFill>
            <a:srgbClr val="00529B"/>
          </a:solidFill>
          <a:latin typeface="Arial" panose="020B0604020202020204" pitchFamily="34" charset="0"/>
          <a:ea typeface="+mj-ea"/>
          <a:cs typeface="+mj-cs"/>
        </a:defRPr>
      </a:lvl1pPr>
      <a:lvl2pPr algn="l" rtl="0" eaLnBrk="0" fontAlgn="base" hangingPunct="0">
        <a:spcBef>
          <a:spcPct val="0"/>
        </a:spcBef>
        <a:spcAft>
          <a:spcPct val="0"/>
        </a:spcAft>
        <a:defRPr sz="3200" b="1">
          <a:solidFill>
            <a:schemeClr val="bg1"/>
          </a:solidFill>
          <a:latin typeface="Arial" charset="0"/>
        </a:defRPr>
      </a:lvl2pPr>
      <a:lvl3pPr algn="l" rtl="0" eaLnBrk="0" fontAlgn="base" hangingPunct="0">
        <a:spcBef>
          <a:spcPct val="0"/>
        </a:spcBef>
        <a:spcAft>
          <a:spcPct val="0"/>
        </a:spcAft>
        <a:defRPr sz="3200" b="1">
          <a:solidFill>
            <a:schemeClr val="bg1"/>
          </a:solidFill>
          <a:latin typeface="Arial" charset="0"/>
        </a:defRPr>
      </a:lvl3pPr>
      <a:lvl4pPr algn="l" rtl="0" eaLnBrk="0" fontAlgn="base" hangingPunct="0">
        <a:spcBef>
          <a:spcPct val="0"/>
        </a:spcBef>
        <a:spcAft>
          <a:spcPct val="0"/>
        </a:spcAft>
        <a:defRPr sz="3200" b="1">
          <a:solidFill>
            <a:schemeClr val="bg1"/>
          </a:solidFill>
          <a:latin typeface="Arial" charset="0"/>
        </a:defRPr>
      </a:lvl4pPr>
      <a:lvl5pPr algn="l" rtl="0" eaLnBrk="0" fontAlgn="base" hangingPunct="0">
        <a:spcBef>
          <a:spcPct val="0"/>
        </a:spcBef>
        <a:spcAft>
          <a:spcPct val="0"/>
        </a:spcAft>
        <a:defRPr sz="3200" b="1">
          <a:solidFill>
            <a:schemeClr val="bg1"/>
          </a:solidFill>
          <a:latin typeface="Arial" charset="0"/>
        </a:defRPr>
      </a:lvl5pPr>
      <a:lvl6pPr marL="609570" algn="l" rtl="0" fontAlgn="base">
        <a:spcBef>
          <a:spcPct val="0"/>
        </a:spcBef>
        <a:spcAft>
          <a:spcPct val="0"/>
        </a:spcAft>
        <a:defRPr sz="3200" b="1">
          <a:solidFill>
            <a:schemeClr val="bg1"/>
          </a:solidFill>
          <a:latin typeface="Arial" charset="0"/>
        </a:defRPr>
      </a:lvl6pPr>
      <a:lvl7pPr marL="1219140" algn="l" rtl="0" fontAlgn="base">
        <a:spcBef>
          <a:spcPct val="0"/>
        </a:spcBef>
        <a:spcAft>
          <a:spcPct val="0"/>
        </a:spcAft>
        <a:defRPr sz="3200" b="1">
          <a:solidFill>
            <a:schemeClr val="bg1"/>
          </a:solidFill>
          <a:latin typeface="Arial" charset="0"/>
        </a:defRPr>
      </a:lvl7pPr>
      <a:lvl8pPr marL="1828709" algn="l" rtl="0" fontAlgn="base">
        <a:spcBef>
          <a:spcPct val="0"/>
        </a:spcBef>
        <a:spcAft>
          <a:spcPct val="0"/>
        </a:spcAft>
        <a:defRPr sz="3200" b="1">
          <a:solidFill>
            <a:schemeClr val="bg1"/>
          </a:solidFill>
          <a:latin typeface="Arial" charset="0"/>
        </a:defRPr>
      </a:lvl8pPr>
      <a:lvl9pPr marL="2438278" algn="l" rtl="0" fontAlgn="base">
        <a:spcBef>
          <a:spcPct val="0"/>
        </a:spcBef>
        <a:spcAft>
          <a:spcPct val="0"/>
        </a:spcAft>
        <a:defRPr sz="3200" b="1">
          <a:solidFill>
            <a:schemeClr val="bg1"/>
          </a:solidFill>
          <a:latin typeface="Arial" charset="0"/>
        </a:defRPr>
      </a:lvl9pPr>
    </p:titleStyle>
    <p:bodyStyle>
      <a:lvl1pPr marL="317484" indent="-317484" algn="l" rtl="0" eaLnBrk="0" fontAlgn="base" hangingPunct="0">
        <a:spcBef>
          <a:spcPct val="100000"/>
        </a:spcBef>
        <a:spcAft>
          <a:spcPct val="0"/>
        </a:spcAft>
        <a:buClr>
          <a:schemeClr val="tx1"/>
        </a:buClr>
        <a:buFont typeface="Wingdings 2" pitchFamily="18" charset="2"/>
        <a:buChar char="¡"/>
        <a:defRPr sz="2133">
          <a:solidFill>
            <a:schemeClr val="tx1"/>
          </a:solidFill>
          <a:latin typeface="+mn-lt"/>
          <a:ea typeface="+mn-ea"/>
          <a:cs typeface="+mn-cs"/>
        </a:defRPr>
      </a:lvl1pPr>
      <a:lvl2pPr marL="609570" indent="-289970"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2pPr>
      <a:lvl3pPr marL="901655" indent="-279386"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3pPr>
      <a:lvl4pPr marL="1206441" indent="-292086"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4pPr>
      <a:lvl5pPr marL="1511225" indent="-292086" algn="l" rtl="0" eaLnBrk="0" fontAlgn="base" hangingPunct="0">
        <a:spcBef>
          <a:spcPct val="50000"/>
        </a:spcBef>
        <a:spcAft>
          <a:spcPct val="0"/>
        </a:spcAft>
        <a:buClr>
          <a:schemeClr val="tx1"/>
        </a:buClr>
        <a:buFont typeface="Wingdings" pitchFamily="2" charset="2"/>
        <a:buChar char="§"/>
        <a:defRPr sz="1867">
          <a:solidFill>
            <a:schemeClr val="tx1"/>
          </a:solidFill>
          <a:latin typeface="+mn-lt"/>
        </a:defRPr>
      </a:lvl5pPr>
      <a:lvl6pPr marL="2120794" indent="-292086" algn="l" rtl="0" fontAlgn="base">
        <a:spcBef>
          <a:spcPct val="50000"/>
        </a:spcBef>
        <a:spcAft>
          <a:spcPct val="0"/>
        </a:spcAft>
        <a:buClr>
          <a:schemeClr val="tx1"/>
        </a:buClr>
        <a:buFont typeface="Wingdings" pitchFamily="2" charset="2"/>
        <a:buChar char="§"/>
        <a:defRPr sz="1867">
          <a:solidFill>
            <a:schemeClr val="tx1"/>
          </a:solidFill>
          <a:latin typeface="+mn-lt"/>
        </a:defRPr>
      </a:lvl6pPr>
      <a:lvl7pPr marL="2730364" indent="-292086" algn="l" rtl="0" fontAlgn="base">
        <a:spcBef>
          <a:spcPct val="50000"/>
        </a:spcBef>
        <a:spcAft>
          <a:spcPct val="0"/>
        </a:spcAft>
        <a:buClr>
          <a:schemeClr val="tx1"/>
        </a:buClr>
        <a:buFont typeface="Wingdings" pitchFamily="2" charset="2"/>
        <a:buChar char="§"/>
        <a:defRPr sz="1867">
          <a:solidFill>
            <a:schemeClr val="tx1"/>
          </a:solidFill>
          <a:latin typeface="+mn-lt"/>
        </a:defRPr>
      </a:lvl7pPr>
      <a:lvl8pPr marL="3339932" indent="-292086" algn="l" rtl="0" fontAlgn="base">
        <a:spcBef>
          <a:spcPct val="50000"/>
        </a:spcBef>
        <a:spcAft>
          <a:spcPct val="0"/>
        </a:spcAft>
        <a:buClr>
          <a:schemeClr val="tx1"/>
        </a:buClr>
        <a:buFont typeface="Wingdings" pitchFamily="2" charset="2"/>
        <a:buChar char="§"/>
        <a:defRPr sz="1867">
          <a:solidFill>
            <a:schemeClr val="tx1"/>
          </a:solidFill>
          <a:latin typeface="+mn-lt"/>
        </a:defRPr>
      </a:lvl8pPr>
      <a:lvl9pPr marL="3949503" indent="-292086" algn="l" rtl="0" fontAlgn="base">
        <a:spcBef>
          <a:spcPct val="50000"/>
        </a:spcBef>
        <a:spcAft>
          <a:spcPct val="0"/>
        </a:spcAft>
        <a:buClr>
          <a:schemeClr val="tx1"/>
        </a:buClr>
        <a:buFont typeface="Wingdings" pitchFamily="2" charset="2"/>
        <a:buChar char="§"/>
        <a:defRPr sz="1867">
          <a:solidFill>
            <a:schemeClr val="tx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dirty="0" smtClean="0"/>
              <a:t>Click to edit Master title style</a:t>
            </a:r>
          </a:p>
        </p:txBody>
      </p:sp>
      <p:pic>
        <p:nvPicPr>
          <p:cNvPr id="15" name="Picture 14" descr="HCL logo-09.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1000">
                <a:solidFill>
                  <a:srgbClr val="404040"/>
                </a:solidFill>
                <a:latin typeface="Calibri" panose="020F0502020204030204" pitchFamily="34" charset="0"/>
                <a:cs typeface="Segoe UI" panose="020B0502040204020203" pitchFamily="34" charset="0"/>
              </a:rPr>
              <a:pPr eaLnBrk="1" hangingPunct="1"/>
              <a:t>‹#›</a:t>
            </a:fld>
            <a:r>
              <a:rPr lang="it-IT" sz="1000" dirty="0">
                <a:solidFill>
                  <a:srgbClr val="404040"/>
                </a:solidFill>
                <a:latin typeface="Calibri" panose="020F0502020204030204" pitchFamily="34" charset="0"/>
                <a:cs typeface="Segoe UI" panose="020B0502040204020203" pitchFamily="34" charset="0"/>
              </a:rPr>
              <a:t> </a:t>
            </a:r>
            <a:r>
              <a:rPr lang="it-IT" sz="1000" dirty="0" smtClean="0">
                <a:solidFill>
                  <a:srgbClr val="404040"/>
                </a:solidFill>
                <a:latin typeface="Calibri" panose="020F0502020204030204" pitchFamily="34" charset="0"/>
                <a:cs typeface="Segoe UI" panose="020B0502040204020203" pitchFamily="34" charset="0"/>
              </a:rPr>
              <a:t> |</a:t>
            </a:r>
            <a:endParaRPr lang="en-US" sz="1000" dirty="0">
              <a:solidFill>
                <a:srgbClr val="404040"/>
              </a:solidFill>
              <a:latin typeface="Calibri" panose="020F0502020204030204" pitchFamily="34" charset="0"/>
              <a:cs typeface="Segoe UI" panose="020B0502040204020203" pitchFamily="34" charset="0"/>
            </a:endParaRPr>
          </a:p>
        </p:txBody>
      </p:sp>
      <p:sp>
        <p:nvSpPr>
          <p:cNvPr id="10" name="Rectangle 9"/>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schemeClr val="tx1">
                    <a:lumMod val="65000"/>
                    <a:lumOff val="35000"/>
                  </a:schemeClr>
                </a:solidFill>
                <a:latin typeface="Calibri" panose="020F0502020204030204" pitchFamily="34" charset="0"/>
                <a:cs typeface="Segoe UI" panose="020B0502040204020203" pitchFamily="34" charset="0"/>
              </a:rPr>
              <a:t>Copyright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2017 </a:t>
            </a:r>
            <a:r>
              <a:rPr lang="en-US" sz="1000" dirty="0">
                <a:solidFill>
                  <a:schemeClr val="tx1">
                    <a:lumMod val="65000"/>
                    <a:lumOff val="35000"/>
                  </a:schemeClr>
                </a:solidFill>
                <a:latin typeface="Calibri" panose="020F0502020204030204" pitchFamily="34" charset="0"/>
                <a:cs typeface="Segoe UI" panose="020B0502040204020203" pitchFamily="34" charset="0"/>
              </a:rPr>
              <a:t>HCL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Technologies </a:t>
            </a:r>
            <a:r>
              <a:rPr lang="en-US" sz="1000" dirty="0">
                <a:solidFill>
                  <a:schemeClr val="tx1">
                    <a:lumMod val="65000"/>
                    <a:lumOff val="35000"/>
                  </a:schemeClr>
                </a:solidFill>
                <a:latin typeface="Calibri" panose="020F0502020204030204" pitchFamily="34" charset="0"/>
                <a:cs typeface="Segoe UI" panose="020B0502040204020203" pitchFamily="34" charset="0"/>
              </a:rPr>
              <a:t>|  </a:t>
            </a:r>
            <a:r>
              <a:rPr lang="en-US" sz="1000" dirty="0" smtClean="0">
                <a:solidFill>
                  <a:schemeClr val="tx1">
                    <a:lumMod val="65000"/>
                    <a:lumOff val="35000"/>
                  </a:schemeClr>
                </a:solidFill>
                <a:latin typeface="Calibri" panose="020F0502020204030204" pitchFamily="34" charset="0"/>
                <a:cs typeface="Segoe UI" panose="020B0502040204020203" pitchFamily="34" charset="0"/>
              </a:rPr>
              <a:t>www.hcltech.com</a:t>
            </a:r>
            <a:endParaRPr lang="en-US" sz="1000" dirty="0">
              <a:solidFill>
                <a:schemeClr val="tx1">
                  <a:lumMod val="65000"/>
                  <a:lumOff val="35000"/>
                </a:schemeClr>
              </a:solidFill>
              <a:latin typeface="Calibri" panose="020F0502020204030204" pitchFamily="34" charset="0"/>
              <a:cs typeface="Segoe UI" panose="020B0502040204020203" pitchFamily="34" charset="0"/>
            </a:endParaRPr>
          </a:p>
        </p:txBody>
      </p:sp>
      <p:cxnSp>
        <p:nvCxnSpPr>
          <p:cNvPr id="7" name="Straight Connector 6"/>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8495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9" r:id="rId10"/>
    <p:sldLayoutId id="2147483730" r:id="rId11"/>
    <p:sldLayoutId id="2147483731" r:id="rId12"/>
    <p:sldLayoutId id="2147483732" r:id="rId13"/>
    <p:sldLayoutId id="2147483733" r:id="rId14"/>
    <p:sldLayoutId id="2147483734" r:id="rId15"/>
    <p:sldLayoutId id="2147483735" r:id="rId16"/>
    <p:sldLayoutId id="2147483754" r:id="rId17"/>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dirty="0" smtClean="0"/>
              <a:t>Click to edit Master title style</a:t>
            </a:r>
          </a:p>
        </p:txBody>
      </p:sp>
      <p:pic>
        <p:nvPicPr>
          <p:cNvPr id="15" name="Picture 14" descr="HCL logo-09.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1000">
                <a:solidFill>
                  <a:srgbClr val="404040"/>
                </a:solidFill>
                <a:latin typeface="Calibri" panose="020F0502020204030204" pitchFamily="34" charset="0"/>
                <a:cs typeface="Segoe UI" panose="020B0502040204020203" pitchFamily="34" charset="0"/>
              </a:rPr>
              <a:pPr eaLnBrk="1" hangingPunct="1"/>
              <a:t>‹#›</a:t>
            </a:fld>
            <a:r>
              <a:rPr lang="it-IT" sz="1000" dirty="0">
                <a:solidFill>
                  <a:srgbClr val="404040"/>
                </a:solidFill>
                <a:latin typeface="Calibri" panose="020F0502020204030204" pitchFamily="34" charset="0"/>
                <a:cs typeface="Segoe UI" panose="020B0502040204020203" pitchFamily="34" charset="0"/>
              </a:rPr>
              <a:t> </a:t>
            </a:r>
            <a:r>
              <a:rPr lang="it-IT" sz="1000" dirty="0" smtClean="0">
                <a:solidFill>
                  <a:srgbClr val="404040"/>
                </a:solidFill>
                <a:latin typeface="Calibri" panose="020F0502020204030204" pitchFamily="34" charset="0"/>
                <a:cs typeface="Segoe UI" panose="020B0502040204020203" pitchFamily="34" charset="0"/>
              </a:rPr>
              <a:t> |</a:t>
            </a:r>
            <a:endParaRPr lang="en-US" sz="1000" dirty="0">
              <a:solidFill>
                <a:srgbClr val="404040"/>
              </a:solidFill>
              <a:latin typeface="Calibri" panose="020F0502020204030204" pitchFamily="34" charset="0"/>
              <a:cs typeface="Segoe UI" panose="020B0502040204020203" pitchFamily="34" charset="0"/>
            </a:endParaRPr>
          </a:p>
        </p:txBody>
      </p:sp>
      <p:sp>
        <p:nvSpPr>
          <p:cNvPr id="10" name="Rectangle 9"/>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prstClr val="black">
                    <a:lumMod val="65000"/>
                    <a:lumOff val="35000"/>
                  </a:prstClr>
                </a:solidFill>
                <a:latin typeface="Calibri" panose="020F0502020204030204" pitchFamily="34" charset="0"/>
                <a:cs typeface="Segoe UI" panose="020B0502040204020203" pitchFamily="34" charset="0"/>
              </a:rPr>
              <a:t>Copyright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2017 </a:t>
            </a:r>
            <a:r>
              <a:rPr lang="en-US" sz="1000" dirty="0">
                <a:solidFill>
                  <a:prstClr val="black">
                    <a:lumMod val="65000"/>
                    <a:lumOff val="35000"/>
                  </a:prstClr>
                </a:solidFill>
                <a:latin typeface="Calibri" panose="020F0502020204030204" pitchFamily="34" charset="0"/>
                <a:cs typeface="Segoe UI" panose="020B0502040204020203" pitchFamily="34" charset="0"/>
              </a:rPr>
              <a:t>HCL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Technologies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www.hcltech.com</a:t>
            </a:r>
            <a:endParaRPr lang="en-US" sz="1000" dirty="0">
              <a:solidFill>
                <a:prstClr val="black">
                  <a:lumMod val="65000"/>
                  <a:lumOff val="35000"/>
                </a:prstClr>
              </a:solidFill>
              <a:latin typeface="Calibri" panose="020F0502020204030204" pitchFamily="34" charset="0"/>
              <a:cs typeface="Segoe UI" panose="020B0502040204020203" pitchFamily="34" charset="0"/>
            </a:endParaRPr>
          </a:p>
        </p:txBody>
      </p:sp>
      <p:cxnSp>
        <p:nvCxnSpPr>
          <p:cNvPr id="7" name="Straight Connector 6"/>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69994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dirty="0" smtClean="0"/>
              <a:t>Click to edit Master title style</a:t>
            </a:r>
          </a:p>
        </p:txBody>
      </p:sp>
      <p:pic>
        <p:nvPicPr>
          <p:cNvPr id="15" name="Picture 14" descr="HCL logo-09.png"/>
          <p:cNvPicPr>
            <a:picLocks noChangeAspect="1"/>
          </p:cNvPicPr>
          <p:nvPr userDrawn="1"/>
        </p:nvPicPr>
        <p:blipFill rotWithShape="1">
          <a:blip r:embed="rId19" cstate="print">
            <a:extLst>
              <a:ext uri="{28A0092B-C50C-407E-A947-70E740481C1C}">
                <a14:useLocalDpi xmlns:a14="http://schemas.microsoft.com/office/drawing/2010/main" val="0"/>
              </a:ext>
            </a:extLst>
          </a:blip>
          <a:srcRect l="17708" t="28162" r="16433" b="25386"/>
          <a:stretch/>
        </p:blipFill>
        <p:spPr bwMode="auto">
          <a:xfrm>
            <a:off x="10641367" y="6287946"/>
            <a:ext cx="1349406" cy="30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1000">
                <a:solidFill>
                  <a:srgbClr val="404040"/>
                </a:solidFill>
                <a:latin typeface="Calibri" panose="020F0502020204030204" pitchFamily="34" charset="0"/>
                <a:cs typeface="Segoe UI" panose="020B0502040204020203" pitchFamily="34" charset="0"/>
              </a:rPr>
              <a:pPr eaLnBrk="1" hangingPunct="1"/>
              <a:t>‹#›</a:t>
            </a:fld>
            <a:r>
              <a:rPr lang="it-IT" sz="1000" dirty="0">
                <a:solidFill>
                  <a:srgbClr val="404040"/>
                </a:solidFill>
                <a:latin typeface="Calibri" panose="020F0502020204030204" pitchFamily="34" charset="0"/>
                <a:cs typeface="Segoe UI" panose="020B0502040204020203" pitchFamily="34" charset="0"/>
              </a:rPr>
              <a:t> </a:t>
            </a:r>
            <a:r>
              <a:rPr lang="it-IT" sz="1000" dirty="0" smtClean="0">
                <a:solidFill>
                  <a:srgbClr val="404040"/>
                </a:solidFill>
                <a:latin typeface="Calibri" panose="020F0502020204030204" pitchFamily="34" charset="0"/>
                <a:cs typeface="Segoe UI" panose="020B0502040204020203" pitchFamily="34" charset="0"/>
              </a:rPr>
              <a:t> |</a:t>
            </a:r>
            <a:endParaRPr lang="en-US" sz="1000" dirty="0">
              <a:solidFill>
                <a:srgbClr val="404040"/>
              </a:solidFill>
              <a:latin typeface="Calibri" panose="020F0502020204030204" pitchFamily="34" charset="0"/>
              <a:cs typeface="Segoe UI" panose="020B0502040204020203" pitchFamily="34" charset="0"/>
            </a:endParaRPr>
          </a:p>
        </p:txBody>
      </p:sp>
      <p:sp>
        <p:nvSpPr>
          <p:cNvPr id="10" name="Rectangle 9"/>
          <p:cNvSpPr/>
          <p:nvPr userDrawn="1"/>
        </p:nvSpPr>
        <p:spPr>
          <a:xfrm>
            <a:off x="9009271"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algn="r" eaLnBrk="1" hangingPunct="1"/>
            <a:r>
              <a:rPr lang="en-US" sz="1000" dirty="0" smtClean="0">
                <a:solidFill>
                  <a:prstClr val="black">
                    <a:lumMod val="65000"/>
                    <a:lumOff val="35000"/>
                  </a:prstClr>
                </a:solidFill>
                <a:latin typeface="Calibri" panose="020F0502020204030204" pitchFamily="34" charset="0"/>
                <a:cs typeface="Segoe UI" panose="020B0502040204020203" pitchFamily="34" charset="0"/>
              </a:rPr>
              <a:t>Copyright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2017 </a:t>
            </a:r>
            <a:r>
              <a:rPr lang="en-US" sz="1000" dirty="0">
                <a:solidFill>
                  <a:prstClr val="black">
                    <a:lumMod val="65000"/>
                    <a:lumOff val="35000"/>
                  </a:prstClr>
                </a:solidFill>
                <a:latin typeface="Calibri" panose="020F0502020204030204" pitchFamily="34" charset="0"/>
                <a:cs typeface="Segoe UI" panose="020B0502040204020203" pitchFamily="34" charset="0"/>
              </a:rPr>
              <a:t>HCL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Technologies </a:t>
            </a:r>
            <a:r>
              <a:rPr lang="en-US" sz="1000" dirty="0">
                <a:solidFill>
                  <a:prstClr val="black">
                    <a:lumMod val="65000"/>
                    <a:lumOff val="35000"/>
                  </a:prstClr>
                </a:solidFill>
                <a:latin typeface="Calibri" panose="020F0502020204030204" pitchFamily="34" charset="0"/>
                <a:cs typeface="Segoe UI" panose="020B0502040204020203" pitchFamily="34" charset="0"/>
              </a:rPr>
              <a:t>|  </a:t>
            </a:r>
            <a:r>
              <a:rPr lang="en-US" sz="1000" dirty="0" smtClean="0">
                <a:solidFill>
                  <a:prstClr val="black">
                    <a:lumMod val="65000"/>
                    <a:lumOff val="35000"/>
                  </a:prstClr>
                </a:solidFill>
                <a:latin typeface="Calibri" panose="020F0502020204030204" pitchFamily="34" charset="0"/>
                <a:cs typeface="Segoe UI" panose="020B0502040204020203" pitchFamily="34" charset="0"/>
              </a:rPr>
              <a:t>www.hcltech.com</a:t>
            </a:r>
            <a:endParaRPr lang="en-US" sz="1000" dirty="0">
              <a:solidFill>
                <a:prstClr val="black">
                  <a:lumMod val="65000"/>
                  <a:lumOff val="35000"/>
                </a:prstClr>
              </a:solidFill>
              <a:latin typeface="Calibri" panose="020F0502020204030204" pitchFamily="34" charset="0"/>
              <a:cs typeface="Segoe UI" panose="020B0502040204020203" pitchFamily="34" charset="0"/>
            </a:endParaRPr>
          </a:p>
        </p:txBody>
      </p:sp>
      <p:cxnSp>
        <p:nvCxnSpPr>
          <p:cNvPr id="7" name="Straight Connector 6"/>
          <p:cNvCxnSpPr/>
          <p:nvPr userDrawn="1"/>
        </p:nvCxnSpPr>
        <p:spPr>
          <a:xfrm>
            <a:off x="220097" y="776578"/>
            <a:ext cx="11707785" cy="0"/>
          </a:xfrm>
          <a:prstGeom prst="line">
            <a:avLst/>
          </a:prstGeom>
          <a:ln>
            <a:solidFill>
              <a:srgbClr val="82AAF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15109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800" b="0" cap="none" baseline="0">
          <a:solidFill>
            <a:schemeClr val="tx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0" fontAlgn="base" hangingPunct="0">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smtClean="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F823B0A0-E57E-4997-A225-4A65D3F8EB83}" type="slidenum">
              <a:rPr lang="en-US" sz="800" smtClean="0"/>
              <a:pPr>
                <a:defRPr/>
              </a:pPr>
              <a:t>‹#›</a:t>
            </a:fld>
            <a:endParaRPr lang="en-US" sz="800" dirty="0"/>
          </a:p>
        </p:txBody>
      </p:sp>
      <p:sp>
        <p:nvSpPr>
          <p:cNvPr id="13" name="Rectangle 6"/>
          <p:cNvSpPr>
            <a:spLocks/>
          </p:cNvSpPr>
          <p:nvPr userDrawn="1"/>
        </p:nvSpPr>
        <p:spPr bwMode="auto">
          <a:xfrm>
            <a:off x="8610494" y="6597039"/>
            <a:ext cx="31702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Verdana" pitchFamily="34" charset="0"/>
              </a:rPr>
              <a:t>Copyright © </a:t>
            </a:r>
            <a:r>
              <a:rPr lang="en-US" sz="800" dirty="0" smtClean="0">
                <a:ea typeface="Verdana" pitchFamily="34" charset="0"/>
                <a:cs typeface="Verdana" pitchFamily="34" charset="0"/>
              </a:rPr>
              <a:t>2015 </a:t>
            </a:r>
            <a:r>
              <a:rPr lang="en-US" sz="800" dirty="0">
                <a:ea typeface="Verdana" pitchFamily="34" charset="0"/>
                <a:cs typeface="Verdana" pitchFamily="34" charset="0"/>
              </a:rPr>
              <a:t>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4800"/>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4800"/>
            </a:p>
          </p:txBody>
        </p:sp>
      </p:grpSp>
    </p:spTree>
    <p:extLst>
      <p:ext uri="{BB962C8B-B14F-4D97-AF65-F5344CB8AC3E}">
        <p14:creationId xmlns:p14="http://schemas.microsoft.com/office/powerpoint/2010/main" val="253691820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28" name="Rectangle 4"/>
          <p:cNvSpPr>
            <a:spLocks noGrp="1" noChangeArrowheads="1"/>
          </p:cNvSpPr>
          <p:nvPr>
            <p:ph type="title"/>
          </p:nvPr>
        </p:nvSpPr>
        <p:spPr bwMode="auto">
          <a:xfrm>
            <a:off x="406401" y="26378"/>
            <a:ext cx="11379200" cy="78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b" anchorCtr="0" compatLnSpc="1">
            <a:prstTxWarp prst="textNoShape">
              <a:avLst/>
            </a:prstTxWarp>
            <a:noAutofit/>
          </a:bodyPr>
          <a:lstStyle/>
          <a:p>
            <a:pPr lvl="0"/>
            <a:r>
              <a:rPr lang="en-US" smtClean="0"/>
              <a:t>Click to edit Master title style</a:t>
            </a:r>
            <a:endParaRPr lang="en-US" dirty="0" smtClean="0"/>
          </a:p>
        </p:txBody>
      </p:sp>
      <p:cxnSp>
        <p:nvCxnSpPr>
          <p:cNvPr id="3" name="Straight Connector 2"/>
          <p:cNvCxnSpPr/>
          <p:nvPr/>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cxnSp>
        <p:nvCxnSpPr>
          <p:cNvPr id="8" name="Straight Connector 7"/>
          <p:cNvCxnSpPr/>
          <p:nvPr/>
        </p:nvCxnSpPr>
        <p:spPr bwMode="auto">
          <a:xfrm>
            <a:off x="626696" y="6577018"/>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9" name="TextBox 8"/>
          <p:cNvSpPr txBox="1">
            <a:spLocks/>
          </p:cNvSpPr>
          <p:nvPr/>
        </p:nvSpPr>
        <p:spPr>
          <a:xfrm>
            <a:off x="65636" y="6569078"/>
            <a:ext cx="438263" cy="230832"/>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a:defRPr/>
            </a:pPr>
            <a:fld id="{F823B0A0-E57E-4997-A225-4A65D3F8EB83}" type="slidenum">
              <a:rPr lang="en-US" sz="900" smtClean="0">
                <a:latin typeface="Calibri" panose="020F0502020204030204" pitchFamily="34" charset="0"/>
                <a:cs typeface="Calibri" panose="020F0502020204030204" pitchFamily="34" charset="0"/>
              </a:rPr>
              <a:pPr>
                <a:defRPr/>
              </a:pPr>
              <a:t>‹#›</a:t>
            </a:fld>
            <a:endParaRPr lang="en-US" sz="900" dirty="0">
              <a:latin typeface="Calibri" panose="020F0502020204030204" pitchFamily="34" charset="0"/>
              <a:cs typeface="Calibri" panose="020F0502020204030204" pitchFamily="34" charset="0"/>
            </a:endParaRPr>
          </a:p>
        </p:txBody>
      </p:sp>
      <p:sp>
        <p:nvSpPr>
          <p:cNvPr id="11" name="Rectangle 6"/>
          <p:cNvSpPr>
            <a:spLocks/>
          </p:cNvSpPr>
          <p:nvPr/>
        </p:nvSpPr>
        <p:spPr bwMode="auto">
          <a:xfrm>
            <a:off x="8624924" y="6597039"/>
            <a:ext cx="31589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900" dirty="0">
                <a:latin typeface="Calibri" panose="020F0502020204030204" pitchFamily="34" charset="0"/>
                <a:ea typeface="Verdana" pitchFamily="34" charset="0"/>
                <a:cs typeface="Calibri" panose="020F0502020204030204" pitchFamily="34" charset="0"/>
              </a:rPr>
              <a:t>Copyright © </a:t>
            </a:r>
            <a:r>
              <a:rPr lang="en-US" sz="900" dirty="0" smtClean="0">
                <a:latin typeface="Calibri" panose="020F0502020204030204" pitchFamily="34" charset="0"/>
                <a:ea typeface="Verdana" pitchFamily="34" charset="0"/>
                <a:cs typeface="Calibri" panose="020F0502020204030204" pitchFamily="34" charset="0"/>
              </a:rPr>
              <a:t>2017 </a:t>
            </a:r>
            <a:r>
              <a:rPr lang="en-US" sz="900" dirty="0">
                <a:latin typeface="Calibri" panose="020F0502020204030204" pitchFamily="34" charset="0"/>
                <a:ea typeface="Verdana" pitchFamily="34" charset="0"/>
                <a:cs typeface="Calibri" panose="020F0502020204030204" pitchFamily="34" charset="0"/>
              </a:rPr>
              <a:t>HCL Technologies Limited  |  www.hcltech.com</a:t>
            </a:r>
          </a:p>
        </p:txBody>
      </p:sp>
      <p:grpSp>
        <p:nvGrpSpPr>
          <p:cNvPr id="12" name="Group 5"/>
          <p:cNvGrpSpPr>
            <a:grpSpLocks noChangeAspect="1"/>
          </p:cNvGrpSpPr>
          <p:nvPr/>
        </p:nvGrpSpPr>
        <p:grpSpPr bwMode="auto">
          <a:xfrm>
            <a:off x="10834026" y="6446253"/>
            <a:ext cx="943467"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3600" dirty="0">
                <a:latin typeface="Calibri" panose="020F0502020204030204" pitchFamily="34" charset="0"/>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600" dirty="0">
                <a:latin typeface="Calibri" panose="020F0502020204030204" pitchFamily="34" charset="0"/>
              </a:endParaRPr>
            </a:p>
          </p:txBody>
        </p:sp>
      </p:grpSp>
    </p:spTree>
    <p:extLst>
      <p:ext uri="{BB962C8B-B14F-4D97-AF65-F5344CB8AC3E}">
        <p14:creationId xmlns:p14="http://schemas.microsoft.com/office/powerpoint/2010/main" val="261988512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Lst>
  <p:transition/>
  <p:timing>
    <p:tnLst>
      <p:par>
        <p:cTn id="1" dur="indefinite" restart="never" nodeType="tmRoot"/>
      </p:par>
    </p:tnLst>
  </p:timing>
  <p:txStyles>
    <p:titleStyle>
      <a:lvl1pPr algn="l" rtl="0" eaLnBrk="1" fontAlgn="base" hangingPunct="1">
        <a:spcBef>
          <a:spcPct val="0"/>
        </a:spcBef>
        <a:spcAft>
          <a:spcPct val="0"/>
        </a:spcAft>
        <a:defRPr sz="2400" b="0" cap="none" baseline="0">
          <a:solidFill>
            <a:schemeClr val="tx1"/>
          </a:solidFill>
          <a:latin typeface="Calibri" panose="020F050202020403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346075" indent="-346075" algn="l" rtl="0" eaLnBrk="1" fontAlgn="base" hangingPunct="1">
        <a:spcBef>
          <a:spcPct val="100000"/>
        </a:spcBef>
        <a:spcAft>
          <a:spcPct val="0"/>
        </a:spcAft>
        <a:buClr>
          <a:schemeClr val="tx1"/>
        </a:buClr>
        <a:buFont typeface="Webdings" panose="05030102010509060703" pitchFamily="18" charset="2"/>
        <a:buChar char="4"/>
        <a:defRPr sz="2000">
          <a:solidFill>
            <a:schemeClr val="tx1"/>
          </a:solidFill>
          <a:latin typeface="Calibri" panose="020F0502020204030204" pitchFamily="34" charset="0"/>
          <a:ea typeface="+mn-ea"/>
          <a:cs typeface="+mn-cs"/>
        </a:defRPr>
      </a:lvl1pPr>
      <a:lvl2pPr marL="568325" indent="-228600" algn="l" rtl="0" eaLnBrk="1" fontAlgn="base" hangingPunct="1">
        <a:spcBef>
          <a:spcPct val="50000"/>
        </a:spcBef>
        <a:spcAft>
          <a:spcPct val="0"/>
        </a:spcAft>
        <a:buClr>
          <a:schemeClr val="tx1"/>
        </a:buClr>
        <a:buFont typeface="Wingdings" pitchFamily="2" charset="2"/>
        <a:buChar char="§"/>
        <a:defRPr sz="1800">
          <a:solidFill>
            <a:schemeClr val="tx1"/>
          </a:solidFill>
          <a:latin typeface="Calibri" panose="020F0502020204030204" pitchFamily="34" charset="0"/>
        </a:defRPr>
      </a:lvl2pPr>
      <a:lvl3pPr marL="798513" indent="-228600" algn="l" rtl="0" eaLnBrk="1" fontAlgn="base" hangingPunct="1">
        <a:spcBef>
          <a:spcPct val="50000"/>
        </a:spcBef>
        <a:spcAft>
          <a:spcPct val="0"/>
        </a:spcAft>
        <a:buClr>
          <a:schemeClr val="tx1"/>
        </a:buClr>
        <a:buFont typeface="Symbol" panose="05050102010706020507" pitchFamily="18" charset="2"/>
        <a:buChar char="·"/>
        <a:defRPr sz="1800">
          <a:solidFill>
            <a:schemeClr val="tx1"/>
          </a:solidFill>
          <a:latin typeface="Calibri" panose="020F050202020403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5F04B-E47B-450D-AD8C-E704836DC49C}" type="datetimeFigureOut">
              <a:rPr lang="en-IN" smtClean="0"/>
              <a:t>08-10-2017</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B1EEF-F79A-4817-8083-1EEFE859F91C}" type="slidenum">
              <a:rPr lang="en-IN" smtClean="0"/>
              <a:t>‹#›</a:t>
            </a:fld>
            <a:endParaRPr lang="en-IN"/>
          </a:p>
        </p:txBody>
      </p:sp>
    </p:spTree>
    <p:extLst>
      <p:ext uri="{BB962C8B-B14F-4D97-AF65-F5344CB8AC3E}">
        <p14:creationId xmlns:p14="http://schemas.microsoft.com/office/powerpoint/2010/main" val="326399173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0.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slideLayout" Target="../slideLayouts/slideLayout93.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9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cxnSp>
        <p:nvCxnSpPr>
          <p:cNvPr id="3" name="Straight Connector 2"/>
          <p:cNvCxnSpPr/>
          <p:nvPr/>
        </p:nvCxnSpPr>
        <p:spPr bwMode="auto">
          <a:xfrm>
            <a:off x="2209800" y="5867400"/>
            <a:ext cx="7391400" cy="0"/>
          </a:xfrm>
          <a:prstGeom prst="line">
            <a:avLst/>
          </a:prstGeom>
          <a:solidFill>
            <a:schemeClr val="accent1"/>
          </a:solidFill>
          <a:ln w="12700" cap="flat" cmpd="sng" algn="ctr">
            <a:solidFill>
              <a:schemeClr val="bg1">
                <a:lumMod val="65000"/>
              </a:schemeClr>
            </a:solidFill>
            <a:prstDash val="solid"/>
            <a:miter lim="800000"/>
            <a:headEnd type="none" w="med" len="med"/>
            <a:tailEnd type="none" w="med" len="med"/>
          </a:ln>
          <a:effectLst/>
        </p:spPr>
      </p:cxnSp>
      <p:sp>
        <p:nvSpPr>
          <p:cNvPr id="5" name="Rectangle 247"/>
          <p:cNvSpPr txBox="1">
            <a:spLocks noChangeArrowheads="1"/>
          </p:cNvSpPr>
          <p:nvPr/>
        </p:nvSpPr>
        <p:spPr bwMode="auto">
          <a:xfrm>
            <a:off x="533400" y="4690755"/>
            <a:ext cx="11125200" cy="42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125000"/>
              </a:lnSpc>
              <a:spcBef>
                <a:spcPct val="0"/>
              </a:spcBef>
              <a:spcAft>
                <a:spcPct val="0"/>
              </a:spcAft>
              <a:defRPr sz="3600" b="1" cap="none" baseline="0">
                <a:solidFill>
                  <a:schemeClr val="tx1"/>
                </a:solidFill>
                <a:latin typeface="Calibri" panose="020F0502020204030204" pitchFamily="34" charset="0"/>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a:lstStyle>
          <a:p>
            <a:pPr algn="ctr" defTabSz="914377"/>
            <a:r>
              <a:rPr lang="en-US" sz="2400" dirty="0" smtClean="0">
                <a:solidFill>
                  <a:schemeClr val="accent1"/>
                </a:solidFill>
              </a:rPr>
              <a:t>Micro Services Approach &amp; Case Studies</a:t>
            </a:r>
          </a:p>
        </p:txBody>
      </p:sp>
    </p:spTree>
    <p:extLst>
      <p:ext uri="{BB962C8B-B14F-4D97-AF65-F5344CB8AC3E}">
        <p14:creationId xmlns:p14="http://schemas.microsoft.com/office/powerpoint/2010/main" val="194707862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8824" y="887112"/>
            <a:ext cx="4271577" cy="2846689"/>
          </a:xfrm>
          <a:prstGeom prst="rect">
            <a:avLst/>
          </a:prstGeom>
          <a:blipFill>
            <a:blip r:embed="rId3"/>
            <a:stretch>
              <a:fillRect/>
            </a:stretch>
          </a:blipFill>
          <a:ln w="3175" cap="flat" cmpd="sng" algn="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square" lIns="91440" tIns="45720" rIns="91440" bIns="45720" numCol="1" rtlCol="0" anchor="ctr" anchorCtr="0" compatLnSpc="1">
            <a:prstTxWarp prst="textNoShape">
              <a:avLst/>
            </a:prstTxWarp>
          </a:bodyPr>
          <a:lstStyle>
            <a:defPPr>
              <a:defRPr lang="en-US"/>
            </a:defPPr>
            <a:lvl1pPr fontAlgn="base">
              <a:spcBef>
                <a:spcPct val="0"/>
              </a:spcBef>
              <a:spcAft>
                <a:spcPts val="600"/>
              </a:spcAft>
              <a:defRPr sz="1200" b="1">
                <a:solidFill>
                  <a:prstClr val="black"/>
                </a:solidFill>
                <a:latin typeface="Calibri" panose="020F050202020403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Microservices Pattern &amp; Characteristics</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Architecture pattern where complex applications are composed of small, independent processes and services, each organized around individual business capabilities. </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Services are small and focused</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Microservices have language-agnostic application program interfaces or APIs. </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Decentralized Governance - Enables developer choice to build using preferred languages</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5" name="Rounded Rectangle 14"/>
          <p:cNvSpPr/>
          <p:nvPr/>
        </p:nvSpPr>
        <p:spPr bwMode="auto">
          <a:xfrm>
            <a:off x="4851085" y="3625539"/>
            <a:ext cx="3429000" cy="1981200"/>
          </a:xfrm>
          <a:prstGeom prst="roundRect">
            <a:avLst>
              <a:gd name="adj" fmla="val 0"/>
            </a:avLst>
          </a:prstGeom>
          <a:blipFill>
            <a:blip r:embed="rId4">
              <a:duotone>
                <a:schemeClr val="accent4">
                  <a:shade val="45000"/>
                  <a:satMod val="135000"/>
                </a:schemeClr>
                <a:prstClr val="white"/>
              </a:duotone>
            </a:blip>
            <a:stretch>
              <a:fillRect/>
            </a:stretch>
          </a:blipFill>
          <a:ln w="3175" cap="flat" cmpd="sng" algn="ctr">
            <a:gradFill flip="none" rotWithShape="1">
              <a:gsLst>
                <a:gs pos="0">
                  <a:schemeClr val="accent4">
                    <a:lumMod val="60000"/>
                    <a:lumOff val="40000"/>
                  </a:schemeClr>
                </a:gs>
                <a:gs pos="50000">
                  <a:schemeClr val="accent4">
                    <a:lumMod val="40000"/>
                    <a:lumOff val="60000"/>
                  </a:schemeClr>
                </a:gs>
                <a:gs pos="100000">
                  <a:schemeClr val="accent4">
                    <a:lumMod val="20000"/>
                    <a:lumOff val="80000"/>
                  </a:schemeClr>
                </a:gs>
              </a:gsLst>
              <a:lin ang="16200000" scaled="1"/>
              <a:tileRect/>
            </a:grad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Service Structure Patterns:</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Simple Inquiry/Update</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Composite Inquiry - Data Aggregation from multiple data sources</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Composite Update - Data updates to multiple data sources with / without orchestration</a:t>
            </a:r>
          </a:p>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Business Rules Engine - Using an internally hosted rules engine</a:t>
            </a:r>
          </a:p>
        </p:txBody>
      </p:sp>
      <p:sp>
        <p:nvSpPr>
          <p:cNvPr id="17" name="Freeform 16"/>
          <p:cNvSpPr/>
          <p:nvPr/>
        </p:nvSpPr>
        <p:spPr>
          <a:xfrm>
            <a:off x="5283200" y="1701800"/>
            <a:ext cx="2032000" cy="1352371"/>
          </a:xfrm>
          <a:custGeom>
            <a:avLst/>
            <a:gdLst>
              <a:gd name="connsiteX0" fmla="*/ 0 w 1354335"/>
              <a:gd name="connsiteY0" fmla="*/ 135434 h 3124200"/>
              <a:gd name="connsiteX1" fmla="*/ 135434 w 1354335"/>
              <a:gd name="connsiteY1" fmla="*/ 0 h 3124200"/>
              <a:gd name="connsiteX2" fmla="*/ 1218902 w 1354335"/>
              <a:gd name="connsiteY2" fmla="*/ 0 h 3124200"/>
              <a:gd name="connsiteX3" fmla="*/ 1354336 w 1354335"/>
              <a:gd name="connsiteY3" fmla="*/ 135434 h 3124200"/>
              <a:gd name="connsiteX4" fmla="*/ 1354335 w 1354335"/>
              <a:gd name="connsiteY4" fmla="*/ 2988767 h 3124200"/>
              <a:gd name="connsiteX5" fmla="*/ 1218901 w 1354335"/>
              <a:gd name="connsiteY5" fmla="*/ 3124201 h 3124200"/>
              <a:gd name="connsiteX6" fmla="*/ 135434 w 1354335"/>
              <a:gd name="connsiteY6" fmla="*/ 3124200 h 3124200"/>
              <a:gd name="connsiteX7" fmla="*/ 0 w 1354335"/>
              <a:gd name="connsiteY7" fmla="*/ 2988766 h 3124200"/>
              <a:gd name="connsiteX8" fmla="*/ 0 w 1354335"/>
              <a:gd name="connsiteY8" fmla="*/ 135434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335" h="3124200">
                <a:moveTo>
                  <a:pt x="0" y="135434"/>
                </a:moveTo>
                <a:cubicBezTo>
                  <a:pt x="0" y="60636"/>
                  <a:pt x="60636" y="0"/>
                  <a:pt x="135434" y="0"/>
                </a:cubicBezTo>
                <a:lnTo>
                  <a:pt x="1218902" y="0"/>
                </a:lnTo>
                <a:cubicBezTo>
                  <a:pt x="1293700" y="0"/>
                  <a:pt x="1354336" y="60636"/>
                  <a:pt x="1354336" y="135434"/>
                </a:cubicBezTo>
                <a:cubicBezTo>
                  <a:pt x="1354336" y="1086545"/>
                  <a:pt x="1354335" y="2037656"/>
                  <a:pt x="1354335" y="2988767"/>
                </a:cubicBezTo>
                <a:cubicBezTo>
                  <a:pt x="1354335" y="3063565"/>
                  <a:pt x="1293699" y="3124201"/>
                  <a:pt x="1218901" y="3124201"/>
                </a:cubicBezTo>
                <a:lnTo>
                  <a:pt x="135434" y="3124200"/>
                </a:lnTo>
                <a:cubicBezTo>
                  <a:pt x="60636" y="3124200"/>
                  <a:pt x="0" y="3063564"/>
                  <a:pt x="0" y="2988766"/>
                </a:cubicBezTo>
                <a:lnTo>
                  <a:pt x="0" y="135434"/>
                </a:lnTo>
                <a:close/>
              </a:path>
            </a:pathLst>
          </a:custGeom>
          <a:gradFill rotWithShape="1">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56" tIns="91440" rIns="92456" bIns="731520" numCol="1" spcCol="1270" anchor="ctr" anchorCtr="0">
            <a:noAutofit/>
          </a:bodyPr>
          <a:lstStyle/>
          <a:p>
            <a:pPr marL="0" marR="0" lvl="0" indent="0" algn="ctr" defTabSz="577836" rtl="0" eaLnBrk="1" fontAlgn="base"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mn-cs"/>
              </a:rPr>
              <a:t>Single Business Capability</a:t>
            </a:r>
          </a:p>
        </p:txBody>
      </p:sp>
      <p:sp>
        <p:nvSpPr>
          <p:cNvPr id="20" name="Freeform 19"/>
          <p:cNvSpPr/>
          <p:nvPr/>
        </p:nvSpPr>
        <p:spPr>
          <a:xfrm>
            <a:off x="7349233" y="1701800"/>
            <a:ext cx="1557535" cy="1375097"/>
          </a:xfrm>
          <a:custGeom>
            <a:avLst/>
            <a:gdLst>
              <a:gd name="connsiteX0" fmla="*/ 0 w 1354335"/>
              <a:gd name="connsiteY0" fmla="*/ 135434 h 3124200"/>
              <a:gd name="connsiteX1" fmla="*/ 135434 w 1354335"/>
              <a:gd name="connsiteY1" fmla="*/ 0 h 3124200"/>
              <a:gd name="connsiteX2" fmla="*/ 1218902 w 1354335"/>
              <a:gd name="connsiteY2" fmla="*/ 0 h 3124200"/>
              <a:gd name="connsiteX3" fmla="*/ 1354336 w 1354335"/>
              <a:gd name="connsiteY3" fmla="*/ 135434 h 3124200"/>
              <a:gd name="connsiteX4" fmla="*/ 1354335 w 1354335"/>
              <a:gd name="connsiteY4" fmla="*/ 2988767 h 3124200"/>
              <a:gd name="connsiteX5" fmla="*/ 1218901 w 1354335"/>
              <a:gd name="connsiteY5" fmla="*/ 3124201 h 3124200"/>
              <a:gd name="connsiteX6" fmla="*/ 135434 w 1354335"/>
              <a:gd name="connsiteY6" fmla="*/ 3124200 h 3124200"/>
              <a:gd name="connsiteX7" fmla="*/ 0 w 1354335"/>
              <a:gd name="connsiteY7" fmla="*/ 2988766 h 3124200"/>
              <a:gd name="connsiteX8" fmla="*/ 0 w 1354335"/>
              <a:gd name="connsiteY8" fmla="*/ 135434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335" h="3124200">
                <a:moveTo>
                  <a:pt x="0" y="135434"/>
                </a:moveTo>
                <a:cubicBezTo>
                  <a:pt x="0" y="60636"/>
                  <a:pt x="60636" y="0"/>
                  <a:pt x="135434" y="0"/>
                </a:cubicBezTo>
                <a:lnTo>
                  <a:pt x="1218902" y="0"/>
                </a:lnTo>
                <a:cubicBezTo>
                  <a:pt x="1293700" y="0"/>
                  <a:pt x="1354336" y="60636"/>
                  <a:pt x="1354336" y="135434"/>
                </a:cubicBezTo>
                <a:cubicBezTo>
                  <a:pt x="1354336" y="1086545"/>
                  <a:pt x="1354335" y="2037656"/>
                  <a:pt x="1354335" y="2988767"/>
                </a:cubicBezTo>
                <a:cubicBezTo>
                  <a:pt x="1354335" y="3063565"/>
                  <a:pt x="1293699" y="3124201"/>
                  <a:pt x="1218901" y="3124201"/>
                </a:cubicBezTo>
                <a:lnTo>
                  <a:pt x="135434" y="3124200"/>
                </a:lnTo>
                <a:cubicBezTo>
                  <a:pt x="60636" y="3124200"/>
                  <a:pt x="0" y="3063564"/>
                  <a:pt x="0" y="2988766"/>
                </a:cubicBezTo>
                <a:lnTo>
                  <a:pt x="0" y="135434"/>
                </a:lnTo>
                <a:close/>
              </a:path>
            </a:pathLst>
          </a:custGeom>
          <a:gradFill rotWithShape="1">
            <a:gsLst>
              <a:gs pos="0">
                <a:srgbClr val="9BBB59">
                  <a:hueOff val="8437698"/>
                  <a:satOff val="-12660"/>
                  <a:lumOff val="-2059"/>
                  <a:alphaOff val="0"/>
                  <a:shade val="51000"/>
                  <a:satMod val="130000"/>
                </a:srgbClr>
              </a:gs>
              <a:gs pos="80000">
                <a:srgbClr val="9BBB59">
                  <a:hueOff val="8437698"/>
                  <a:satOff val="-12660"/>
                  <a:lumOff val="-2059"/>
                  <a:alphaOff val="0"/>
                  <a:shade val="93000"/>
                  <a:satMod val="130000"/>
                </a:srgbClr>
              </a:gs>
              <a:gs pos="100000">
                <a:srgbClr val="9BBB59">
                  <a:hueOff val="8437698"/>
                  <a:satOff val="-12660"/>
                  <a:lumOff val="-2059"/>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56" tIns="91440" rIns="92456" bIns="731520" numCol="1" spcCol="1270" anchor="ctr" anchorCtr="0">
            <a:noAutofit/>
          </a:bodyPr>
          <a:lstStyle/>
          <a:p>
            <a:pPr marL="0" marR="0" lvl="0" indent="0" algn="ctr" defTabSz="577836" rtl="0" eaLnBrk="1" fontAlgn="base"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mn-cs"/>
              </a:rPr>
              <a:t>Focus on Reusability</a:t>
            </a:r>
          </a:p>
        </p:txBody>
      </p:sp>
      <p:sp>
        <p:nvSpPr>
          <p:cNvPr id="21" name="Freeform 20"/>
          <p:cNvSpPr/>
          <p:nvPr/>
        </p:nvSpPr>
        <p:spPr>
          <a:xfrm>
            <a:off x="8963592" y="1701798"/>
            <a:ext cx="2009209" cy="1352372"/>
          </a:xfrm>
          <a:custGeom>
            <a:avLst/>
            <a:gdLst>
              <a:gd name="connsiteX0" fmla="*/ 0 w 1354335"/>
              <a:gd name="connsiteY0" fmla="*/ 135434 h 3124200"/>
              <a:gd name="connsiteX1" fmla="*/ 135434 w 1354335"/>
              <a:gd name="connsiteY1" fmla="*/ 0 h 3124200"/>
              <a:gd name="connsiteX2" fmla="*/ 1218902 w 1354335"/>
              <a:gd name="connsiteY2" fmla="*/ 0 h 3124200"/>
              <a:gd name="connsiteX3" fmla="*/ 1354336 w 1354335"/>
              <a:gd name="connsiteY3" fmla="*/ 135434 h 3124200"/>
              <a:gd name="connsiteX4" fmla="*/ 1354335 w 1354335"/>
              <a:gd name="connsiteY4" fmla="*/ 2988767 h 3124200"/>
              <a:gd name="connsiteX5" fmla="*/ 1218901 w 1354335"/>
              <a:gd name="connsiteY5" fmla="*/ 3124201 h 3124200"/>
              <a:gd name="connsiteX6" fmla="*/ 135434 w 1354335"/>
              <a:gd name="connsiteY6" fmla="*/ 3124200 h 3124200"/>
              <a:gd name="connsiteX7" fmla="*/ 0 w 1354335"/>
              <a:gd name="connsiteY7" fmla="*/ 2988766 h 3124200"/>
              <a:gd name="connsiteX8" fmla="*/ 0 w 1354335"/>
              <a:gd name="connsiteY8" fmla="*/ 135434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335" h="3124200">
                <a:moveTo>
                  <a:pt x="0" y="135434"/>
                </a:moveTo>
                <a:cubicBezTo>
                  <a:pt x="0" y="60636"/>
                  <a:pt x="60636" y="0"/>
                  <a:pt x="135434" y="0"/>
                </a:cubicBezTo>
                <a:lnTo>
                  <a:pt x="1218902" y="0"/>
                </a:lnTo>
                <a:cubicBezTo>
                  <a:pt x="1293700" y="0"/>
                  <a:pt x="1354336" y="60636"/>
                  <a:pt x="1354336" y="135434"/>
                </a:cubicBezTo>
                <a:cubicBezTo>
                  <a:pt x="1354336" y="1086545"/>
                  <a:pt x="1354335" y="2037656"/>
                  <a:pt x="1354335" y="2988767"/>
                </a:cubicBezTo>
                <a:cubicBezTo>
                  <a:pt x="1354335" y="3063565"/>
                  <a:pt x="1293699" y="3124201"/>
                  <a:pt x="1218901" y="3124201"/>
                </a:cubicBezTo>
                <a:lnTo>
                  <a:pt x="135434" y="3124200"/>
                </a:lnTo>
                <a:cubicBezTo>
                  <a:pt x="60636" y="3124200"/>
                  <a:pt x="0" y="3063564"/>
                  <a:pt x="0" y="2988766"/>
                </a:cubicBezTo>
                <a:lnTo>
                  <a:pt x="0" y="135434"/>
                </a:lnTo>
                <a:close/>
              </a:path>
            </a:pathLst>
          </a:custGeom>
          <a:gradFill rotWithShape="1">
            <a:gsLst>
              <a:gs pos="0">
                <a:srgbClr val="9BBB59">
                  <a:hueOff val="11250264"/>
                  <a:satOff val="-16880"/>
                  <a:lumOff val="-2745"/>
                  <a:alphaOff val="0"/>
                  <a:shade val="51000"/>
                  <a:satMod val="130000"/>
                </a:srgbClr>
              </a:gs>
              <a:gs pos="80000">
                <a:srgbClr val="9BBB59">
                  <a:hueOff val="11250264"/>
                  <a:satOff val="-16880"/>
                  <a:lumOff val="-2745"/>
                  <a:alphaOff val="0"/>
                  <a:shade val="93000"/>
                  <a:satMod val="130000"/>
                </a:srgbClr>
              </a:gs>
              <a:gs pos="100000">
                <a:srgbClr val="9BBB59">
                  <a:hueOff val="11250264"/>
                  <a:satOff val="-16880"/>
                  <a:lumOff val="-2745"/>
                  <a:alphaOff val="0"/>
                  <a:shade val="94000"/>
                  <a:satMod val="135000"/>
                </a:srgbClr>
              </a:gs>
            </a:gsLst>
            <a:lin ang="16200000" scaled="0"/>
          </a:gradFill>
          <a:ln>
            <a:noFill/>
          </a:ln>
          <a:effectLst>
            <a:outerShdw blurRad="40000" dist="23000" dir="5400000" rotWithShape="0">
              <a:srgbClr val="000000">
                <a:alpha val="35000"/>
              </a:srgbClr>
            </a:outerShdw>
          </a:effectLst>
        </p:spPr>
        <p:txBody>
          <a:bodyPr spcFirstLastPara="0" vert="horz" wrap="square" lIns="92456" tIns="91440" rIns="92456" bIns="731520" numCol="1" spcCol="1270" anchor="ctr" anchorCtr="0">
            <a:noAutofit/>
          </a:bodyPr>
          <a:lstStyle/>
          <a:p>
            <a:pPr marL="0" marR="0" lvl="0" indent="0" algn="ctr" defTabSz="577836" rtl="0" eaLnBrk="1" fontAlgn="base" latinLnBrk="0" hangingPunct="1">
              <a:lnSpc>
                <a:spcPct val="90000"/>
              </a:lnSpc>
              <a:spcBef>
                <a:spcPct val="0"/>
              </a:spcBef>
              <a:spcAft>
                <a:spcPct val="3500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mn-cs"/>
              </a:rPr>
              <a:t>Adopt Evolutionary Design</a:t>
            </a:r>
          </a:p>
        </p:txBody>
      </p:sp>
      <p:sp>
        <p:nvSpPr>
          <p:cNvPr id="22" name="Left-Right Arrow 21"/>
          <p:cNvSpPr/>
          <p:nvPr/>
        </p:nvSpPr>
        <p:spPr>
          <a:xfrm>
            <a:off x="4925135" y="2371999"/>
            <a:ext cx="6379463" cy="609600"/>
          </a:xfrm>
          <a:prstGeom prst="leftRightArrow">
            <a:avLst/>
          </a:prstGeom>
          <a:gradFill rotWithShape="1">
            <a:gsLst>
              <a:gs pos="0">
                <a:srgbClr val="9BBB59">
                  <a:tint val="40000"/>
                  <a:hueOff val="0"/>
                  <a:satOff val="0"/>
                  <a:lumOff val="0"/>
                  <a:alphaOff val="0"/>
                  <a:shade val="51000"/>
                  <a:satMod val="130000"/>
                </a:srgbClr>
              </a:gs>
              <a:gs pos="80000">
                <a:srgbClr val="9BBB59">
                  <a:tint val="40000"/>
                  <a:hueOff val="0"/>
                  <a:satOff val="0"/>
                  <a:lumOff val="0"/>
                  <a:alphaOff val="0"/>
                  <a:shade val="93000"/>
                  <a:satMod val="130000"/>
                </a:srgbClr>
              </a:gs>
              <a:gs pos="100000">
                <a:srgbClr val="9BBB59">
                  <a:tint val="40000"/>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p:spPr>
        <p:txBody>
          <a:bodyPr lIns="0" tIns="0" rIns="0" bIns="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prstClr val="black">
                    <a:hueOff val="0"/>
                    <a:satOff val="0"/>
                    <a:lumOff val="0"/>
                    <a:alphaOff val="0"/>
                  </a:prstClr>
                </a:solidFill>
                <a:effectLst/>
                <a:uLnTx/>
                <a:uFillTx/>
                <a:latin typeface="Calibri" panose="020F0502020204030204" pitchFamily="34" charset="0"/>
                <a:ea typeface="+mn-ea"/>
                <a:cs typeface="+mn-cs"/>
              </a:rPr>
              <a:t>Microservices Design Considerations</a:t>
            </a:r>
          </a:p>
        </p:txBody>
      </p:sp>
      <p:sp>
        <p:nvSpPr>
          <p:cNvPr id="24" name="Rounded Rectangle 23"/>
          <p:cNvSpPr/>
          <p:nvPr/>
        </p:nvSpPr>
        <p:spPr bwMode="auto">
          <a:xfrm>
            <a:off x="8591682" y="3625540"/>
            <a:ext cx="3295519" cy="1981200"/>
          </a:xfrm>
          <a:prstGeom prst="roundRect">
            <a:avLst>
              <a:gd name="adj" fmla="val 0"/>
            </a:avLst>
          </a:prstGeom>
          <a:blipFill>
            <a:blip r:embed="rId4">
              <a:duotone>
                <a:srgbClr val="8064A2">
                  <a:shade val="45000"/>
                  <a:satMod val="135000"/>
                </a:srgbClr>
                <a:prstClr val="white"/>
              </a:duotone>
            </a:blip>
            <a:stretch>
              <a:fillRect/>
            </a:stretch>
          </a:blipFill>
          <a:ln w="3175" cap="flat" cmpd="sng" algn="ctr">
            <a:gradFill flip="none" rotWithShape="1">
              <a:gsLst>
                <a:gs pos="0">
                  <a:srgbClr val="8064A2">
                    <a:lumMod val="60000"/>
                    <a:lumOff val="40000"/>
                  </a:srgbClr>
                </a:gs>
                <a:gs pos="50000">
                  <a:srgbClr val="8064A2">
                    <a:lumMod val="40000"/>
                    <a:lumOff val="60000"/>
                  </a:srgbClr>
                </a:gs>
                <a:gs pos="100000">
                  <a:srgbClr val="8064A2">
                    <a:lumMod val="20000"/>
                    <a:lumOff val="80000"/>
                  </a:srgbClr>
                </a:gs>
              </a:gsLst>
              <a:lin ang="16200000" scaled="1"/>
              <a:tileRect/>
            </a:grad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Reusable Frameworks &amp; Components for:</a:t>
            </a:r>
          </a:p>
          <a:p>
            <a:pPr marL="342891" marR="0" lvl="0" indent="-285744"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cs typeface="+mn-cs"/>
              </a:rPr>
              <a:t>Error/Exception Logging</a:t>
            </a:r>
          </a:p>
          <a:p>
            <a:pPr marL="342891" marR="0" lvl="0" indent="-285744"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cs typeface="+mn-cs"/>
              </a:rPr>
              <a:t>Generating service documentation (generate Swagger specs - in case of RESTful Microservices)</a:t>
            </a:r>
          </a:p>
          <a:p>
            <a:pPr marL="342891" marR="0" lvl="0" indent="-285744"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cs typeface="+mn-cs"/>
              </a:rPr>
              <a:t>Cache</a:t>
            </a:r>
          </a:p>
          <a:p>
            <a:pPr marL="342891" marR="0" lvl="0" indent="-285744"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prstClr val="black"/>
                </a:solidFill>
                <a:effectLst/>
                <a:uLnTx/>
                <a:uFillTx/>
                <a:latin typeface="Calibri" panose="020F0502020204030204" pitchFamily="34" charset="0"/>
                <a:ea typeface="+mn-ea"/>
                <a:cs typeface="+mn-cs"/>
              </a:rPr>
              <a:t>Microservices</a:t>
            </a:r>
          </a:p>
        </p:txBody>
      </p:sp>
      <p:pic>
        <p:nvPicPr>
          <p:cNvPr id="1026" name="Picture 2" descr="Microservice Aggregator Design Patter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99" y="3920394"/>
            <a:ext cx="4492191" cy="26582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36099" y="189995"/>
            <a:ext cx="39100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Patterns &amp; Principles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6" name="Straight Connector 15"/>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9" name="Group 5"/>
          <p:cNvGrpSpPr>
            <a:grpSpLocks noChangeAspect="1"/>
          </p:cNvGrpSpPr>
          <p:nvPr/>
        </p:nvGrpSpPr>
        <p:grpSpPr bwMode="auto">
          <a:xfrm>
            <a:off x="10889798" y="6319122"/>
            <a:ext cx="765175" cy="130105"/>
            <a:chOff x="5094" y="3939"/>
            <a:chExt cx="1488" cy="255"/>
          </a:xfrm>
        </p:grpSpPr>
        <p:sp>
          <p:nvSpPr>
            <p:cNvPr id="2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23063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673367" y="1207153"/>
            <a:ext cx="4587765" cy="4349907"/>
            <a:chOff x="1189137" y="1466043"/>
            <a:chExt cx="6993166" cy="4349907"/>
          </a:xfrm>
        </p:grpSpPr>
        <p:sp>
          <p:nvSpPr>
            <p:cNvPr id="5" name="Rounded Rectangle 4"/>
            <p:cNvSpPr/>
            <p:nvPr/>
          </p:nvSpPr>
          <p:spPr bwMode="auto">
            <a:xfrm>
              <a:off x="1189137" y="2173156"/>
              <a:ext cx="1979368" cy="935665"/>
            </a:xfrm>
            <a:prstGeom prst="roundRect">
              <a:avLst/>
            </a:prstGeom>
            <a:ln>
              <a:headEnd type="none" w="sm" len="sm"/>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Traditional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Web Application</a:t>
              </a:r>
            </a:p>
          </p:txBody>
        </p:sp>
        <p:sp>
          <p:nvSpPr>
            <p:cNvPr id="6" name="Rounded Rectangle 5"/>
            <p:cNvSpPr/>
            <p:nvPr/>
          </p:nvSpPr>
          <p:spPr bwMode="auto">
            <a:xfrm>
              <a:off x="1189137" y="3994553"/>
              <a:ext cx="1979367" cy="935665"/>
            </a:xfrm>
            <a:prstGeom prst="roundRect">
              <a:avLst/>
            </a:prstGeom>
            <a:ln>
              <a:headEnd type="none" w="sm" len="sm"/>
              <a:tailEnd type="triangl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Browser/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Native App</a:t>
              </a:r>
            </a:p>
          </p:txBody>
        </p:sp>
        <p:sp>
          <p:nvSpPr>
            <p:cNvPr id="7" name="Rectangle 6"/>
            <p:cNvSpPr/>
            <p:nvPr/>
          </p:nvSpPr>
          <p:spPr bwMode="auto">
            <a:xfrm>
              <a:off x="3930241" y="2350314"/>
              <a:ext cx="2254102" cy="2339164"/>
            </a:xfrm>
            <a:prstGeom prst="rect">
              <a:avLst/>
            </a:prstGeom>
            <a:ln>
              <a:headEnd type="none" w="sm" len="sm"/>
              <a:tailEnd type="triangl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API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Gateway</a:t>
              </a:r>
            </a:p>
          </p:txBody>
        </p:sp>
        <p:sp>
          <p:nvSpPr>
            <p:cNvPr id="8" name="Rounded Rectangle 7"/>
            <p:cNvSpPr/>
            <p:nvPr/>
          </p:nvSpPr>
          <p:spPr bwMode="auto">
            <a:xfrm>
              <a:off x="6946081" y="2297279"/>
              <a:ext cx="1236221" cy="433144"/>
            </a:xfrm>
            <a:prstGeom prst="roundRect">
              <a:avLst/>
            </a:prstGeom>
            <a:ln>
              <a:headEnd type="none" w="sm" len="sm"/>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Service A</a:t>
              </a:r>
            </a:p>
          </p:txBody>
        </p:sp>
        <p:sp>
          <p:nvSpPr>
            <p:cNvPr id="9" name="Rounded Rectangle 8"/>
            <p:cNvSpPr/>
            <p:nvPr/>
          </p:nvSpPr>
          <p:spPr bwMode="auto">
            <a:xfrm>
              <a:off x="6946082" y="3250715"/>
              <a:ext cx="1236221" cy="469951"/>
            </a:xfrm>
            <a:prstGeom prst="roundRect">
              <a:avLst/>
            </a:prstGeom>
            <a:ln>
              <a:headEnd type="none" w="sm" len="sm"/>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Service B</a:t>
              </a:r>
            </a:p>
          </p:txBody>
        </p:sp>
        <p:sp>
          <p:nvSpPr>
            <p:cNvPr id="10" name="Rounded Rectangle 9"/>
            <p:cNvSpPr/>
            <p:nvPr/>
          </p:nvSpPr>
          <p:spPr bwMode="auto">
            <a:xfrm>
              <a:off x="6946081" y="4218083"/>
              <a:ext cx="1236221" cy="500985"/>
            </a:xfrm>
            <a:prstGeom prst="roundRect">
              <a:avLst/>
            </a:prstGeom>
            <a:ln>
              <a:headEnd type="none" w="sm" len="sm"/>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Service C</a:t>
              </a:r>
            </a:p>
          </p:txBody>
        </p:sp>
        <p:sp>
          <p:nvSpPr>
            <p:cNvPr id="11" name="Rounded Rectangular Callout 10"/>
            <p:cNvSpPr/>
            <p:nvPr/>
          </p:nvSpPr>
          <p:spPr bwMode="auto">
            <a:xfrm>
              <a:off x="3930240" y="1466043"/>
              <a:ext cx="2569858" cy="499615"/>
            </a:xfrm>
            <a:prstGeom prst="wedgeRoundRectCallout">
              <a:avLst>
                <a:gd name="adj1" fmla="val -44550"/>
                <a:gd name="adj2" fmla="val 127444"/>
                <a:gd name="adj3" fmla="val 16667"/>
              </a:avLst>
            </a:prstGeom>
            <a:ln>
              <a:headEnd type="none" w="sm" len="sm"/>
              <a:tailEnd type="triangl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Single entry point</a:t>
              </a:r>
            </a:p>
          </p:txBody>
        </p:sp>
        <p:cxnSp>
          <p:nvCxnSpPr>
            <p:cNvPr id="13" name="Straight Connector 12"/>
            <p:cNvCxnSpPr>
              <a:stCxn id="5" idx="3"/>
              <a:endCxn id="7" idx="1"/>
            </p:cNvCxnSpPr>
            <p:nvPr/>
          </p:nvCxnSpPr>
          <p:spPr bwMode="auto">
            <a:xfrm>
              <a:off x="3168505" y="2640989"/>
              <a:ext cx="761736" cy="87890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a:stCxn id="6" idx="3"/>
            </p:cNvCxnSpPr>
            <p:nvPr/>
          </p:nvCxnSpPr>
          <p:spPr bwMode="auto">
            <a:xfrm flipV="1">
              <a:off x="3168504" y="3700022"/>
              <a:ext cx="761737" cy="76236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p:cNvCxnSpPr>
              <a:endCxn id="8" idx="1"/>
            </p:cNvCxnSpPr>
            <p:nvPr/>
          </p:nvCxnSpPr>
          <p:spPr bwMode="auto">
            <a:xfrm flipV="1">
              <a:off x="6184342" y="2513851"/>
              <a:ext cx="761739" cy="821674"/>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p:cNvCxnSpPr>
              <a:endCxn id="10" idx="1"/>
            </p:cNvCxnSpPr>
            <p:nvPr/>
          </p:nvCxnSpPr>
          <p:spPr bwMode="auto">
            <a:xfrm>
              <a:off x="6184343" y="3955380"/>
              <a:ext cx="761738" cy="51319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a:stCxn id="7" idx="3"/>
            </p:cNvCxnSpPr>
            <p:nvPr/>
          </p:nvCxnSpPr>
          <p:spPr bwMode="auto">
            <a:xfrm>
              <a:off x="6184343" y="3519896"/>
              <a:ext cx="761738"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Rounded Rectangular Callout 23"/>
            <p:cNvSpPr/>
            <p:nvPr/>
          </p:nvSpPr>
          <p:spPr bwMode="auto">
            <a:xfrm>
              <a:off x="3168504" y="5238610"/>
              <a:ext cx="1860697" cy="577340"/>
            </a:xfrm>
            <a:prstGeom prst="wedgeRoundRectCallout">
              <a:avLst>
                <a:gd name="adj1" fmla="val -43638"/>
                <a:gd name="adj2" fmla="val -197407"/>
                <a:gd name="adj3" fmla="val 16667"/>
              </a:avLst>
            </a:prstGeom>
            <a:ln>
              <a:headEnd type="none" w="sm" len="sm"/>
              <a:tailEnd type="triangl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Client-specific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APIs</a:t>
              </a:r>
            </a:p>
          </p:txBody>
        </p:sp>
        <p:sp>
          <p:nvSpPr>
            <p:cNvPr id="25" name="Rounded Rectangular Callout 24"/>
            <p:cNvSpPr/>
            <p:nvPr/>
          </p:nvSpPr>
          <p:spPr bwMode="auto">
            <a:xfrm>
              <a:off x="5391808" y="5325671"/>
              <a:ext cx="2100761" cy="490279"/>
            </a:xfrm>
            <a:prstGeom prst="wedgeRoundRectCallout">
              <a:avLst>
                <a:gd name="adj1" fmla="val 8499"/>
                <a:gd name="adj2" fmla="val -265548"/>
                <a:gd name="adj3" fmla="val 16667"/>
              </a:avLst>
            </a:prstGeom>
            <a:ln>
              <a:headEnd type="none" w="sm" len="sm"/>
              <a:tailEnd type="triangl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Protocol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Translation</a:t>
              </a:r>
            </a:p>
          </p:txBody>
        </p:sp>
      </p:grpSp>
      <p:sp>
        <p:nvSpPr>
          <p:cNvPr id="27" name="TextBox 26"/>
          <p:cNvSpPr txBox="1"/>
          <p:nvPr/>
        </p:nvSpPr>
        <p:spPr>
          <a:xfrm>
            <a:off x="100847" y="977496"/>
            <a:ext cx="3445836" cy="5296305"/>
          </a:xfrm>
          <a:prstGeom prst="rect">
            <a:avLst/>
          </a:prstGeom>
          <a:blipFill>
            <a:blip r:embed="rId3">
              <a:duotone>
                <a:srgbClr val="8064A2">
                  <a:shade val="45000"/>
                  <a:satMod val="135000"/>
                </a:srgbClr>
                <a:prstClr val="white"/>
              </a:duotone>
            </a:blip>
            <a:stretch>
              <a:fillRect/>
            </a:stretch>
          </a:blipFill>
          <a:ln w="3175" cap="flat" cmpd="sng" algn="ctr">
            <a:gradFill flip="none" rotWithShape="1">
              <a:gsLst>
                <a:gs pos="0">
                  <a:srgbClr val="8064A2">
                    <a:lumMod val="60000"/>
                    <a:lumOff val="40000"/>
                  </a:srgbClr>
                </a:gs>
                <a:gs pos="50000">
                  <a:srgbClr val="8064A2">
                    <a:lumMod val="40000"/>
                    <a:lumOff val="60000"/>
                  </a:srgbClr>
                </a:gs>
                <a:gs pos="100000">
                  <a:srgbClr val="8064A2">
                    <a:lumMod val="20000"/>
                    <a:lumOff val="80000"/>
                  </a:srgbClr>
                </a:gs>
              </a:gsLst>
              <a:lin ang="16200000" scaled="1"/>
              <a:tileRect/>
            </a:grad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square" lIns="91440" tIns="45720" rIns="91440" bIns="45720" numCol="1" rtlCol="0" anchor="t" anchorCtr="0" compatLnSpc="1">
            <a:prstTxWarp prst="textNoShape">
              <a:avLst/>
            </a:prstTxWarp>
          </a:bodyPr>
          <a:lstStyle>
            <a:defPPr>
              <a:defRPr lang="en-US"/>
            </a:defPPr>
            <a:lvl1pPr marR="0" lvl="0" indent="0" fontAlgn="base">
              <a:lnSpc>
                <a:spcPct val="100000"/>
              </a:lnSpc>
              <a:spcBef>
                <a:spcPct val="0"/>
              </a:spcBef>
              <a:spcAft>
                <a:spcPts val="600"/>
              </a:spcAft>
              <a:buClrTx/>
              <a:buSzTx/>
              <a:buFontTx/>
              <a:buNone/>
              <a:tabLst/>
              <a:defRPr kumimoji="0" sz="1200" b="1" i="0" u="none" strike="noStrike" kern="0" cap="none" spc="0" normalizeH="0" baseline="0">
                <a:ln>
                  <a:noFill/>
                </a:ln>
                <a:solidFill>
                  <a:prstClr val="black"/>
                </a:solidFill>
                <a:effectLst/>
                <a:uLnTx/>
                <a:uFillTx/>
                <a:latin typeface="Calibri" panose="020F050202020403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Drawbacks of Microservices</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Application Clients/app developers need to understand how the application is partitioned into micro services </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Microservices typically provide fine-grained APIs, which means that clients need to interact with multiple services to get the desired data</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rPr>
              <a:t>Different clients need different data. For example, the desktop browser version of a product details page on desktop is typically more elaborate then the mobile version. </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600" b="1" i="0" u="none" strike="noStrike" kern="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30" name="Rectangle 29"/>
          <p:cNvSpPr/>
          <p:nvPr/>
        </p:nvSpPr>
        <p:spPr>
          <a:xfrm>
            <a:off x="8451312" y="977495"/>
            <a:ext cx="3724923" cy="5391775"/>
          </a:xfrm>
          <a:prstGeom prst="rect">
            <a:avLst/>
          </a:prstGeom>
          <a:blipFill>
            <a:blip r:embed="rId4"/>
            <a:stretch>
              <a:fillRect/>
            </a:stretch>
          </a:blipFill>
          <a:ln w="3175" cap="flat" cmpd="sng" algn="ct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prstDash val="solid"/>
            <a:miter lim="800000"/>
            <a:headEnd type="none" w="sm" len="sm"/>
            <a:tailEnd type="triangle" w="med" len="med"/>
          </a:ln>
          <a:effectLst>
            <a:outerShdw blurRad="76200" dir="18900000" sy="23000" kx="-1200000" algn="bl" rotWithShape="0">
              <a:prstClr val="black">
                <a:alpha val="20000"/>
              </a:prst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Benefits of using an API gateway: </a:t>
            </a: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Abstracts details of how the application is partitioned into micro services from client applications.</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Clients are insulated from determining the locations of service instances </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Secures the services(backend) from client attacks </a:t>
            </a: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l"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Provides the optimal API for each client (desktop, mobile etc.) </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85744" marR="0" lvl="0" indent="-285744" algn="just" defTabSz="914400" rtl="0" eaLnBrk="1" fontAlgn="base" latinLnBrk="0" hangingPunct="1">
              <a:lnSpc>
                <a:spcPct val="100000"/>
              </a:lnSpc>
              <a:spcBef>
                <a:spcPct val="0"/>
              </a:spcBef>
              <a:spcAft>
                <a:spcPts val="6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Reduces the number of requests/roundtrips by moving logic for calling multiple services from the client to API gateway. </a:t>
            </a:r>
          </a:p>
        </p:txBody>
      </p:sp>
      <p:sp>
        <p:nvSpPr>
          <p:cNvPr id="21" name="TextBox 20"/>
          <p:cNvSpPr txBox="1"/>
          <p:nvPr/>
        </p:nvSpPr>
        <p:spPr>
          <a:xfrm>
            <a:off x="236099" y="189995"/>
            <a:ext cx="38606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Behind API Gateway</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Rectangle 27"/>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29" name="Group 5"/>
          <p:cNvGrpSpPr>
            <a:grpSpLocks noChangeAspect="1"/>
          </p:cNvGrpSpPr>
          <p:nvPr/>
        </p:nvGrpSpPr>
        <p:grpSpPr bwMode="auto">
          <a:xfrm>
            <a:off x="10889798" y="6319122"/>
            <a:ext cx="765175" cy="130105"/>
            <a:chOff x="5094" y="3939"/>
            <a:chExt cx="1488" cy="255"/>
          </a:xfrm>
        </p:grpSpPr>
        <p:sp>
          <p:nvSpPr>
            <p:cNvPr id="3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16137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099" y="189995"/>
            <a:ext cx="127663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Cast Study</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 name="Straight Connector 3"/>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 name="Group 5"/>
          <p:cNvGrpSpPr>
            <a:grpSpLocks noChangeAspect="1"/>
          </p:cNvGrpSpPr>
          <p:nvPr/>
        </p:nvGrpSpPr>
        <p:grpSpPr bwMode="auto">
          <a:xfrm>
            <a:off x="10889798" y="6319122"/>
            <a:ext cx="765175" cy="130105"/>
            <a:chOff x="5094" y="3939"/>
            <a:chExt cx="1488" cy="255"/>
          </a:xfrm>
        </p:grpSpPr>
        <p:sp>
          <p:nvSpPr>
            <p:cNvPr id="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3" name="TextBox 12"/>
          <p:cNvSpPr txBox="1"/>
          <p:nvPr/>
        </p:nvSpPr>
        <p:spPr>
          <a:xfrm>
            <a:off x="1823404" y="2306066"/>
            <a:ext cx="2579296" cy="1631216"/>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Allianz Insurance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smtClean="0">
                <a:solidFill>
                  <a:prstClr val="black"/>
                </a:solidFill>
                <a:latin typeface="Calibri" panose="020F0502020204030204"/>
              </a:rPr>
              <a:t>Disney</a:t>
            </a:r>
            <a:endPar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Cathay United Bank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Volvo Motors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T-Mobile</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87463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60349" y="1138986"/>
            <a:ext cx="11735892" cy="360461"/>
          </a:xfrm>
          <a:prstGeom prst="rect">
            <a:avLst/>
          </a:prstGeom>
          <a:solidFill>
            <a:schemeClr val="accent2">
              <a:lumMod val="75000"/>
            </a:schemeClr>
          </a:solidFill>
          <a:ln w="9525">
            <a:noFill/>
            <a:miter lim="800000"/>
            <a:headEnd/>
            <a:tailEnd/>
          </a:ln>
        </p:spPr>
        <p:txBody>
          <a:bodyPr vert="horz" wrap="square" lIns="162560" tIns="81280" rIns="162560" bIns="81280" numCol="1" anchor="t" anchorCtr="0" compatLnSpc="1">
            <a:prstTxWarp prst="textNoShape">
              <a:avLst/>
            </a:prstTxWarp>
          </a:bodyPr>
          <a:lstStyle>
            <a:lvl1pPr marL="0" marR="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sz="1400" baseline="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lvl="0">
              <a:buClr>
                <a:sysClr val="windowText" lastClr="000000"/>
              </a:buClr>
            </a:pPr>
            <a:r>
              <a:rPr lang="en-US" sz="1467" b="1" kern="0" dirty="0">
                <a:solidFill>
                  <a:schemeClr val="bg1"/>
                </a:solidFill>
                <a:latin typeface="Calibri" panose="020F0502020204030204" pitchFamily="34" charset="0"/>
              </a:rPr>
              <a:t> Client : Largest </a:t>
            </a:r>
            <a:r>
              <a:rPr lang="en-US" sz="1467" b="1" kern="0" dirty="0" smtClean="0">
                <a:solidFill>
                  <a:schemeClr val="bg1"/>
                </a:solidFill>
                <a:latin typeface="Calibri" panose="020F0502020204030204" pitchFamily="34" charset="0"/>
              </a:rPr>
              <a:t>Insurance Company</a:t>
            </a:r>
            <a:endParaRPr lang="en-US" sz="1467" b="1" kern="0" dirty="0">
              <a:solidFill>
                <a:schemeClr val="bg1"/>
              </a:solidFill>
              <a:latin typeface="Calibri"/>
            </a:endParaRPr>
          </a:p>
        </p:txBody>
      </p:sp>
      <p:sp>
        <p:nvSpPr>
          <p:cNvPr id="5" name="Text Placeholder 6"/>
          <p:cNvSpPr txBox="1">
            <a:spLocks/>
          </p:cNvSpPr>
          <p:nvPr/>
        </p:nvSpPr>
        <p:spPr bwMode="auto">
          <a:xfrm>
            <a:off x="260348" y="1834797"/>
            <a:ext cx="5200112"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Business Objectives</a:t>
            </a:r>
          </a:p>
        </p:txBody>
      </p:sp>
      <p:sp>
        <p:nvSpPr>
          <p:cNvPr id="6" name="Text Placeholder 7"/>
          <p:cNvSpPr txBox="1">
            <a:spLocks/>
          </p:cNvSpPr>
          <p:nvPr/>
        </p:nvSpPr>
        <p:spPr bwMode="auto">
          <a:xfrm>
            <a:off x="5771458" y="1834796"/>
            <a:ext cx="6224783"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HCL Solution</a:t>
            </a:r>
          </a:p>
        </p:txBody>
      </p:sp>
      <p:sp>
        <p:nvSpPr>
          <p:cNvPr id="8" name="TextBox 7"/>
          <p:cNvSpPr txBox="1"/>
          <p:nvPr/>
        </p:nvSpPr>
        <p:spPr>
          <a:xfrm>
            <a:off x="5761909" y="2338079"/>
            <a:ext cx="6234331" cy="830997"/>
          </a:xfrm>
          <a:prstGeom prst="rect">
            <a:avLst/>
          </a:prstGeom>
          <a:noFill/>
          <a:ln>
            <a:solidFill>
              <a:schemeClr val="tx1"/>
            </a:solidFill>
            <a:prstDash val="sysDot"/>
          </a:ln>
        </p:spPr>
        <p:txBody>
          <a:bodyPr wrap="square" rtlCol="0">
            <a:spAutoFit/>
          </a:bodyPr>
          <a:lstStyle/>
          <a:p>
            <a:pPr marL="228594" indent="-228594">
              <a:buFont typeface="Arial" panose="020B0604020202020204" pitchFamily="34" charset="0"/>
              <a:buChar char="•"/>
              <a:defRPr/>
            </a:pPr>
            <a:r>
              <a:rPr lang="en-US" sz="1200" dirty="0" smtClean="0">
                <a:latin typeface="Calibri" panose="020F0502020204030204" pitchFamily="34" charset="0"/>
              </a:rPr>
              <a:t>Allianz Online built </a:t>
            </a:r>
            <a:r>
              <a:rPr lang="en-US" sz="1200" dirty="0">
                <a:latin typeface="Calibri" panose="020F0502020204030204" pitchFamily="34" charset="0"/>
              </a:rPr>
              <a:t>with common UI components and templates prebuilt as per UX guidelines</a:t>
            </a:r>
          </a:p>
          <a:p>
            <a:pPr marL="228594" indent="-228594">
              <a:buFont typeface="Arial" panose="020B0604020202020204" pitchFamily="34" charset="0"/>
              <a:buChar char="•"/>
              <a:defRPr/>
            </a:pPr>
            <a:r>
              <a:rPr lang="en-US" sz="1200" dirty="0">
                <a:latin typeface="Calibri" panose="020F0502020204030204" pitchFamily="34" charset="0"/>
              </a:rPr>
              <a:t>Iterative development and loose coupling between UI and Backend APIs, resulting in fast mockups of UI, and parallel development on APIs</a:t>
            </a:r>
          </a:p>
          <a:p>
            <a:pPr marL="228594" indent="-228594">
              <a:buFont typeface="Arial" panose="020B0604020202020204" pitchFamily="34" charset="0"/>
              <a:buChar char="•"/>
            </a:pPr>
            <a:endParaRPr lang="en-US" sz="1200" dirty="0">
              <a:latin typeface="Calibri" panose="020F0502020204030204" pitchFamily="34" charset="0"/>
            </a:endParaRPr>
          </a:p>
        </p:txBody>
      </p:sp>
      <p:sp>
        <p:nvSpPr>
          <p:cNvPr id="10" name="Text Placeholder 9"/>
          <p:cNvSpPr txBox="1">
            <a:spLocks/>
          </p:cNvSpPr>
          <p:nvPr/>
        </p:nvSpPr>
        <p:spPr bwMode="auto">
          <a:xfrm>
            <a:off x="5761909" y="4007387"/>
            <a:ext cx="6234331"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Customer Benefits</a:t>
            </a:r>
          </a:p>
        </p:txBody>
      </p:sp>
      <p:sp>
        <p:nvSpPr>
          <p:cNvPr id="11" name="TextBox 10"/>
          <p:cNvSpPr txBox="1"/>
          <p:nvPr/>
        </p:nvSpPr>
        <p:spPr>
          <a:xfrm>
            <a:off x="260349" y="4449652"/>
            <a:ext cx="5200112" cy="1569660"/>
          </a:xfrm>
          <a:prstGeom prst="rect">
            <a:avLst/>
          </a:prstGeom>
          <a:noFill/>
          <a:ln>
            <a:solidFill>
              <a:schemeClr val="tx1"/>
            </a:solidFill>
            <a:prstDash val="sysDot"/>
          </a:ln>
        </p:spPr>
        <p:txBody>
          <a:bodyPr wrap="square" rtlCol="0">
            <a:spAutoFit/>
          </a:bodyPr>
          <a:lstStyle/>
          <a:p>
            <a:pPr marL="228594" indent="-228594">
              <a:buFont typeface="Arial" panose="020B0604020202020204" pitchFamily="34" charset="0"/>
              <a:buChar char="•"/>
            </a:pPr>
            <a:endParaRPr lang="en-US" sz="1200" dirty="0">
              <a:latin typeface="Calibri" panose="020F0502020204030204" pitchFamily="34" charset="0"/>
            </a:endParaRPr>
          </a:p>
          <a:p>
            <a:pPr marL="228594" indent="-228594">
              <a:buFont typeface="Arial" panose="020B0604020202020204" pitchFamily="34" charset="0"/>
              <a:buChar char="•"/>
            </a:pPr>
            <a:r>
              <a:rPr lang="en-US" sz="1200" dirty="0" smtClean="0">
                <a:latin typeface="Calibri" panose="020F0502020204030204" pitchFamily="34" charset="0"/>
              </a:rPr>
              <a:t>Swagger</a:t>
            </a:r>
            <a:r>
              <a:rPr lang="en-US" sz="1200" dirty="0">
                <a:latin typeface="Calibri" panose="020F0502020204030204" pitchFamily="34" charset="0"/>
              </a:rPr>
              <a:t>, JSON</a:t>
            </a:r>
          </a:p>
          <a:p>
            <a:pPr marL="228594" indent="-228594">
              <a:buFont typeface="Arial" panose="020B0604020202020204" pitchFamily="34" charset="0"/>
              <a:buChar char="•"/>
            </a:pPr>
            <a:r>
              <a:rPr lang="en-US" sz="1200" dirty="0">
                <a:latin typeface="Calibri" panose="020F0502020204030204" pitchFamily="34" charset="0"/>
              </a:rPr>
              <a:t>OAUTH 2.0</a:t>
            </a:r>
          </a:p>
          <a:p>
            <a:pPr marL="228594" indent="-228594">
              <a:buFont typeface="Arial" panose="020B0604020202020204" pitchFamily="34" charset="0"/>
              <a:buChar char="•"/>
            </a:pPr>
            <a:r>
              <a:rPr lang="en-US" sz="1200" dirty="0" smtClean="0">
                <a:latin typeface="Calibri" panose="020F0502020204030204" pitchFamily="34" charset="0"/>
              </a:rPr>
              <a:t>Maven</a:t>
            </a:r>
            <a:r>
              <a:rPr lang="en-US" sz="1200" dirty="0">
                <a:latin typeface="Calibri" panose="020F0502020204030204" pitchFamily="34" charset="0"/>
              </a:rPr>
              <a:t>, Jenkins (deployment automation)</a:t>
            </a:r>
          </a:p>
          <a:p>
            <a:pPr marL="228594" indent="-228594">
              <a:buFont typeface="Arial" panose="020B0604020202020204" pitchFamily="34" charset="0"/>
              <a:buChar char="•"/>
            </a:pPr>
            <a:r>
              <a:rPr lang="en-US" sz="1200" dirty="0" smtClean="0">
                <a:latin typeface="Calibri" panose="020F0502020204030204" pitchFamily="34" charset="0"/>
              </a:rPr>
              <a:t>APIGEE API Platform</a:t>
            </a:r>
          </a:p>
          <a:p>
            <a:pPr marL="228594" indent="-228594">
              <a:buFont typeface="Arial" panose="020B0604020202020204" pitchFamily="34" charset="0"/>
              <a:buChar char="•"/>
            </a:pPr>
            <a:r>
              <a:rPr lang="en-US" sz="1200" dirty="0" smtClean="0">
                <a:latin typeface="Calibri" panose="020F0502020204030204" pitchFamily="34" charset="0"/>
              </a:rPr>
              <a:t>HTML5 / CSS3 /ANGULAR JS</a:t>
            </a:r>
          </a:p>
          <a:p>
            <a:pPr marL="228594" indent="-228594">
              <a:buFont typeface="Arial" panose="020B0604020202020204" pitchFamily="34" charset="0"/>
              <a:buChar char="•"/>
            </a:pPr>
            <a:r>
              <a:rPr lang="en-US" sz="1200" dirty="0" smtClean="0">
                <a:latin typeface="Calibri" panose="020F0502020204030204" pitchFamily="34" charset="0"/>
              </a:rPr>
              <a:t>Spring Boot,Hibernate,Java 1.7</a:t>
            </a:r>
          </a:p>
          <a:p>
            <a:pPr marL="228594" indent="-228594">
              <a:buFont typeface="Arial" panose="020B0604020202020204" pitchFamily="34" charset="0"/>
              <a:buChar char="•"/>
            </a:pPr>
            <a:r>
              <a:rPr lang="en-US" sz="1200" dirty="0">
                <a:latin typeface="Calibri" panose="020F0502020204030204" pitchFamily="34" charset="0"/>
              </a:rPr>
              <a:t>SQL </a:t>
            </a:r>
            <a:r>
              <a:rPr lang="en-US" sz="1200" dirty="0" smtClean="0">
                <a:latin typeface="Calibri" panose="020F0502020204030204" pitchFamily="34" charset="0"/>
              </a:rPr>
              <a:t>Server 2000</a:t>
            </a:r>
            <a:endParaRPr lang="en-US" sz="1200" dirty="0">
              <a:latin typeface="Calibri" panose="020F0502020204030204" pitchFamily="34" charset="0"/>
            </a:endParaRPr>
          </a:p>
        </p:txBody>
      </p:sp>
      <p:sp>
        <p:nvSpPr>
          <p:cNvPr id="12" name="Text Placeholder 9"/>
          <p:cNvSpPr txBox="1">
            <a:spLocks/>
          </p:cNvSpPr>
          <p:nvPr/>
        </p:nvSpPr>
        <p:spPr bwMode="auto">
          <a:xfrm>
            <a:off x="260348" y="3996161"/>
            <a:ext cx="5200112"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Tools/Technology Used</a:t>
            </a:r>
          </a:p>
        </p:txBody>
      </p:sp>
      <p:sp>
        <p:nvSpPr>
          <p:cNvPr id="13" name="TextBox 12"/>
          <p:cNvSpPr txBox="1"/>
          <p:nvPr/>
        </p:nvSpPr>
        <p:spPr>
          <a:xfrm>
            <a:off x="5761909" y="4440723"/>
            <a:ext cx="6234331" cy="1754326"/>
          </a:xfrm>
          <a:prstGeom prst="rect">
            <a:avLst/>
          </a:prstGeom>
          <a:noFill/>
          <a:ln>
            <a:solidFill>
              <a:schemeClr val="tx1"/>
            </a:solidFill>
            <a:prstDash val="sysDot"/>
          </a:ln>
        </p:spPr>
        <p:txBody>
          <a:bodyPr wrap="square" rtlCol="0">
            <a:spAutoFit/>
          </a:bodyPr>
          <a:lstStyle/>
          <a:p>
            <a:pPr marL="203179" indent="-203179" eaLnBrk="0" hangingPunct="0">
              <a:buFont typeface="Wingdings" pitchFamily="2" charset="2"/>
              <a:buChar char="§"/>
            </a:pPr>
            <a:endParaRPr lang="en-US" sz="1200" dirty="0">
              <a:solidFill>
                <a:srgbClr val="000000"/>
              </a:solidFill>
            </a:endParaRPr>
          </a:p>
          <a:p>
            <a:pPr marL="203179" indent="-203179" eaLnBrk="0" hangingPunct="0">
              <a:buFont typeface="Wingdings" pitchFamily="2" charset="2"/>
              <a:buChar char="§"/>
            </a:pPr>
            <a:r>
              <a:rPr lang="en-US" sz="1200" dirty="0">
                <a:solidFill>
                  <a:srgbClr val="000000"/>
                </a:solidFill>
              </a:rPr>
              <a:t>API platform enabled with continuous integration and continuous delivery</a:t>
            </a:r>
          </a:p>
          <a:p>
            <a:pPr marL="203179" indent="-203179" eaLnBrk="0" hangingPunct="0">
              <a:buFont typeface="Wingdings" pitchFamily="2" charset="2"/>
              <a:buChar char="§"/>
            </a:pPr>
            <a:r>
              <a:rPr lang="en-US" sz="1200" dirty="0" smtClean="0">
                <a:solidFill>
                  <a:srgbClr val="000000"/>
                </a:solidFill>
              </a:rPr>
              <a:t>Lightweight </a:t>
            </a:r>
            <a:r>
              <a:rPr lang="en-US" sz="1200" dirty="0">
                <a:solidFill>
                  <a:srgbClr val="000000"/>
                </a:solidFill>
              </a:rPr>
              <a:t>micro-services </a:t>
            </a:r>
            <a:r>
              <a:rPr lang="en-US" sz="1200" dirty="0" smtClean="0">
                <a:solidFill>
                  <a:srgbClr val="000000"/>
                </a:solidFill>
              </a:rPr>
              <a:t>and easy to scale</a:t>
            </a:r>
            <a:endParaRPr lang="en-US" sz="1200" dirty="0">
              <a:solidFill>
                <a:srgbClr val="000000"/>
              </a:solidFill>
            </a:endParaRPr>
          </a:p>
          <a:p>
            <a:pPr marL="203179" indent="-203179" eaLnBrk="0" hangingPunct="0">
              <a:buFont typeface="Wingdings" pitchFamily="2" charset="2"/>
              <a:buChar char="§"/>
            </a:pPr>
            <a:r>
              <a:rPr lang="en-US" sz="1200" dirty="0">
                <a:solidFill>
                  <a:srgbClr val="000000"/>
                </a:solidFill>
              </a:rPr>
              <a:t>APIs are extensible, and can evolve with changing needs</a:t>
            </a:r>
          </a:p>
          <a:p>
            <a:pPr marL="203179" indent="-203179" eaLnBrk="0" hangingPunct="0">
              <a:buFont typeface="Wingdings" pitchFamily="2" charset="2"/>
              <a:buChar char="§"/>
            </a:pPr>
            <a:r>
              <a:rPr lang="en-US" sz="1200" dirty="0">
                <a:solidFill>
                  <a:srgbClr val="000000"/>
                </a:solidFill>
              </a:rPr>
              <a:t>Common Services such as Authorization, Security, Error handling, Logging, Mocks and Regression Testing built into the framework</a:t>
            </a:r>
            <a:r>
              <a:rPr lang="en-US" sz="1200" dirty="0" smtClean="0">
                <a:solidFill>
                  <a:srgbClr val="000000"/>
                </a:solidFill>
              </a:rPr>
              <a:t>.</a:t>
            </a:r>
          </a:p>
          <a:p>
            <a:pPr marL="203179" indent="-203179" eaLnBrk="0" hangingPunct="0">
              <a:buFont typeface="Wingdings" pitchFamily="2" charset="2"/>
              <a:buChar char="§"/>
            </a:pPr>
            <a:r>
              <a:rPr lang="en-US" sz="1200" dirty="0">
                <a:solidFill>
                  <a:srgbClr val="000000"/>
                </a:solidFill>
              </a:rPr>
              <a:t>Highly secured environment against threats, </a:t>
            </a:r>
            <a:r>
              <a:rPr lang="en-US" sz="1200" dirty="0" smtClean="0">
                <a:solidFill>
                  <a:srgbClr val="000000"/>
                </a:solidFill>
              </a:rPr>
              <a:t>vulnerabilities</a:t>
            </a:r>
          </a:p>
          <a:p>
            <a:pPr marL="203179" indent="-203179" eaLnBrk="0" hangingPunct="0">
              <a:buFont typeface="Wingdings" pitchFamily="2" charset="2"/>
              <a:buChar char="§"/>
            </a:pPr>
            <a:r>
              <a:rPr lang="en-IN" sz="1200" dirty="0"/>
              <a:t>Adoption to Existing Allianz Online</a:t>
            </a:r>
          </a:p>
          <a:p>
            <a:pPr marL="203179" indent="-203179" eaLnBrk="0" hangingPunct="0">
              <a:buFont typeface="Wingdings" pitchFamily="2" charset="2"/>
              <a:buChar char="§"/>
            </a:pPr>
            <a:r>
              <a:rPr lang="en-US" sz="1200" dirty="0" smtClean="0">
                <a:solidFill>
                  <a:srgbClr val="000000"/>
                </a:solidFill>
              </a:rPr>
              <a:t>Responsive web design using Angular JS</a:t>
            </a:r>
            <a:endParaRPr lang="en-IN" sz="1200" dirty="0">
              <a:solidFill>
                <a:srgbClr val="000000"/>
              </a:solidFill>
            </a:endParaRPr>
          </a:p>
        </p:txBody>
      </p:sp>
      <p:sp>
        <p:nvSpPr>
          <p:cNvPr id="14" name="TextBox 13"/>
          <p:cNvSpPr txBox="1"/>
          <p:nvPr/>
        </p:nvSpPr>
        <p:spPr>
          <a:xfrm>
            <a:off x="260350" y="2338079"/>
            <a:ext cx="5200111" cy="1384995"/>
          </a:xfrm>
          <a:prstGeom prst="rect">
            <a:avLst/>
          </a:prstGeom>
          <a:noFill/>
          <a:ln>
            <a:solidFill>
              <a:schemeClr val="tx1"/>
            </a:solidFill>
            <a:prstDash val="sysDot"/>
          </a:ln>
        </p:spPr>
        <p:txBody>
          <a:bodyPr wrap="square" rtlCol="0">
            <a:spAutoFit/>
          </a:bodyPr>
          <a:lstStyle/>
          <a:p>
            <a:pPr marL="304304" indent="-304304" defTabSz="1465171">
              <a:buFont typeface="Arial" panose="020B0604020202020204" pitchFamily="34" charset="0"/>
              <a:buChar char="•"/>
              <a:defRPr/>
            </a:pPr>
            <a:r>
              <a:rPr lang="en-US" sz="1200" dirty="0" smtClean="0">
                <a:cs typeface="Helvetica" pitchFamily="34" charset="0"/>
              </a:rPr>
              <a:t>Design the angular based UI that </a:t>
            </a:r>
            <a:r>
              <a:rPr lang="en-US" sz="1200" dirty="0">
                <a:cs typeface="Helvetica" pitchFamily="34" charset="0"/>
              </a:rPr>
              <a:t>can be accessed through </a:t>
            </a:r>
          </a:p>
          <a:p>
            <a:pPr marL="811480" lvl="1" indent="-304304" defTabSz="1465171">
              <a:buFont typeface="Wingdings" panose="05000000000000000000" pitchFamily="2" charset="2"/>
              <a:buChar char="§"/>
              <a:defRPr/>
            </a:pPr>
            <a:r>
              <a:rPr lang="en-US" sz="1200" dirty="0">
                <a:cs typeface="Helvetica" pitchFamily="34" charset="0"/>
              </a:rPr>
              <a:t>Multiple customer channels </a:t>
            </a:r>
            <a:r>
              <a:rPr lang="en-US" sz="1200" dirty="0" smtClean="0">
                <a:cs typeface="Helvetica" pitchFamily="34" charset="0"/>
              </a:rPr>
              <a:t>– Agent,Customer,SB,Allianz Online</a:t>
            </a:r>
            <a:endParaRPr lang="en-US" sz="1200" dirty="0">
              <a:cs typeface="Helvetica" pitchFamily="34" charset="0"/>
            </a:endParaRPr>
          </a:p>
          <a:p>
            <a:pPr marL="811480" lvl="1" indent="-304304" defTabSz="1465171">
              <a:buFont typeface="Wingdings" panose="05000000000000000000" pitchFamily="2" charset="2"/>
              <a:buChar char="§"/>
              <a:defRPr/>
            </a:pPr>
            <a:r>
              <a:rPr lang="en-US" sz="1200" dirty="0">
                <a:cs typeface="Helvetica" pitchFamily="34" charset="0"/>
              </a:rPr>
              <a:t>Multiple devices – Tablets, laptops, desktops</a:t>
            </a:r>
          </a:p>
          <a:p>
            <a:pPr marL="304304" indent="-304304" defTabSz="1465171">
              <a:buFont typeface="Arial" panose="020B0604020202020204" pitchFamily="34" charset="0"/>
              <a:buChar char="•"/>
              <a:defRPr/>
            </a:pPr>
            <a:r>
              <a:rPr lang="en-US" sz="1200" dirty="0">
                <a:cs typeface="Helvetica" pitchFamily="34" charset="0"/>
              </a:rPr>
              <a:t>Platform available to partner channels with proper controls and security in place</a:t>
            </a:r>
          </a:p>
          <a:p>
            <a:pPr marL="304304" indent="-304304" defTabSz="1465171">
              <a:buFont typeface="Arial" panose="020B0604020202020204" pitchFamily="34" charset="0"/>
              <a:buChar char="•"/>
              <a:defRPr/>
            </a:pPr>
            <a:r>
              <a:rPr lang="en-US" sz="1200" dirty="0">
                <a:cs typeface="Helvetica" pitchFamily="34" charset="0"/>
              </a:rPr>
              <a:t>Ability to accelerate time to market </a:t>
            </a:r>
            <a:r>
              <a:rPr lang="en-US" sz="1200" dirty="0" smtClean="0">
                <a:cs typeface="Helvetica" pitchFamily="34" charset="0"/>
              </a:rPr>
              <a:t>and </a:t>
            </a:r>
            <a:r>
              <a:rPr lang="en-US" sz="1200" dirty="0">
                <a:cs typeface="Helvetica" pitchFamily="34" charset="0"/>
              </a:rPr>
              <a:t>other apps to enable marketplace innovation</a:t>
            </a:r>
          </a:p>
        </p:txBody>
      </p:sp>
      <p:sp>
        <p:nvSpPr>
          <p:cNvPr id="17" name="TextBox 16"/>
          <p:cNvSpPr txBox="1"/>
          <p:nvPr/>
        </p:nvSpPr>
        <p:spPr>
          <a:xfrm>
            <a:off x="236099" y="189995"/>
            <a:ext cx="5441170" cy="400110"/>
          </a:xfrm>
          <a:prstGeom prst="rect">
            <a:avLst/>
          </a:prstGeom>
          <a:noFill/>
        </p:spPr>
        <p:txBody>
          <a:bodyPr wrap="none" rtlCol="0">
            <a:spAutoFit/>
          </a:bodyPr>
          <a:lstStyle/>
          <a:p>
            <a:r>
              <a:rPr lang="en-IN" sz="2000" dirty="0" smtClean="0"/>
              <a:t>Case Study #1 – Allianz – Smart Home Cover</a:t>
            </a:r>
            <a:endParaRPr lang="en-IN" sz="2000" dirty="0"/>
          </a:p>
        </p:txBody>
      </p:sp>
      <p:cxnSp>
        <p:nvCxnSpPr>
          <p:cNvPr id="18" name="Straight Connector 17"/>
          <p:cNvCxnSpPr/>
          <p:nvPr/>
        </p:nvCxnSpPr>
        <p:spPr>
          <a:xfrm>
            <a:off x="0" y="61623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p:cNvSpPr>
            <a:spLocks/>
          </p:cNvSpPr>
          <p:nvPr/>
        </p:nvSpPr>
        <p:spPr>
          <a:xfrm>
            <a:off x="8929868" y="6478173"/>
            <a:ext cx="2725105" cy="123111"/>
          </a:xfrm>
          <a:prstGeom prst="rect">
            <a:avLst/>
          </a:prstGeom>
          <a:noFill/>
          <a:ln>
            <a:noFill/>
          </a:ln>
        </p:spPr>
        <p:txBody>
          <a:bodyPr wrap="none" lIns="0" tIns="0" rIns="0" bIns="0">
            <a:spAutoFit/>
          </a:bodyPr>
          <a:lstStyle/>
          <a:p>
            <a:pPr algn="r" fontAlgn="base">
              <a:spcBef>
                <a:spcPct val="0"/>
              </a:spcBef>
              <a:spcAft>
                <a:spcPct val="0"/>
              </a:spcAft>
            </a:pPr>
            <a:r>
              <a:rPr lang="en-US" sz="800" dirty="0">
                <a:solidFill>
                  <a:schemeClr val="bg1">
                    <a:lumMod val="50000"/>
                  </a:schemeClr>
                </a:solidFill>
                <a:ea typeface="Verdana" pitchFamily="34" charset="0"/>
                <a:cs typeface="Verdana" pitchFamily="34" charset="0"/>
              </a:rPr>
              <a:t>Copyright © 2016 HCL Technologies Limited  |  www.hcltech.com</a:t>
            </a:r>
          </a:p>
        </p:txBody>
      </p:sp>
      <p:grpSp>
        <p:nvGrpSpPr>
          <p:cNvPr id="26" name="Group 5"/>
          <p:cNvGrpSpPr>
            <a:grpSpLocks noChangeAspect="1"/>
          </p:cNvGrpSpPr>
          <p:nvPr/>
        </p:nvGrpSpPr>
        <p:grpSpPr bwMode="auto">
          <a:xfrm>
            <a:off x="10889798" y="6319122"/>
            <a:ext cx="765175" cy="130105"/>
            <a:chOff x="5094" y="3939"/>
            <a:chExt cx="1488" cy="255"/>
          </a:xfrm>
        </p:grpSpPr>
        <p:sp>
          <p:nvSpPr>
            <p:cNvPr id="2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2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2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3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grpSp>
    </p:spTree>
    <p:extLst>
      <p:ext uri="{BB962C8B-B14F-4D97-AF65-F5344CB8AC3E}">
        <p14:creationId xmlns:p14="http://schemas.microsoft.com/office/powerpoint/2010/main" val="1465264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36099" y="189995"/>
            <a:ext cx="8076763" cy="400110"/>
          </a:xfrm>
          <a:prstGeom prst="rect">
            <a:avLst/>
          </a:prstGeom>
          <a:noFill/>
        </p:spPr>
        <p:txBody>
          <a:bodyPr wrap="none" rtlCol="0">
            <a:spAutoFit/>
          </a:bodyPr>
          <a:lstStyle/>
          <a:p>
            <a:r>
              <a:rPr lang="en-IN" sz="2000" dirty="0" smtClean="0"/>
              <a:t>Case Study #1 – </a:t>
            </a:r>
            <a:r>
              <a:rPr lang="en-IN" sz="2000" dirty="0"/>
              <a:t>Allianz – Smart Home Cover– </a:t>
            </a:r>
            <a:r>
              <a:rPr lang="en-IN" sz="2000" dirty="0" smtClean="0"/>
              <a:t>Solution Architecture </a:t>
            </a:r>
            <a:endParaRPr lang="en-IN" sz="2000" dirty="0"/>
          </a:p>
        </p:txBody>
      </p:sp>
      <p:cxnSp>
        <p:nvCxnSpPr>
          <p:cNvPr id="13" name="Straight Connector 12"/>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p:cNvSpPr>
            <a:spLocks/>
          </p:cNvSpPr>
          <p:nvPr/>
        </p:nvSpPr>
        <p:spPr>
          <a:xfrm>
            <a:off x="8929868" y="6478173"/>
            <a:ext cx="2725105" cy="123111"/>
          </a:xfrm>
          <a:prstGeom prst="rect">
            <a:avLst/>
          </a:prstGeom>
          <a:noFill/>
          <a:ln>
            <a:noFill/>
          </a:ln>
        </p:spPr>
        <p:txBody>
          <a:bodyPr wrap="none" lIns="0" tIns="0" rIns="0" bIns="0">
            <a:spAutoFit/>
          </a:bodyPr>
          <a:lstStyle/>
          <a:p>
            <a:pPr algn="r" fontAlgn="base">
              <a:spcBef>
                <a:spcPct val="0"/>
              </a:spcBef>
              <a:spcAft>
                <a:spcPct val="0"/>
              </a:spcAft>
            </a:pPr>
            <a:r>
              <a:rPr lang="en-US" sz="800" dirty="0">
                <a:solidFill>
                  <a:schemeClr val="bg1">
                    <a:lumMod val="50000"/>
                  </a:schemeClr>
                </a:solidFill>
                <a:ea typeface="Verdana" pitchFamily="34" charset="0"/>
                <a:cs typeface="Verdana" pitchFamily="34" charset="0"/>
              </a:rPr>
              <a:t>Copyright © 2016 HCL Technologies Limited  |  www.hcltech.com</a:t>
            </a:r>
          </a:p>
        </p:txBody>
      </p:sp>
      <p:grpSp>
        <p:nvGrpSpPr>
          <p:cNvPr id="15" name="Group 5"/>
          <p:cNvGrpSpPr>
            <a:grpSpLocks noChangeAspect="1"/>
          </p:cNvGrpSpPr>
          <p:nvPr/>
        </p:nvGrpSpPr>
        <p:grpSpPr bwMode="auto">
          <a:xfrm>
            <a:off x="10889798" y="6319122"/>
            <a:ext cx="765175" cy="130105"/>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grpSp>
      <p:pic>
        <p:nvPicPr>
          <p:cNvPr id="2" name="Picture 1"/>
          <p:cNvPicPr>
            <a:picLocks noChangeAspect="1"/>
          </p:cNvPicPr>
          <p:nvPr/>
        </p:nvPicPr>
        <p:blipFill>
          <a:blip r:embed="rId2"/>
          <a:stretch>
            <a:fillRect/>
          </a:stretch>
        </p:blipFill>
        <p:spPr>
          <a:xfrm>
            <a:off x="1934343" y="1305206"/>
            <a:ext cx="7386638" cy="5027182"/>
          </a:xfrm>
          <a:prstGeom prst="rect">
            <a:avLst/>
          </a:prstGeom>
        </p:spPr>
      </p:pic>
    </p:spTree>
    <p:extLst>
      <p:ext uri="{BB962C8B-B14F-4D97-AF65-F5344CB8AC3E}">
        <p14:creationId xmlns:p14="http://schemas.microsoft.com/office/powerpoint/2010/main" val="3584496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537026" y="1008724"/>
          <a:ext cx="11117947" cy="5469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36099" y="189995"/>
            <a:ext cx="8517588" cy="400110"/>
          </a:xfrm>
          <a:prstGeom prst="rect">
            <a:avLst/>
          </a:prstGeom>
          <a:noFill/>
        </p:spPr>
        <p:txBody>
          <a:bodyPr wrap="none" rtlCol="0">
            <a:spAutoFit/>
          </a:bodyPr>
          <a:lstStyle/>
          <a:p>
            <a:r>
              <a:rPr lang="en-IN" sz="2000" dirty="0" smtClean="0"/>
              <a:t>Case Study #1 – </a:t>
            </a:r>
            <a:r>
              <a:rPr lang="en-IN" sz="2000" dirty="0"/>
              <a:t>Allianz – Smart Home Cover, </a:t>
            </a:r>
            <a:r>
              <a:rPr lang="en-IN" sz="2000" dirty="0" smtClean="0"/>
              <a:t>Learning &amp; Best Practices</a:t>
            </a:r>
            <a:endParaRPr lang="en-IN" sz="2000" dirty="0"/>
          </a:p>
        </p:txBody>
      </p:sp>
      <p:cxnSp>
        <p:nvCxnSpPr>
          <p:cNvPr id="6" name="Straight Connector 5"/>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p:cNvSpPr>
            <a:spLocks/>
          </p:cNvSpPr>
          <p:nvPr/>
        </p:nvSpPr>
        <p:spPr>
          <a:xfrm>
            <a:off x="8929868" y="6478173"/>
            <a:ext cx="2725105" cy="123111"/>
          </a:xfrm>
          <a:prstGeom prst="rect">
            <a:avLst/>
          </a:prstGeom>
          <a:noFill/>
          <a:ln>
            <a:noFill/>
          </a:ln>
        </p:spPr>
        <p:txBody>
          <a:bodyPr wrap="none" lIns="0" tIns="0" rIns="0" bIns="0">
            <a:spAutoFit/>
          </a:bodyPr>
          <a:lstStyle/>
          <a:p>
            <a:pPr algn="r" fontAlgn="base">
              <a:spcBef>
                <a:spcPct val="0"/>
              </a:spcBef>
              <a:spcAft>
                <a:spcPct val="0"/>
              </a:spcAft>
            </a:pPr>
            <a:r>
              <a:rPr lang="en-US" sz="800" dirty="0">
                <a:solidFill>
                  <a:schemeClr val="bg1">
                    <a:lumMod val="50000"/>
                  </a:schemeClr>
                </a:solidFill>
                <a:ea typeface="Verdana" pitchFamily="34" charset="0"/>
                <a:cs typeface="Verdana" pitchFamily="34" charset="0"/>
              </a:rPr>
              <a:t>Copyright © 2016 HCL Technologies Limited  |  www.hcltech.com</a:t>
            </a:r>
          </a:p>
        </p:txBody>
      </p:sp>
      <p:grpSp>
        <p:nvGrpSpPr>
          <p:cNvPr id="8" name="Group 5"/>
          <p:cNvGrpSpPr>
            <a:grpSpLocks noChangeAspect="1"/>
          </p:cNvGrpSpPr>
          <p:nvPr/>
        </p:nvGrpSpPr>
        <p:grpSpPr bwMode="auto">
          <a:xfrm>
            <a:off x="10889798" y="6319122"/>
            <a:ext cx="765175" cy="130105"/>
            <a:chOff x="5094" y="3939"/>
            <a:chExt cx="1488" cy="255"/>
          </a:xfrm>
        </p:grpSpPr>
        <p:sp>
          <p:nvSpPr>
            <p:cNvPr id="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1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grpSp>
    </p:spTree>
    <p:extLst>
      <p:ext uri="{BB962C8B-B14F-4D97-AF65-F5344CB8AC3E}">
        <p14:creationId xmlns:p14="http://schemas.microsoft.com/office/powerpoint/2010/main" val="46685047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60349" y="1138986"/>
            <a:ext cx="11735892" cy="360461"/>
          </a:xfrm>
          <a:prstGeom prst="rect">
            <a:avLst/>
          </a:prstGeom>
          <a:solidFill>
            <a:schemeClr val="accent2">
              <a:lumMod val="75000"/>
            </a:schemeClr>
          </a:solidFill>
          <a:ln w="9525">
            <a:noFill/>
            <a:miter lim="800000"/>
            <a:headEnd/>
            <a:tailEnd/>
          </a:ln>
        </p:spPr>
        <p:txBody>
          <a:bodyPr vert="horz" wrap="square" lIns="162560" tIns="81280" rIns="162560" bIns="81280" numCol="1" anchor="t" anchorCtr="0" compatLnSpc="1">
            <a:prstTxWarp prst="textNoShape">
              <a:avLst/>
            </a:prstTxWarp>
          </a:bodyPr>
          <a:lstStyle>
            <a:lvl1pPr marL="0" marR="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sz="1400" baseline="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lvl="0">
              <a:buClr>
                <a:sysClr val="windowText" lastClr="000000"/>
              </a:buClr>
            </a:pPr>
            <a:r>
              <a:rPr lang="en-US" sz="1467" b="1" kern="0" dirty="0">
                <a:solidFill>
                  <a:schemeClr val="bg1"/>
                </a:solidFill>
                <a:latin typeface="Calibri" panose="020F0502020204030204" pitchFamily="34" charset="0"/>
              </a:rPr>
              <a:t> Client : </a:t>
            </a:r>
            <a:r>
              <a:rPr lang="en-US" sz="1467" b="1" kern="0" dirty="0" smtClean="0">
                <a:solidFill>
                  <a:schemeClr val="bg1"/>
                </a:solidFill>
                <a:latin typeface="Calibri" panose="020F0502020204030204" pitchFamily="34" charset="0"/>
              </a:rPr>
              <a:t>Largest Media and Entertainment Company</a:t>
            </a:r>
            <a:endParaRPr lang="en-US" sz="1467" b="1" kern="0" dirty="0">
              <a:solidFill>
                <a:schemeClr val="bg1"/>
              </a:solidFill>
              <a:latin typeface="Calibri"/>
            </a:endParaRPr>
          </a:p>
        </p:txBody>
      </p:sp>
      <p:sp>
        <p:nvSpPr>
          <p:cNvPr id="5" name="Text Placeholder 6"/>
          <p:cNvSpPr txBox="1">
            <a:spLocks/>
          </p:cNvSpPr>
          <p:nvPr/>
        </p:nvSpPr>
        <p:spPr bwMode="auto">
          <a:xfrm>
            <a:off x="260348" y="1834797"/>
            <a:ext cx="5200112"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Business Objectives</a:t>
            </a:r>
          </a:p>
        </p:txBody>
      </p:sp>
      <p:sp>
        <p:nvSpPr>
          <p:cNvPr id="6" name="Text Placeholder 7"/>
          <p:cNvSpPr txBox="1">
            <a:spLocks/>
          </p:cNvSpPr>
          <p:nvPr/>
        </p:nvSpPr>
        <p:spPr bwMode="auto">
          <a:xfrm>
            <a:off x="5771458" y="1834796"/>
            <a:ext cx="6224783"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HCL Solution</a:t>
            </a:r>
          </a:p>
        </p:txBody>
      </p:sp>
      <p:sp>
        <p:nvSpPr>
          <p:cNvPr id="8" name="TextBox 7"/>
          <p:cNvSpPr txBox="1"/>
          <p:nvPr/>
        </p:nvSpPr>
        <p:spPr>
          <a:xfrm>
            <a:off x="5761909" y="2338079"/>
            <a:ext cx="6234331" cy="830997"/>
          </a:xfrm>
          <a:prstGeom prst="rect">
            <a:avLst/>
          </a:prstGeom>
          <a:noFill/>
          <a:ln>
            <a:solidFill>
              <a:schemeClr val="tx1"/>
            </a:solidFill>
            <a:prstDash val="sysDot"/>
          </a:ln>
        </p:spPr>
        <p:txBody>
          <a:bodyPr wrap="square" rtlCol="0">
            <a:spAutoFit/>
          </a:bodyPr>
          <a:lstStyle/>
          <a:p>
            <a:pPr marL="228594" indent="-228594">
              <a:buFont typeface="Arial" panose="020B0604020202020204" pitchFamily="34" charset="0"/>
              <a:buChar char="•"/>
              <a:defRPr/>
            </a:pPr>
            <a:r>
              <a:rPr lang="en-US" sz="1200" dirty="0" smtClean="0">
                <a:latin typeface="Calibri" panose="020F0502020204030204" pitchFamily="34" charset="0"/>
              </a:rPr>
              <a:t>Apollo accounting system </a:t>
            </a:r>
            <a:r>
              <a:rPr lang="en-US" sz="1200" dirty="0">
                <a:latin typeface="Calibri" panose="020F0502020204030204" pitchFamily="34" charset="0"/>
              </a:rPr>
              <a:t>provides Angular </a:t>
            </a:r>
            <a:r>
              <a:rPr lang="en-US" sz="1200" dirty="0" smtClean="0">
                <a:latin typeface="Calibri" panose="020F0502020204030204" pitchFamily="34" charset="0"/>
              </a:rPr>
              <a:t>based UI components for dealers search</a:t>
            </a:r>
          </a:p>
          <a:p>
            <a:pPr marL="228594" indent="-228594">
              <a:buFont typeface="Arial" panose="020B0604020202020204" pitchFamily="34" charset="0"/>
              <a:buChar char="•"/>
              <a:defRPr/>
            </a:pPr>
            <a:r>
              <a:rPr lang="en-US" sz="1200" dirty="0" smtClean="0">
                <a:latin typeface="Calibri" panose="020F0502020204030204" pitchFamily="34" charset="0"/>
              </a:rPr>
              <a:t>Spring based micro services developed to deal with deals, Revenue recognition, etc. </a:t>
            </a:r>
            <a:endParaRPr lang="en-US" sz="1200" dirty="0">
              <a:latin typeface="Calibri" panose="020F0502020204030204" pitchFamily="34" charset="0"/>
            </a:endParaRPr>
          </a:p>
          <a:p>
            <a:pPr marL="228594" indent="-228594">
              <a:buFont typeface="Arial" panose="020B0604020202020204" pitchFamily="34" charset="0"/>
              <a:buChar char="•"/>
              <a:defRPr/>
            </a:pPr>
            <a:r>
              <a:rPr lang="en-US" sz="1200" dirty="0" smtClean="0">
                <a:latin typeface="Calibri" panose="020F0502020204030204" pitchFamily="34" charset="0"/>
              </a:rPr>
              <a:t>Security implementation done with OAuth2</a:t>
            </a:r>
            <a:endParaRPr lang="en-US" sz="1200" dirty="0">
              <a:latin typeface="Calibri" panose="020F0502020204030204" pitchFamily="34" charset="0"/>
            </a:endParaRPr>
          </a:p>
          <a:p>
            <a:pPr marL="228594" indent="-228594">
              <a:buFont typeface="Arial" panose="020B0604020202020204" pitchFamily="34" charset="0"/>
              <a:buChar char="•"/>
            </a:pPr>
            <a:endParaRPr lang="en-US" sz="1200" dirty="0">
              <a:latin typeface="Calibri" panose="020F0502020204030204" pitchFamily="34" charset="0"/>
            </a:endParaRPr>
          </a:p>
        </p:txBody>
      </p:sp>
      <p:sp>
        <p:nvSpPr>
          <p:cNvPr id="10" name="Text Placeholder 9"/>
          <p:cNvSpPr txBox="1">
            <a:spLocks/>
          </p:cNvSpPr>
          <p:nvPr/>
        </p:nvSpPr>
        <p:spPr bwMode="auto">
          <a:xfrm>
            <a:off x="5761909" y="4007387"/>
            <a:ext cx="6234331"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Customer Benefits</a:t>
            </a:r>
          </a:p>
        </p:txBody>
      </p:sp>
      <p:sp>
        <p:nvSpPr>
          <p:cNvPr id="11" name="TextBox 10"/>
          <p:cNvSpPr txBox="1"/>
          <p:nvPr/>
        </p:nvSpPr>
        <p:spPr>
          <a:xfrm>
            <a:off x="260349" y="4449652"/>
            <a:ext cx="5200112" cy="1384995"/>
          </a:xfrm>
          <a:prstGeom prst="rect">
            <a:avLst/>
          </a:prstGeom>
          <a:noFill/>
          <a:ln>
            <a:solidFill>
              <a:schemeClr val="tx1"/>
            </a:solidFill>
            <a:prstDash val="sysDot"/>
          </a:ln>
        </p:spPr>
        <p:txBody>
          <a:bodyPr wrap="square" rtlCol="0">
            <a:spAutoFit/>
          </a:bodyPr>
          <a:lstStyle/>
          <a:p>
            <a:pPr marL="228594" indent="-228594">
              <a:buFont typeface="Arial" panose="020B0604020202020204" pitchFamily="34" charset="0"/>
              <a:buChar char="•"/>
            </a:pPr>
            <a:endParaRPr lang="en-US" sz="1200" dirty="0" smtClean="0">
              <a:latin typeface="Calibri" panose="020F0502020204030204" pitchFamily="34" charset="0"/>
            </a:endParaRPr>
          </a:p>
          <a:p>
            <a:pPr marL="228594" indent="-228594">
              <a:buFont typeface="Arial" panose="020B0604020202020204" pitchFamily="34" charset="0"/>
              <a:buChar char="•"/>
            </a:pPr>
            <a:r>
              <a:rPr lang="en-US" sz="1200" dirty="0" smtClean="0">
                <a:latin typeface="Calibri" panose="020F0502020204030204" pitchFamily="34" charset="0"/>
              </a:rPr>
              <a:t>OAUTH </a:t>
            </a:r>
            <a:r>
              <a:rPr lang="en-US" sz="1200" dirty="0">
                <a:latin typeface="Calibri" panose="020F0502020204030204" pitchFamily="34" charset="0"/>
              </a:rPr>
              <a:t>2.0</a:t>
            </a:r>
          </a:p>
          <a:p>
            <a:pPr marL="228594" indent="-228594">
              <a:buFont typeface="Arial" panose="020B0604020202020204" pitchFamily="34" charset="0"/>
              <a:buChar char="•"/>
            </a:pPr>
            <a:r>
              <a:rPr lang="en-US" sz="1200" dirty="0" smtClean="0">
                <a:latin typeface="Calibri" panose="020F0502020204030204" pitchFamily="34" charset="0"/>
              </a:rPr>
              <a:t>Maven</a:t>
            </a:r>
            <a:r>
              <a:rPr lang="en-US" sz="1200" dirty="0">
                <a:latin typeface="Calibri" panose="020F0502020204030204" pitchFamily="34" charset="0"/>
              </a:rPr>
              <a:t>, Jenkins (deployment automation</a:t>
            </a:r>
            <a:r>
              <a:rPr lang="en-US" sz="1200" dirty="0" smtClean="0">
                <a:latin typeface="Calibri" panose="020F0502020204030204" pitchFamily="34" charset="0"/>
              </a:rPr>
              <a:t>)</a:t>
            </a:r>
          </a:p>
          <a:p>
            <a:pPr marL="228594" indent="-228594">
              <a:buFont typeface="Arial" panose="020B0604020202020204" pitchFamily="34" charset="0"/>
              <a:buChar char="•"/>
            </a:pPr>
            <a:r>
              <a:rPr lang="en-US" sz="1200" dirty="0">
                <a:latin typeface="Calibri" panose="020F0502020204030204" pitchFamily="34" charset="0"/>
              </a:rPr>
              <a:t>Swagger, JSON</a:t>
            </a:r>
          </a:p>
          <a:p>
            <a:pPr marL="228594" indent="-228594">
              <a:buFont typeface="Arial" panose="020B0604020202020204" pitchFamily="34" charset="0"/>
              <a:buChar char="•"/>
            </a:pPr>
            <a:r>
              <a:rPr lang="en-US" sz="1200" dirty="0" smtClean="0">
                <a:latin typeface="Calibri" panose="020F0502020204030204" pitchFamily="34" charset="0"/>
              </a:rPr>
              <a:t>ANGULAR JS</a:t>
            </a:r>
          </a:p>
          <a:p>
            <a:pPr marL="228594" indent="-228594">
              <a:buFont typeface="Arial" panose="020B0604020202020204" pitchFamily="34" charset="0"/>
              <a:buChar char="•"/>
            </a:pPr>
            <a:r>
              <a:rPr lang="en-US" sz="1200" dirty="0" smtClean="0">
                <a:latin typeface="Calibri" panose="020F0502020204030204" pitchFamily="34" charset="0"/>
              </a:rPr>
              <a:t>Spring Boot, JDBC Template, Java 1.8</a:t>
            </a:r>
          </a:p>
          <a:p>
            <a:pPr marL="228594" indent="-228594">
              <a:buFont typeface="Arial" panose="020B0604020202020204" pitchFamily="34" charset="0"/>
              <a:buChar char="•"/>
            </a:pPr>
            <a:r>
              <a:rPr lang="en-US" sz="1200" dirty="0" smtClean="0">
                <a:latin typeface="Calibri" panose="020F0502020204030204" pitchFamily="34" charset="0"/>
              </a:rPr>
              <a:t>DB2</a:t>
            </a:r>
            <a:endParaRPr lang="en-US" sz="1200" dirty="0">
              <a:latin typeface="Calibri" panose="020F0502020204030204" pitchFamily="34" charset="0"/>
            </a:endParaRPr>
          </a:p>
        </p:txBody>
      </p:sp>
      <p:sp>
        <p:nvSpPr>
          <p:cNvPr id="12" name="Text Placeholder 9"/>
          <p:cNvSpPr txBox="1">
            <a:spLocks/>
          </p:cNvSpPr>
          <p:nvPr/>
        </p:nvSpPr>
        <p:spPr bwMode="auto">
          <a:xfrm>
            <a:off x="260348" y="3996161"/>
            <a:ext cx="5200112"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algn="l" defTabSz="1625519">
              <a:buClr>
                <a:sysClr val="windowText" lastClr="000000"/>
              </a:buClr>
              <a:defRPr/>
            </a:pPr>
            <a:r>
              <a:rPr lang="en-US" sz="1600" dirty="0">
                <a:solidFill>
                  <a:schemeClr val="bg1"/>
                </a:solidFill>
                <a:latin typeface="Calibri" panose="020F0502020204030204" pitchFamily="34" charset="0"/>
              </a:rPr>
              <a:t>Tools/Technology Used</a:t>
            </a:r>
          </a:p>
        </p:txBody>
      </p:sp>
      <p:sp>
        <p:nvSpPr>
          <p:cNvPr id="13" name="TextBox 12"/>
          <p:cNvSpPr txBox="1"/>
          <p:nvPr/>
        </p:nvSpPr>
        <p:spPr>
          <a:xfrm>
            <a:off x="5761909" y="4440723"/>
            <a:ext cx="6234331" cy="1384995"/>
          </a:xfrm>
          <a:prstGeom prst="rect">
            <a:avLst/>
          </a:prstGeom>
          <a:noFill/>
          <a:ln>
            <a:solidFill>
              <a:schemeClr val="tx1"/>
            </a:solidFill>
            <a:prstDash val="sysDot"/>
          </a:ln>
        </p:spPr>
        <p:txBody>
          <a:bodyPr wrap="square" rtlCol="0">
            <a:spAutoFit/>
          </a:bodyPr>
          <a:lstStyle/>
          <a:p>
            <a:pPr marL="203179" indent="-203179" eaLnBrk="0" hangingPunct="0">
              <a:buFont typeface="Wingdings" pitchFamily="2" charset="2"/>
              <a:buChar char="§"/>
            </a:pPr>
            <a:endParaRPr lang="en-US" sz="1200" dirty="0">
              <a:solidFill>
                <a:srgbClr val="000000"/>
              </a:solidFill>
            </a:endParaRPr>
          </a:p>
          <a:p>
            <a:pPr marL="203179" indent="-203179" eaLnBrk="0" hangingPunct="0">
              <a:buFont typeface="Wingdings" pitchFamily="2" charset="2"/>
              <a:buChar char="§"/>
            </a:pPr>
            <a:r>
              <a:rPr lang="en-US" sz="1200" dirty="0" smtClean="0">
                <a:solidFill>
                  <a:srgbClr val="000000"/>
                </a:solidFill>
              </a:rPr>
              <a:t>Micro services enabled </a:t>
            </a:r>
            <a:r>
              <a:rPr lang="en-US" sz="1200" dirty="0">
                <a:solidFill>
                  <a:srgbClr val="000000"/>
                </a:solidFill>
              </a:rPr>
              <a:t>with continuous integration and continuous delivery</a:t>
            </a:r>
          </a:p>
          <a:p>
            <a:pPr marL="203179" indent="-203179" eaLnBrk="0" hangingPunct="0">
              <a:buFont typeface="Wingdings" pitchFamily="2" charset="2"/>
              <a:buChar char="§"/>
            </a:pPr>
            <a:r>
              <a:rPr lang="en-US" sz="1200" dirty="0" smtClean="0">
                <a:solidFill>
                  <a:srgbClr val="000000"/>
                </a:solidFill>
              </a:rPr>
              <a:t>Common </a:t>
            </a:r>
            <a:r>
              <a:rPr lang="en-US" sz="1200" dirty="0">
                <a:solidFill>
                  <a:srgbClr val="000000"/>
                </a:solidFill>
              </a:rPr>
              <a:t>Services such as </a:t>
            </a:r>
            <a:r>
              <a:rPr lang="en-US" sz="1200" dirty="0" smtClean="0">
                <a:solidFill>
                  <a:srgbClr val="000000"/>
                </a:solidFill>
              </a:rPr>
              <a:t>Security</a:t>
            </a:r>
            <a:r>
              <a:rPr lang="en-US" sz="1200" dirty="0">
                <a:solidFill>
                  <a:srgbClr val="000000"/>
                </a:solidFill>
              </a:rPr>
              <a:t>, Error handling, Logging, Mocks </a:t>
            </a:r>
            <a:r>
              <a:rPr lang="en-US" sz="1200" dirty="0" smtClean="0">
                <a:solidFill>
                  <a:srgbClr val="000000"/>
                </a:solidFill>
              </a:rPr>
              <a:t>were built </a:t>
            </a:r>
            <a:r>
              <a:rPr lang="en-US" sz="1200" dirty="0">
                <a:solidFill>
                  <a:srgbClr val="000000"/>
                </a:solidFill>
              </a:rPr>
              <a:t>into the framework</a:t>
            </a:r>
            <a:r>
              <a:rPr lang="en-US" sz="1200" dirty="0" smtClean="0">
                <a:solidFill>
                  <a:srgbClr val="000000"/>
                </a:solidFill>
              </a:rPr>
              <a:t>.</a:t>
            </a:r>
          </a:p>
          <a:p>
            <a:pPr marL="203179" indent="-203179" eaLnBrk="0" hangingPunct="0">
              <a:buFont typeface="Wingdings" pitchFamily="2" charset="2"/>
              <a:buChar char="§"/>
            </a:pPr>
            <a:r>
              <a:rPr lang="en-US" sz="1200" dirty="0">
                <a:solidFill>
                  <a:srgbClr val="000000"/>
                </a:solidFill>
              </a:rPr>
              <a:t>Highly secured environment against threats, </a:t>
            </a:r>
            <a:r>
              <a:rPr lang="en-US" sz="1200" dirty="0" smtClean="0">
                <a:solidFill>
                  <a:srgbClr val="000000"/>
                </a:solidFill>
              </a:rPr>
              <a:t>vulnerabilities</a:t>
            </a:r>
          </a:p>
          <a:p>
            <a:pPr marL="203179" indent="-203179" eaLnBrk="0" hangingPunct="0">
              <a:buFont typeface="Wingdings" pitchFamily="2" charset="2"/>
              <a:buChar char="§"/>
            </a:pPr>
            <a:r>
              <a:rPr lang="en-IN" sz="1200" dirty="0" smtClean="0"/>
              <a:t>Integration with other licencing systems</a:t>
            </a:r>
            <a:endParaRPr lang="en-IN" sz="1200" dirty="0"/>
          </a:p>
          <a:p>
            <a:pPr marL="203179" indent="-203179" eaLnBrk="0" hangingPunct="0">
              <a:buFont typeface="Wingdings" pitchFamily="2" charset="2"/>
              <a:buChar char="§"/>
            </a:pPr>
            <a:r>
              <a:rPr lang="en-US" sz="1200" dirty="0" smtClean="0">
                <a:solidFill>
                  <a:srgbClr val="000000"/>
                </a:solidFill>
              </a:rPr>
              <a:t>Interactive UI pages with Angular framework</a:t>
            </a:r>
            <a:endParaRPr lang="en-IN" sz="1200" dirty="0">
              <a:solidFill>
                <a:srgbClr val="000000"/>
              </a:solidFill>
            </a:endParaRPr>
          </a:p>
        </p:txBody>
      </p:sp>
      <p:sp>
        <p:nvSpPr>
          <p:cNvPr id="14" name="TextBox 13"/>
          <p:cNvSpPr txBox="1"/>
          <p:nvPr/>
        </p:nvSpPr>
        <p:spPr>
          <a:xfrm>
            <a:off x="260349" y="2338079"/>
            <a:ext cx="5200111" cy="1000274"/>
          </a:xfrm>
          <a:prstGeom prst="rect">
            <a:avLst/>
          </a:prstGeom>
          <a:noFill/>
          <a:ln>
            <a:solidFill>
              <a:schemeClr val="tx1"/>
            </a:solidFill>
            <a:prstDash val="sysDot"/>
          </a:ln>
        </p:spPr>
        <p:txBody>
          <a:bodyPr wrap="square" rtlCol="0">
            <a:spAutoFit/>
          </a:bodyPr>
          <a:lstStyle/>
          <a:p>
            <a:pPr marL="228594" indent="-228594">
              <a:buFont typeface="Arial" panose="020B0604020202020204" pitchFamily="34" charset="0"/>
              <a:buChar char="•"/>
            </a:pPr>
            <a:r>
              <a:rPr lang="en-US" sz="1100" dirty="0" smtClean="0"/>
              <a:t>Supply License through online for the dealers</a:t>
            </a:r>
            <a:endParaRPr lang="en-US" sz="1100" dirty="0"/>
          </a:p>
          <a:p>
            <a:pPr marL="228594" indent="-228594">
              <a:buFont typeface="Arial" panose="020B0604020202020204" pitchFamily="34" charset="0"/>
              <a:buChar char="•"/>
            </a:pPr>
            <a:r>
              <a:rPr lang="en-US" sz="1200" dirty="0" smtClean="0"/>
              <a:t>Ability </a:t>
            </a:r>
            <a:r>
              <a:rPr lang="en-US" sz="1200" dirty="0"/>
              <a:t>to </a:t>
            </a:r>
            <a:r>
              <a:rPr lang="en-US" sz="1200" dirty="0" smtClean="0"/>
              <a:t>map customer deals with the deal products. </a:t>
            </a:r>
            <a:endParaRPr lang="en-US" sz="1100" dirty="0"/>
          </a:p>
          <a:p>
            <a:pPr marL="228594" indent="-228594">
              <a:buFont typeface="Arial" panose="020B0604020202020204" pitchFamily="34" charset="0"/>
              <a:buChar char="•"/>
            </a:pPr>
            <a:r>
              <a:rPr lang="en-US" sz="1200" dirty="0"/>
              <a:t>Increase Data Quality of the consumer Information</a:t>
            </a:r>
            <a:endParaRPr lang="en-US" sz="1100" dirty="0"/>
          </a:p>
          <a:p>
            <a:pPr marL="228594" indent="-228594">
              <a:buFont typeface="Arial" panose="020B0604020202020204" pitchFamily="34" charset="0"/>
              <a:buChar char="•"/>
            </a:pPr>
            <a:r>
              <a:rPr lang="en-US" sz="1200" dirty="0" smtClean="0"/>
              <a:t>Separate features for Golden and diamond customer</a:t>
            </a:r>
            <a:endParaRPr lang="en-US" sz="1200" dirty="0"/>
          </a:p>
          <a:p>
            <a:pPr marL="228594" indent="-228594">
              <a:buFont typeface="Arial" panose="020B0604020202020204" pitchFamily="34" charset="0"/>
              <a:buChar char="•"/>
            </a:pPr>
            <a:r>
              <a:rPr lang="en-US" sz="1200" dirty="0" smtClean="0"/>
              <a:t>Security implementation with cutting edge technologies</a:t>
            </a:r>
            <a:endParaRPr lang="en-US" sz="1200" dirty="0"/>
          </a:p>
        </p:txBody>
      </p:sp>
      <p:sp>
        <p:nvSpPr>
          <p:cNvPr id="17" name="TextBox 16"/>
          <p:cNvSpPr txBox="1"/>
          <p:nvPr/>
        </p:nvSpPr>
        <p:spPr>
          <a:xfrm>
            <a:off x="236099" y="189995"/>
            <a:ext cx="5316392" cy="400110"/>
          </a:xfrm>
          <a:prstGeom prst="rect">
            <a:avLst/>
          </a:prstGeom>
          <a:noFill/>
        </p:spPr>
        <p:txBody>
          <a:bodyPr wrap="none" rtlCol="0">
            <a:spAutoFit/>
          </a:bodyPr>
          <a:lstStyle/>
          <a:p>
            <a:r>
              <a:rPr lang="en-IN" sz="2000" dirty="0" smtClean="0"/>
              <a:t>Case Study #2 – Disney – Apollo Accounting</a:t>
            </a:r>
            <a:endParaRPr lang="en-IN" sz="2000" dirty="0"/>
          </a:p>
        </p:txBody>
      </p:sp>
      <p:cxnSp>
        <p:nvCxnSpPr>
          <p:cNvPr id="18" name="Straight Connector 17"/>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p:cNvSpPr>
            <a:spLocks/>
          </p:cNvSpPr>
          <p:nvPr/>
        </p:nvSpPr>
        <p:spPr>
          <a:xfrm>
            <a:off x="8929868" y="6478173"/>
            <a:ext cx="2725105" cy="123111"/>
          </a:xfrm>
          <a:prstGeom prst="rect">
            <a:avLst/>
          </a:prstGeom>
          <a:noFill/>
          <a:ln>
            <a:noFill/>
          </a:ln>
        </p:spPr>
        <p:txBody>
          <a:bodyPr wrap="none" lIns="0" tIns="0" rIns="0" bIns="0">
            <a:spAutoFit/>
          </a:bodyPr>
          <a:lstStyle/>
          <a:p>
            <a:pPr algn="r" fontAlgn="base">
              <a:spcBef>
                <a:spcPct val="0"/>
              </a:spcBef>
              <a:spcAft>
                <a:spcPct val="0"/>
              </a:spcAft>
            </a:pPr>
            <a:r>
              <a:rPr lang="en-US" sz="800" dirty="0">
                <a:solidFill>
                  <a:schemeClr val="bg1">
                    <a:lumMod val="50000"/>
                  </a:schemeClr>
                </a:solidFill>
                <a:ea typeface="Verdana" pitchFamily="34" charset="0"/>
                <a:cs typeface="Verdana" pitchFamily="34" charset="0"/>
              </a:rPr>
              <a:t>Copyright © 2016 HCL Technologies Limited  |  www.hcltech.com</a:t>
            </a:r>
          </a:p>
        </p:txBody>
      </p:sp>
      <p:grpSp>
        <p:nvGrpSpPr>
          <p:cNvPr id="26" name="Group 5"/>
          <p:cNvGrpSpPr>
            <a:grpSpLocks noChangeAspect="1"/>
          </p:cNvGrpSpPr>
          <p:nvPr/>
        </p:nvGrpSpPr>
        <p:grpSpPr bwMode="auto">
          <a:xfrm>
            <a:off x="10889798" y="6319122"/>
            <a:ext cx="765175" cy="130105"/>
            <a:chOff x="5094" y="3939"/>
            <a:chExt cx="1488" cy="255"/>
          </a:xfrm>
        </p:grpSpPr>
        <p:sp>
          <p:nvSpPr>
            <p:cNvPr id="2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2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2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sp>
          <p:nvSpPr>
            <p:cNvPr id="3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en-US" sz="3600" dirty="0">
                <a:solidFill>
                  <a:srgbClr val="000000"/>
                </a:solidFill>
              </a:endParaRPr>
            </a:p>
          </p:txBody>
        </p:sp>
      </p:grpSp>
    </p:spTree>
    <p:extLst>
      <p:ext uri="{BB962C8B-B14F-4D97-AF65-F5344CB8AC3E}">
        <p14:creationId xmlns:p14="http://schemas.microsoft.com/office/powerpoint/2010/main" val="12944487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50" y="-113286"/>
            <a:ext cx="10697317" cy="535311"/>
          </a:xfrm>
        </p:spPr>
        <p:txBody>
          <a:bodyPr>
            <a:normAutofit fontScale="90000"/>
          </a:bodyPr>
          <a:lstStyle/>
          <a:p>
            <a:r>
              <a:rPr lang="en-GB" dirty="0" smtClean="0"/>
              <a:t/>
            </a:r>
            <a:br>
              <a:rPr lang="en-GB" dirty="0" smtClean="0"/>
            </a:br>
            <a:r>
              <a:rPr lang="en-GB" sz="2700" dirty="0" smtClean="0">
                <a:latin typeface="+mn-lt"/>
              </a:rPr>
              <a:t>Case Study #2 – Disney, Deployment Architecture</a:t>
            </a:r>
            <a:r>
              <a:rPr lang="en-GB" sz="2700" dirty="0">
                <a:latin typeface="+mn-lt"/>
              </a:rPr>
              <a:t>: Development Environment</a:t>
            </a:r>
            <a:br>
              <a:rPr lang="en-GB" sz="2700" dirty="0">
                <a:latin typeface="+mn-lt"/>
              </a:rPr>
            </a:br>
            <a:endParaRPr lang="en-GB" sz="2700" dirty="0">
              <a:latin typeface="+mn-lt"/>
            </a:endParaRPr>
          </a:p>
        </p:txBody>
      </p:sp>
      <p:pic>
        <p:nvPicPr>
          <p:cNvPr id="3" name="Picture 2"/>
          <p:cNvPicPr>
            <a:picLocks noChangeAspect="1"/>
          </p:cNvPicPr>
          <p:nvPr/>
        </p:nvPicPr>
        <p:blipFill>
          <a:blip r:embed="rId3"/>
          <a:stretch>
            <a:fillRect/>
          </a:stretch>
        </p:blipFill>
        <p:spPr>
          <a:xfrm>
            <a:off x="838200" y="895861"/>
            <a:ext cx="9367989" cy="5002212"/>
          </a:xfrm>
          <a:prstGeom prst="rect">
            <a:avLst/>
          </a:prstGeom>
        </p:spPr>
      </p:pic>
      <p:cxnSp>
        <p:nvCxnSpPr>
          <p:cNvPr id="4" name="Straight Connector 3"/>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3266258966"/>
              </p:ext>
            </p:extLst>
          </p:nvPr>
        </p:nvGraphicFramePr>
        <p:xfrm>
          <a:off x="9291789" y="5898073"/>
          <a:ext cx="914400" cy="771525"/>
        </p:xfrm>
        <a:graphic>
          <a:graphicData uri="http://schemas.openxmlformats.org/presentationml/2006/ole">
            <mc:AlternateContent xmlns:mc="http://schemas.openxmlformats.org/markup-compatibility/2006">
              <mc:Choice xmlns:v="urn:schemas-microsoft-com:vml" Requires="v">
                <p:oleObj spid="_x0000_s1077"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9291789" y="5898073"/>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931074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10515600" cy="473075"/>
          </a:xfrm>
        </p:spPr>
        <p:txBody>
          <a:bodyPr>
            <a:normAutofit/>
          </a:bodyPr>
          <a:lstStyle/>
          <a:p>
            <a:r>
              <a:rPr lang="en-GB" sz="2400" dirty="0">
                <a:latin typeface="+mn-lt"/>
              </a:rPr>
              <a:t>Case Study #2 – Disney, </a:t>
            </a:r>
            <a:r>
              <a:rPr lang="en-GB" sz="2400" dirty="0" smtClean="0">
                <a:latin typeface="+mn-lt"/>
              </a:rPr>
              <a:t>Apollo screen for revenue recognition search</a:t>
            </a:r>
            <a:endParaRPr lang="en-GB" sz="2400" dirty="0">
              <a:latin typeface="+mn-lt"/>
            </a:endParaRPr>
          </a:p>
        </p:txBody>
      </p:sp>
      <p:pic>
        <p:nvPicPr>
          <p:cNvPr id="4" name="Picture 3"/>
          <p:cNvPicPr/>
          <p:nvPr/>
        </p:nvPicPr>
        <p:blipFill>
          <a:blip r:embed="rId2"/>
          <a:stretch>
            <a:fillRect/>
          </a:stretch>
        </p:blipFill>
        <p:spPr>
          <a:xfrm>
            <a:off x="916576" y="1066800"/>
            <a:ext cx="9076509" cy="4799239"/>
          </a:xfrm>
          <a:prstGeom prst="rect">
            <a:avLst/>
          </a:prstGeom>
        </p:spPr>
      </p:pic>
      <p:cxnSp>
        <p:nvCxnSpPr>
          <p:cNvPr id="5" name="Straight Connector 4"/>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503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515600" cy="549275"/>
          </a:xfrm>
        </p:spPr>
        <p:txBody>
          <a:bodyPr>
            <a:normAutofit/>
          </a:bodyPr>
          <a:lstStyle/>
          <a:p>
            <a:r>
              <a:rPr lang="en-GB" sz="2400" dirty="0">
                <a:latin typeface="+mn-lt"/>
              </a:rPr>
              <a:t>Case Study #2 – Disney, </a:t>
            </a:r>
            <a:r>
              <a:rPr lang="en-GB" sz="2400" dirty="0" smtClean="0">
                <a:latin typeface="+mn-lt"/>
              </a:rPr>
              <a:t>Revenue recognition search results</a:t>
            </a:r>
            <a:endParaRPr lang="en-GB" sz="2400" dirty="0">
              <a:latin typeface="+mn-lt"/>
            </a:endParaRPr>
          </a:p>
        </p:txBody>
      </p:sp>
      <p:pic>
        <p:nvPicPr>
          <p:cNvPr id="5" name="Picture 4"/>
          <p:cNvPicPr/>
          <p:nvPr/>
        </p:nvPicPr>
        <p:blipFill>
          <a:blip r:embed="rId2"/>
          <a:stretch>
            <a:fillRect/>
          </a:stretch>
        </p:blipFill>
        <p:spPr>
          <a:xfrm>
            <a:off x="1138645" y="1261926"/>
            <a:ext cx="9154885" cy="4681674"/>
          </a:xfrm>
          <a:prstGeom prst="rect">
            <a:avLst/>
          </a:prstGeom>
        </p:spPr>
      </p:pic>
      <p:cxnSp>
        <p:nvCxnSpPr>
          <p:cNvPr id="4" name="Straight Connector 3"/>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116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 of Content</a:t>
            </a:r>
            <a:endParaRPr lang="en-IN" dirty="0"/>
          </a:p>
        </p:txBody>
      </p:sp>
      <p:pic>
        <p:nvPicPr>
          <p:cNvPr id="11" name="Picture 10"/>
          <p:cNvPicPr>
            <a:picLocks noChangeAspect="1"/>
          </p:cNvPicPr>
          <p:nvPr/>
        </p:nvPicPr>
        <p:blipFill>
          <a:blip r:embed="rId3"/>
          <a:stretch>
            <a:fillRect/>
          </a:stretch>
        </p:blipFill>
        <p:spPr>
          <a:xfrm>
            <a:off x="839416" y="2779647"/>
            <a:ext cx="1368152" cy="2169905"/>
          </a:xfrm>
          <a:prstGeom prst="rect">
            <a:avLst/>
          </a:prstGeom>
        </p:spPr>
      </p:pic>
      <p:sp>
        <p:nvSpPr>
          <p:cNvPr id="12" name="Line 7"/>
          <p:cNvSpPr>
            <a:spLocks noChangeShapeType="1"/>
          </p:cNvSpPr>
          <p:nvPr/>
        </p:nvSpPr>
        <p:spPr bwMode="auto">
          <a:xfrm>
            <a:off x="2381989" y="2078856"/>
            <a:ext cx="0" cy="3571486"/>
          </a:xfrm>
          <a:prstGeom prst="line">
            <a:avLst/>
          </a:prstGeom>
          <a:noFill/>
          <a:ln w="9525">
            <a:solidFill>
              <a:schemeClr val="tx1">
                <a:lumMod val="75000"/>
                <a:lumOff val="25000"/>
              </a:schemeClr>
            </a:solidFill>
            <a:round/>
            <a:headEnd/>
            <a:tailEnd/>
          </a:ln>
          <a:extLst>
            <a:ext uri="{909E8E84-426E-40DD-AFC4-6F175D3DCCD1}">
              <a14:hiddenFill xmlns:a14="http://schemas.microsoft.com/office/drawing/2010/main">
                <a:noFill/>
              </a14:hiddenFill>
            </a:ext>
          </a:extLst>
        </p:spPr>
        <p:txBody>
          <a:bodyPr wrap="none" anchor="ctr"/>
          <a:lstStyle/>
          <a:p>
            <a:pPr defTabSz="822960"/>
            <a:endParaRPr lang="en-US" sz="3240" dirty="0">
              <a:solidFill>
                <a:srgbClr val="000000"/>
              </a:solidFill>
              <a:latin typeface="Calibri" panose="020F0502020204030204" pitchFamily="34" charset="0"/>
            </a:endParaRPr>
          </a:p>
        </p:txBody>
      </p:sp>
      <p:sp>
        <p:nvSpPr>
          <p:cNvPr id="13" name="Rectangle 3"/>
          <p:cNvSpPr>
            <a:spLocks noChangeArrowheads="1"/>
          </p:cNvSpPr>
          <p:nvPr/>
        </p:nvSpPr>
        <p:spPr bwMode="auto">
          <a:xfrm>
            <a:off x="3897442" y="1885524"/>
            <a:ext cx="6127908" cy="4426735"/>
          </a:xfrm>
          <a:prstGeom prst="rect">
            <a:avLst/>
          </a:prstGeom>
          <a:noFill/>
          <a:ln w="9525">
            <a:noFill/>
            <a:miter lim="800000"/>
            <a:headEnd/>
            <a:tailEnd/>
          </a:ln>
        </p:spPr>
        <p:txBody>
          <a:bodyPr/>
          <a:lstStyle/>
          <a:p>
            <a:pPr marL="462915" indent="-462915" defTabSz="822960">
              <a:lnSpc>
                <a:spcPct val="150000"/>
              </a:lnSpc>
              <a:spcBef>
                <a:spcPts val="540"/>
              </a:spcBef>
              <a:spcAft>
                <a:spcPts val="540"/>
              </a:spcAft>
              <a:buFont typeface="+mj-lt"/>
              <a:buAutoNum type="arabicPeriod"/>
              <a:defRPr/>
            </a:pPr>
            <a:endParaRPr lang="en-US" sz="1440" dirty="0">
              <a:solidFill>
                <a:srgbClr val="000000">
                  <a:lumMod val="85000"/>
                  <a:lumOff val="15000"/>
                </a:srgbClr>
              </a:solidFill>
              <a:latin typeface="Arial"/>
              <a:cs typeface="Arial" pitchFamily="34" charset="0"/>
            </a:endParaRPr>
          </a:p>
        </p:txBody>
      </p:sp>
      <p:graphicFrame>
        <p:nvGraphicFramePr>
          <p:cNvPr id="4" name="Diagram 3"/>
          <p:cNvGraphicFramePr/>
          <p:nvPr>
            <p:extLst>
              <p:ext uri="{D42A27DB-BD31-4B8C-83A1-F6EECF244321}">
                <p14:modId xmlns:p14="http://schemas.microsoft.com/office/powerpoint/2010/main" val="4016740549"/>
              </p:ext>
            </p:extLst>
          </p:nvPr>
        </p:nvGraphicFramePr>
        <p:xfrm>
          <a:off x="2556411" y="2784043"/>
          <a:ext cx="8085238" cy="21883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3816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5914155" y="691124"/>
            <a:ext cx="6163590" cy="5913634"/>
          </a:xfrm>
          <a:prstGeom prst="rect">
            <a:avLst/>
          </a:prstGeom>
          <a:noFill/>
        </p:spPr>
      </p:pic>
      <p:sp>
        <p:nvSpPr>
          <p:cNvPr id="22" name="TextBox 21"/>
          <p:cNvSpPr txBox="1"/>
          <p:nvPr/>
        </p:nvSpPr>
        <p:spPr>
          <a:xfrm>
            <a:off x="182508" y="799259"/>
            <a:ext cx="2653048" cy="6463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black"/>
                </a:solidFill>
                <a:effectLst/>
                <a:uLnTx/>
                <a:uFillTx/>
                <a:latin typeface="Calibri" panose="020F0502020204030204"/>
                <a:ea typeface="+mn-ea"/>
                <a:cs typeface="+mn-cs"/>
              </a:rPr>
              <a:t>Challenges</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sng"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 name="矩形 15"/>
          <p:cNvSpPr/>
          <p:nvPr/>
        </p:nvSpPr>
        <p:spPr bwMode="auto">
          <a:xfrm>
            <a:off x="285538" y="1265484"/>
            <a:ext cx="1009650" cy="741494"/>
          </a:xfrm>
          <a:prstGeom prst="rect">
            <a:avLst/>
          </a:prstGeom>
          <a:solidFill>
            <a:srgbClr val="5B9BD5"/>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Customer based / risk view</a:t>
            </a:r>
            <a:endParaRPr kumimoji="0" lang="zh-TW" altLang="en-US"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17"/>
          <p:cNvSpPr/>
          <p:nvPr/>
        </p:nvSpPr>
        <p:spPr>
          <a:xfrm>
            <a:off x="1295188" y="1224460"/>
            <a:ext cx="4618967" cy="1341393"/>
          </a:xfrm>
          <a:prstGeom prst="rect">
            <a:avLst/>
          </a:prstGeom>
        </p:spPr>
        <p:txBody>
          <a:bodyPr wrap="square">
            <a:spAutoFit/>
          </a:bodyPr>
          <a:lstStyle/>
          <a:p>
            <a:pPr marL="266693" marR="0" lvl="0" indent="-266693" algn="l" defTabSz="914377" rtl="0" eaLnBrk="1" fontAlgn="auto" latinLnBrk="0" hangingPunct="1">
              <a:lnSpc>
                <a:spcPct val="100000"/>
              </a:lnSpc>
              <a:spcBef>
                <a:spcPts val="0"/>
              </a:spcBef>
              <a:spcAft>
                <a:spcPts val="500"/>
              </a:spcAft>
              <a:buClr>
                <a:srgbClr val="70AD47">
                  <a:lumMod val="50000"/>
                </a:srgbClr>
              </a:buClr>
              <a:buSzTx/>
              <a:buFont typeface="Wingdings" pitchFamily="2" charset="2"/>
              <a:buChar char="n"/>
              <a:tabLst/>
              <a:defRPr/>
            </a:pPr>
            <a:r>
              <a:rPr kumimoji="0" lang="en-US" altLang="zh-TW" sz="11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One customer with multiple scores: Scoring is done on the onboarding system. A customer may have different scores due to different information of  the onboarding system. </a:t>
            </a:r>
          </a:p>
          <a:p>
            <a:pPr marL="266693" marR="0" lvl="0" indent="-266693" algn="l" defTabSz="914377" rtl="0" eaLnBrk="1" fontAlgn="auto" latinLnBrk="0" hangingPunct="1">
              <a:lnSpc>
                <a:spcPct val="100000"/>
              </a:lnSpc>
              <a:spcBef>
                <a:spcPts val="0"/>
              </a:spcBef>
              <a:spcAft>
                <a:spcPts val="500"/>
              </a:spcAft>
              <a:buClr>
                <a:srgbClr val="70AD47">
                  <a:lumMod val="50000"/>
                </a:srgbClr>
              </a:buClr>
              <a:buSzTx/>
              <a:buFont typeface="Wingdings" pitchFamily="2" charset="2"/>
              <a:buChar char="n"/>
              <a:tabLst/>
              <a:defRPr/>
            </a:pPr>
            <a:r>
              <a:rPr kumimoji="0" lang="en-US" altLang="zh-TW" sz="11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Product/service factor can’t be considered: Since there’s no real time connection between onboarding system and customer information doesn’t come from the data warehousing, we can’t get the customer product/service combination when onboarding scoring.</a:t>
            </a:r>
          </a:p>
        </p:txBody>
      </p:sp>
      <p:sp>
        <p:nvSpPr>
          <p:cNvPr id="25" name="矩形 5"/>
          <p:cNvSpPr/>
          <p:nvPr/>
        </p:nvSpPr>
        <p:spPr bwMode="auto">
          <a:xfrm>
            <a:off x="285538" y="2642523"/>
            <a:ext cx="1009650" cy="719356"/>
          </a:xfrm>
          <a:prstGeom prst="rect">
            <a:avLst/>
          </a:prstGeom>
          <a:solidFill>
            <a:srgbClr val="5B9BD5"/>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Data consistency integrity</a:t>
            </a:r>
            <a:endParaRPr kumimoji="0" lang="zh-TW" altLang="en-US"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矩形 9"/>
          <p:cNvSpPr/>
          <p:nvPr/>
        </p:nvSpPr>
        <p:spPr>
          <a:xfrm>
            <a:off x="1295188" y="2626022"/>
            <a:ext cx="4489629" cy="600164"/>
          </a:xfrm>
          <a:prstGeom prst="rect">
            <a:avLst/>
          </a:prstGeom>
        </p:spPr>
        <p:txBody>
          <a:bodyPr wrap="square">
            <a:spAutoFit/>
          </a:bodyPr>
          <a:lstStyle/>
          <a:p>
            <a:pPr marL="266693" marR="0" lvl="0" indent="-266693" algn="l" defTabSz="914377" rtl="0" eaLnBrk="1" fontAlgn="auto" latinLnBrk="0" hangingPunct="1">
              <a:lnSpc>
                <a:spcPct val="100000"/>
              </a:lnSpc>
              <a:spcBef>
                <a:spcPts val="0"/>
              </a:spcBef>
              <a:spcAft>
                <a:spcPts val="500"/>
              </a:spcAft>
              <a:buClr>
                <a:srgbClr val="70AD47">
                  <a:lumMod val="50000"/>
                </a:srgbClr>
              </a:buClr>
              <a:buSzTx/>
              <a:buFont typeface="Wingdings" pitchFamily="2" charset="2"/>
              <a:buChar char="n"/>
              <a:tabLst/>
              <a:defRPr/>
            </a:pPr>
            <a:r>
              <a:rPr kumimoji="0" lang="en-US" altLang="zh-TW" sz="11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Customer information inconsistency: Customer data varies from system to system due to the business requirement(also as the Data completeness), data update time or system limitation. </a:t>
            </a:r>
          </a:p>
        </p:txBody>
      </p:sp>
      <p:sp>
        <p:nvSpPr>
          <p:cNvPr id="27" name="矩形 6"/>
          <p:cNvSpPr/>
          <p:nvPr/>
        </p:nvSpPr>
        <p:spPr bwMode="auto">
          <a:xfrm>
            <a:off x="285538" y="3662374"/>
            <a:ext cx="1009650" cy="670099"/>
          </a:xfrm>
          <a:prstGeom prst="rect">
            <a:avLst/>
          </a:prstGeom>
          <a:solidFill>
            <a:srgbClr val="5B9BD5"/>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TW"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Data completeness</a:t>
            </a:r>
            <a:endParaRPr kumimoji="0" lang="zh-TW" altLang="en-US" sz="1100" b="1"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10"/>
          <p:cNvSpPr/>
          <p:nvPr/>
        </p:nvSpPr>
        <p:spPr>
          <a:xfrm>
            <a:off x="1295188" y="3602953"/>
            <a:ext cx="4270688" cy="769441"/>
          </a:xfrm>
          <a:prstGeom prst="rect">
            <a:avLst/>
          </a:prstGeom>
        </p:spPr>
        <p:txBody>
          <a:bodyPr wrap="square">
            <a:spAutoFit/>
          </a:bodyPr>
          <a:lstStyle/>
          <a:p>
            <a:pPr marL="266693" marR="0" lvl="0" indent="-266693" algn="l" defTabSz="914377" rtl="0" eaLnBrk="1" fontAlgn="auto" latinLnBrk="0" hangingPunct="1">
              <a:lnSpc>
                <a:spcPct val="100000"/>
              </a:lnSpc>
              <a:spcBef>
                <a:spcPts val="0"/>
              </a:spcBef>
              <a:spcAft>
                <a:spcPts val="500"/>
              </a:spcAft>
              <a:buClr>
                <a:srgbClr val="70AD47">
                  <a:lumMod val="50000"/>
                </a:srgbClr>
              </a:buClr>
              <a:buSzTx/>
              <a:buFont typeface="Wingdings" pitchFamily="2" charset="2"/>
              <a:buChar char="n"/>
              <a:tabLst/>
              <a:defRPr/>
            </a:pPr>
            <a:r>
              <a:rPr kumimoji="0" lang="en-US" altLang="zh-TW" sz="1100" b="0" i="0" u="none" strike="noStrike" kern="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KYC process is different: KYC is different due to different business requirements. Ex: customer are required to give occupation prove for credit card application, but not for saving account, which causes occupation may be different in backend systems for one customer.</a:t>
            </a:r>
          </a:p>
        </p:txBody>
      </p:sp>
      <p:cxnSp>
        <p:nvCxnSpPr>
          <p:cNvPr id="29" name="直線接點 16"/>
          <p:cNvCxnSpPr/>
          <p:nvPr/>
        </p:nvCxnSpPr>
        <p:spPr bwMode="auto">
          <a:xfrm>
            <a:off x="1395590" y="2565853"/>
            <a:ext cx="4299075" cy="0"/>
          </a:xfrm>
          <a:prstGeom prst="line">
            <a:avLst/>
          </a:prstGeom>
          <a:solidFill>
            <a:srgbClr val="5B9BD5"/>
          </a:solidFill>
          <a:ln w="9525" cap="flat" cmpd="sng" algn="ctr">
            <a:solidFill>
              <a:sysClr val="windowText" lastClr="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接點 16"/>
          <p:cNvCxnSpPr/>
          <p:nvPr/>
        </p:nvCxnSpPr>
        <p:spPr bwMode="auto">
          <a:xfrm>
            <a:off x="1390464" y="3519962"/>
            <a:ext cx="4299075" cy="0"/>
          </a:xfrm>
          <a:prstGeom prst="line">
            <a:avLst/>
          </a:prstGeom>
          <a:solidFill>
            <a:srgbClr val="5B9BD5"/>
          </a:solidFill>
          <a:ln w="9525" cap="flat" cmpd="sng" algn="ctr">
            <a:solidFill>
              <a:sysClr val="windowText" lastClr="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182508" y="4455385"/>
            <a:ext cx="2653048" cy="6463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black"/>
                </a:solidFill>
                <a:effectLst/>
                <a:uLnTx/>
                <a:uFillTx/>
                <a:latin typeface="Calibri" panose="020F0502020204030204"/>
                <a:ea typeface="+mn-ea"/>
                <a:cs typeface="+mn-cs"/>
              </a:rPr>
              <a:t>Goals</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1" i="0" u="sng"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p:cNvSpPr/>
          <p:nvPr/>
        </p:nvSpPr>
        <p:spPr>
          <a:xfrm>
            <a:off x="182508" y="4778550"/>
            <a:ext cx="5299849" cy="569387"/>
          </a:xfrm>
          <a:prstGeom prst="rect">
            <a:avLst/>
          </a:prstGeom>
        </p:spPr>
        <p:txBody>
          <a:bodyPr wrap="none">
            <a:spAutoFit/>
          </a:bodyPr>
          <a:lstStyle/>
          <a:p>
            <a:pPr marL="171446" marR="0" lvl="0" indent="-171446" algn="l" defTabSz="91437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rPr>
              <a:t>Eliminate inconsistent and distributed master data</a:t>
            </a:r>
          </a:p>
          <a:p>
            <a:pPr marL="628639" marR="0" lvl="1"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000" b="0" i="0" u="none" strike="noStrike" kern="0" cap="none" spc="0" normalizeH="0" baseline="0" noProof="0" dirty="0">
                <a:ln>
                  <a:noFill/>
                </a:ln>
                <a:solidFill>
                  <a:prstClr val="black"/>
                </a:solidFill>
                <a:effectLst/>
                <a:uLnTx/>
                <a:uFillTx/>
                <a:latin typeface="Calibri" panose="020F0502020204030204"/>
                <a:ea typeface="+mn-ea"/>
                <a:cs typeface="+mn-cs"/>
              </a:rPr>
              <a:t>Customer Master Data has to be centrally stored, providing a </a:t>
            </a:r>
            <a:r>
              <a:rPr kumimoji="0" lang="en-AU" sz="1000" b="0" i="0" u="none" strike="noStrike" kern="0" cap="none" spc="0" normalizeH="0" baseline="0" noProof="0" dirty="0">
                <a:ln>
                  <a:noFill/>
                </a:ln>
                <a:solidFill>
                  <a:srgbClr val="0070C0"/>
                </a:solidFill>
                <a:effectLst/>
                <a:uLnTx/>
                <a:uFillTx/>
                <a:latin typeface="Calibri" panose="020F0502020204030204"/>
                <a:ea typeface="+mn-ea"/>
                <a:cs typeface="+mn-cs"/>
              </a:rPr>
              <a:t>“Single Source of Truth" </a:t>
            </a:r>
          </a:p>
          <a:p>
            <a:pPr marL="0" marR="0" lvl="1" indent="0" algn="l" defTabSz="914377" rtl="0" eaLnBrk="1" fontAlgn="auto" latinLnBrk="0" hangingPunct="1">
              <a:lnSpc>
                <a:spcPct val="100000"/>
              </a:lnSpc>
              <a:spcBef>
                <a:spcPts val="0"/>
              </a:spcBef>
              <a:spcAft>
                <a:spcPts val="0"/>
              </a:spcAft>
              <a:buClrTx/>
              <a:buSzTx/>
              <a:buFontTx/>
              <a:buNone/>
              <a:tabLst/>
              <a:defRPr/>
            </a:pPr>
            <a:r>
              <a:rPr kumimoji="0" lang="en-AU" sz="1000" b="0" i="0" u="none" strike="noStrike" kern="0" cap="none" spc="0" normalizeH="0" baseline="0" noProof="0" dirty="0" smtClean="0">
                <a:ln>
                  <a:noFill/>
                </a:ln>
                <a:solidFill>
                  <a:prstClr val="black"/>
                </a:solidFill>
                <a:effectLst/>
                <a:uLnTx/>
                <a:uFillTx/>
                <a:latin typeface="Calibri" panose="020F0502020204030204"/>
                <a:ea typeface="+mn-ea"/>
                <a:cs typeface="+mn-cs"/>
              </a:rPr>
              <a:t>                       and </a:t>
            </a:r>
            <a:r>
              <a:rPr kumimoji="0" lang="en-AU" sz="1000" b="0" i="0" u="none" strike="noStrike" kern="0" cap="none" spc="0" normalizeH="0" baseline="0" noProof="0" dirty="0">
                <a:ln>
                  <a:noFill/>
                </a:ln>
                <a:solidFill>
                  <a:prstClr val="black"/>
                </a:solidFill>
                <a:effectLst/>
                <a:uLnTx/>
                <a:uFillTx/>
                <a:latin typeface="Calibri" panose="020F0502020204030204"/>
                <a:ea typeface="+mn-ea"/>
                <a:cs typeface="+mn-cs"/>
              </a:rPr>
              <a:t>a</a:t>
            </a:r>
            <a:r>
              <a:rPr kumimoji="0" lang="en-AU" sz="1000" b="0" i="0" u="none" strike="noStrike" kern="0" cap="none" spc="0" normalizeH="0" baseline="0" noProof="0" dirty="0">
                <a:ln>
                  <a:noFill/>
                </a:ln>
                <a:solidFill>
                  <a:srgbClr val="0070C0"/>
                </a:solidFill>
                <a:effectLst/>
                <a:uLnTx/>
                <a:uFillTx/>
                <a:latin typeface="Calibri" panose="020F0502020204030204"/>
                <a:ea typeface="+mn-ea"/>
                <a:cs typeface="+mn-cs"/>
              </a:rPr>
              <a:t> CUB specific “Global ID”.</a:t>
            </a:r>
            <a:endParaRPr kumimoji="0" lang="en-AU" sz="10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p:cNvSpPr/>
          <p:nvPr/>
        </p:nvSpPr>
        <p:spPr>
          <a:xfrm>
            <a:off x="182508" y="5323531"/>
            <a:ext cx="184731" cy="923330"/>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AU" sz="18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p:cNvSpPr/>
          <p:nvPr/>
        </p:nvSpPr>
        <p:spPr>
          <a:xfrm>
            <a:off x="182508" y="5304243"/>
            <a:ext cx="5665333" cy="600164"/>
          </a:xfrm>
          <a:prstGeom prst="rect">
            <a:avLst/>
          </a:prstGeom>
        </p:spPr>
        <p:txBody>
          <a:bodyPr wrap="none">
            <a:spAutoFit/>
          </a:bodyPr>
          <a:lstStyle/>
          <a:p>
            <a:pPr marL="171446" marR="0" lvl="0" indent="-171446" algn="l" defTabSz="91437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rPr>
              <a:t>Reduce Transaction Volume to Back-ends through TR</a:t>
            </a:r>
          </a:p>
          <a:p>
            <a:pPr marL="628635" marR="0" lvl="1"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High volume of transactions caused by too many inquiries from frontend to backend </a:t>
            </a:r>
          </a:p>
          <a:p>
            <a:pPr marL="0" marR="0" lvl="1"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prstClr val="black"/>
                </a:solidFill>
                <a:effectLst/>
                <a:uLnTx/>
                <a:uFillTx/>
                <a:latin typeface="Calibri" panose="020F0502020204030204"/>
                <a:ea typeface="+mn-ea"/>
                <a:cs typeface="+mn-cs"/>
              </a:rPr>
              <a:t>                    Systems </a:t>
            </a: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via middleware; TR (Middleware) is not able to deal with the volumes</a:t>
            </a:r>
            <a:endPar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34"/>
          <p:cNvSpPr/>
          <p:nvPr/>
        </p:nvSpPr>
        <p:spPr>
          <a:xfrm>
            <a:off x="164109" y="5846187"/>
            <a:ext cx="5683732" cy="938719"/>
          </a:xfrm>
          <a:prstGeom prst="rect">
            <a:avLst/>
          </a:prstGeom>
        </p:spPr>
        <p:txBody>
          <a:bodyPr wrap="square">
            <a:spAutoFit/>
          </a:bodyPr>
          <a:lstStyle/>
          <a:p>
            <a:pPr marL="171446" marR="0" lvl="0" indent="-171446" algn="l" defTabSz="91437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rPr>
              <a:t>Enable modern analytic capabilities</a:t>
            </a:r>
          </a:p>
          <a:p>
            <a:pPr marL="628635" marR="0" lvl="1" indent="-171446"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100" b="0" i="0" u="none" strike="noStrike" kern="0" cap="none" spc="0" normalizeH="0" baseline="0" noProof="0" dirty="0">
                <a:ln>
                  <a:noFill/>
                </a:ln>
                <a:solidFill>
                  <a:prstClr val="black"/>
                </a:solidFill>
                <a:effectLst/>
                <a:uLnTx/>
                <a:uFillTx/>
                <a:latin typeface="Calibri" panose="020F0502020204030204"/>
                <a:ea typeface="+mn-ea"/>
                <a:cs typeface="+mn-cs"/>
              </a:rPr>
              <a:t>An </a:t>
            </a:r>
            <a:r>
              <a:rPr kumimoji="0" lang="en-AU" sz="1100" b="0" i="0" u="none" strike="noStrike" kern="0" cap="none" spc="0" normalizeH="0" baseline="0" noProof="0" dirty="0">
                <a:ln>
                  <a:noFill/>
                </a:ln>
                <a:solidFill>
                  <a:srgbClr val="0070C0"/>
                </a:solidFill>
                <a:effectLst/>
                <a:uLnTx/>
                <a:uFillTx/>
                <a:latin typeface="Calibri" panose="020F0502020204030204"/>
                <a:ea typeface="+mn-ea"/>
                <a:cs typeface="+mn-cs"/>
              </a:rPr>
              <a:t>integrated view (e.g., 360 degree view) on each customer</a:t>
            </a:r>
            <a:r>
              <a:rPr kumimoji="0" lang="en-AU" sz="1100" b="0" i="0" u="none" strike="noStrike" kern="0" cap="none" spc="0" normalizeH="0" baseline="0" noProof="0" dirty="0">
                <a:ln>
                  <a:noFill/>
                </a:ln>
                <a:solidFill>
                  <a:prstClr val="black"/>
                </a:solidFill>
                <a:effectLst/>
                <a:uLnTx/>
                <a:uFillTx/>
                <a:latin typeface="Calibri" panose="020F0502020204030204"/>
                <a:ea typeface="+mn-ea"/>
                <a:cs typeface="+mn-cs"/>
              </a:rPr>
              <a:t>, its transaction data, </a:t>
            </a:r>
          </a:p>
          <a:p>
            <a:pPr marL="0" marR="0" lvl="1" indent="0" algn="l" defTabSz="914377" rtl="0" eaLnBrk="1" fontAlgn="auto" latinLnBrk="0" hangingPunct="1">
              <a:lnSpc>
                <a:spcPct val="100000"/>
              </a:lnSpc>
              <a:spcBef>
                <a:spcPts val="0"/>
              </a:spcBef>
              <a:spcAft>
                <a:spcPts val="0"/>
              </a:spcAft>
              <a:buClrTx/>
              <a:buSzTx/>
              <a:buFontTx/>
              <a:buNone/>
              <a:tabLst/>
              <a:defRPr/>
            </a:pPr>
            <a:r>
              <a:rPr kumimoji="0" lang="en-AU" sz="1100" b="0" i="0" u="none" strike="noStrike" kern="0" cap="none" spc="0" normalizeH="0" baseline="0" noProof="0" dirty="0" smtClean="0">
                <a:ln>
                  <a:noFill/>
                </a:ln>
                <a:solidFill>
                  <a:prstClr val="black"/>
                </a:solidFill>
                <a:effectLst/>
                <a:uLnTx/>
                <a:uFillTx/>
                <a:latin typeface="Calibri" panose="020F0502020204030204"/>
                <a:ea typeface="+mn-ea"/>
                <a:cs typeface="+mn-cs"/>
              </a:rPr>
              <a:t>                     interactions</a:t>
            </a:r>
            <a:r>
              <a:rPr kumimoji="0" lang="en-AU" sz="1100" b="0" i="0" u="none" strike="noStrike" kern="0" cap="none" spc="0" normalizeH="0" baseline="0" noProof="0" dirty="0">
                <a:ln>
                  <a:noFill/>
                </a:ln>
                <a:solidFill>
                  <a:prstClr val="black"/>
                </a:solidFill>
                <a:effectLst/>
                <a:uLnTx/>
                <a:uFillTx/>
                <a:latin typeface="Calibri" panose="020F0502020204030204"/>
                <a:ea typeface="+mn-ea"/>
                <a:cs typeface="+mn-cs"/>
              </a:rPr>
              <a:t>, experiences and attitudes, etc. to facilitate CRM and cross-selling opportunities</a:t>
            </a:r>
            <a:endPar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endParaRPr>
          </a:p>
          <a:p>
            <a:pPr marL="628635" marR="0" lvl="1" indent="-171446" algn="l" defTabSz="91437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35"/>
          <p:cNvSpPr/>
          <p:nvPr/>
        </p:nvSpPr>
        <p:spPr>
          <a:xfrm>
            <a:off x="164109" y="6398575"/>
            <a:ext cx="1845377" cy="261610"/>
          </a:xfrm>
          <a:prstGeom prst="rect">
            <a:avLst/>
          </a:prstGeom>
        </p:spPr>
        <p:txBody>
          <a:bodyPr wrap="none">
            <a:spAutoFit/>
          </a:bodyPr>
          <a:lstStyle/>
          <a:p>
            <a:pPr marL="171446" marR="0" lvl="0" indent="-171446" algn="l" defTabSz="91437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AU" sz="1100" b="1" i="0" u="none" strike="noStrike" kern="0" cap="none" spc="0" normalizeH="0" baseline="0" noProof="0" dirty="0">
                <a:ln>
                  <a:noFill/>
                </a:ln>
                <a:solidFill>
                  <a:prstClr val="black"/>
                </a:solidFill>
                <a:effectLst/>
                <a:uLnTx/>
                <a:uFillTx/>
                <a:latin typeface="Calibri" panose="020F0502020204030204"/>
                <a:ea typeface="+mn-ea"/>
                <a:cs typeface="+mn-cs"/>
              </a:rPr>
              <a:t>Omni channel experience</a:t>
            </a:r>
          </a:p>
        </p:txBody>
      </p:sp>
      <p:sp>
        <p:nvSpPr>
          <p:cNvPr id="38" name="TextBox 37"/>
          <p:cNvSpPr txBox="1"/>
          <p:nvPr/>
        </p:nvSpPr>
        <p:spPr>
          <a:xfrm>
            <a:off x="236099" y="189995"/>
            <a:ext cx="59766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a:t>
            </a:r>
            <a:r>
              <a:rPr lang="en-IN" sz="2000" dirty="0" smtClean="0">
                <a:solidFill>
                  <a:prstClr val="black"/>
                </a:solidFill>
                <a:latin typeface="Calibri" panose="020F0502020204030204"/>
              </a:rPr>
              <a:t>3</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lang="en-IN" sz="2000" dirty="0" smtClean="0">
                <a:solidFill>
                  <a:prstClr val="black"/>
                </a:solidFill>
                <a:latin typeface="Calibri" panose="020F0502020204030204"/>
              </a:rPr>
              <a:t>CUB </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Current– On boarding / MDM / AML</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9" name="Straight Connector 38"/>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Rectangle 39"/>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41" name="Group 5"/>
          <p:cNvGrpSpPr>
            <a:grpSpLocks noChangeAspect="1"/>
          </p:cNvGrpSpPr>
          <p:nvPr/>
        </p:nvGrpSpPr>
        <p:grpSpPr bwMode="auto">
          <a:xfrm>
            <a:off x="10889798" y="6319122"/>
            <a:ext cx="765175" cy="130105"/>
            <a:chOff x="5094" y="3939"/>
            <a:chExt cx="1488" cy="255"/>
          </a:xfrm>
        </p:grpSpPr>
        <p:sp>
          <p:nvSpPr>
            <p:cNvPr id="4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0193461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stretch>
            <a:fillRect/>
          </a:stretch>
        </p:blipFill>
        <p:spPr>
          <a:xfrm>
            <a:off x="5836333" y="797585"/>
            <a:ext cx="6247969" cy="2937288"/>
          </a:xfrm>
          <a:prstGeom prst="rect">
            <a:avLst/>
          </a:prstGeom>
        </p:spPr>
      </p:pic>
      <p:pic>
        <p:nvPicPr>
          <p:cNvPr id="39" name="Picture 38"/>
          <p:cNvPicPr>
            <a:picLocks noChangeAspect="1"/>
          </p:cNvPicPr>
          <p:nvPr/>
        </p:nvPicPr>
        <p:blipFill>
          <a:blip r:embed="rId3"/>
          <a:stretch>
            <a:fillRect/>
          </a:stretch>
        </p:blipFill>
        <p:spPr>
          <a:xfrm>
            <a:off x="6338608" y="3863661"/>
            <a:ext cx="5640947" cy="2897747"/>
          </a:xfrm>
          <a:prstGeom prst="rect">
            <a:avLst/>
          </a:prstGeom>
        </p:spPr>
      </p:pic>
      <p:pic>
        <p:nvPicPr>
          <p:cNvPr id="40" name="Picture 39"/>
          <p:cNvPicPr>
            <a:picLocks noChangeAspect="1"/>
          </p:cNvPicPr>
          <p:nvPr/>
        </p:nvPicPr>
        <p:blipFill>
          <a:blip r:embed="rId4"/>
          <a:stretch>
            <a:fillRect/>
          </a:stretch>
        </p:blipFill>
        <p:spPr>
          <a:xfrm>
            <a:off x="92357" y="836223"/>
            <a:ext cx="5666703" cy="4688815"/>
          </a:xfrm>
          <a:prstGeom prst="rect">
            <a:avLst/>
          </a:prstGeom>
        </p:spPr>
      </p:pic>
      <p:sp>
        <p:nvSpPr>
          <p:cNvPr id="6" name="TextBox 5"/>
          <p:cNvSpPr txBox="1"/>
          <p:nvPr/>
        </p:nvSpPr>
        <p:spPr>
          <a:xfrm>
            <a:off x="236099" y="189995"/>
            <a:ext cx="7018781" cy="400110"/>
          </a:xfrm>
          <a:prstGeom prst="rect">
            <a:avLst/>
          </a:prstGeom>
          <a:noFill/>
        </p:spPr>
        <p:txBody>
          <a:bodyPr wrap="none" rtlCol="0">
            <a:spAutoFit/>
          </a:bodyPr>
          <a:lstStyle/>
          <a:p>
            <a:pPr lvl="0" fontAlgn="auto">
              <a:spcBef>
                <a:spcPts val="0"/>
              </a:spcBef>
              <a:spcAft>
                <a:spcPts val="0"/>
              </a:spcAft>
            </a:pPr>
            <a:r>
              <a:rPr lang="en-IN" sz="2000" dirty="0">
                <a:solidFill>
                  <a:prstClr val="black"/>
                </a:solidFill>
                <a:latin typeface="Calibri" panose="020F0502020204030204"/>
              </a:rPr>
              <a:t>Case </a:t>
            </a:r>
            <a:r>
              <a:rPr lang="en-IN" sz="2000" dirty="0" smtClean="0">
                <a:solidFill>
                  <a:prstClr val="black"/>
                </a:solidFill>
                <a:latin typeface="Calibri" panose="020F0502020204030204"/>
              </a:rPr>
              <a:t>Study #3: CUB Current </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MDM – Micro Services Based Solution</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 name="Straight Connector 6"/>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a:spLocks/>
          </p:cNvSpPr>
          <p:nvPr/>
        </p:nvSpPr>
        <p:spPr>
          <a:xfrm>
            <a:off x="236099" y="6450038"/>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9" name="Group 5"/>
          <p:cNvGrpSpPr>
            <a:grpSpLocks noChangeAspect="1"/>
          </p:cNvGrpSpPr>
          <p:nvPr/>
        </p:nvGrpSpPr>
        <p:grpSpPr bwMode="auto">
          <a:xfrm>
            <a:off x="240619" y="6290987"/>
            <a:ext cx="765175" cy="130105"/>
            <a:chOff x="5094" y="3939"/>
            <a:chExt cx="1488" cy="255"/>
          </a:xfrm>
        </p:grpSpPr>
        <p:sp>
          <p:nvSpPr>
            <p:cNvPr id="10"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5748245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6780" y="888642"/>
            <a:ext cx="7119107" cy="5649663"/>
          </a:xfrm>
          <a:prstGeom prst="rect">
            <a:avLst/>
          </a:prstGeom>
        </p:spPr>
      </p:pic>
      <p:sp>
        <p:nvSpPr>
          <p:cNvPr id="7" name="TextBox 6"/>
          <p:cNvSpPr txBox="1"/>
          <p:nvPr/>
        </p:nvSpPr>
        <p:spPr>
          <a:xfrm>
            <a:off x="7521498" y="1223493"/>
            <a:ext cx="4250028" cy="1477328"/>
          </a:xfrm>
          <a:prstGeom prst="rect">
            <a:avLst/>
          </a:prstGeom>
          <a:noFill/>
        </p:spPr>
        <p:txBody>
          <a:bodyPr wrap="square" rtlCol="0">
            <a:spAutoFit/>
          </a:bodyPr>
          <a:lstStyle/>
          <a:p>
            <a:pPr marL="171446" marR="0" lvl="0" indent="-171446" algn="l" defTabSz="925350" rtl="0" eaLnBrk="1" fontAlgn="auto" latinLnBrk="0" hangingPunct="1">
              <a:lnSpc>
                <a:spcPct val="100000"/>
              </a:lnSpc>
              <a:spcBef>
                <a:spcPts val="0"/>
              </a:spcBef>
              <a:spcAft>
                <a:spcPts val="1200"/>
              </a:spcAft>
              <a:buClr>
                <a:srgbClr val="A5A5A5"/>
              </a:buClr>
              <a:buSzTx/>
              <a:buFont typeface="Wingdings" panose="05000000000000000000" pitchFamily="2" charset="2"/>
              <a:buChar char="ü"/>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Design the universal onboarding platform for Omni channel</a:t>
            </a:r>
          </a:p>
          <a:p>
            <a:pPr marL="171446" marR="0" lvl="0" indent="-171446" algn="l" defTabSz="925350" rtl="0" eaLnBrk="1" fontAlgn="auto" latinLnBrk="0" hangingPunct="1">
              <a:lnSpc>
                <a:spcPct val="100000"/>
              </a:lnSpc>
              <a:spcBef>
                <a:spcPts val="0"/>
              </a:spcBef>
              <a:spcAft>
                <a:spcPts val="1200"/>
              </a:spcAft>
              <a:buClr>
                <a:srgbClr val="A5A5A5"/>
              </a:buClr>
              <a:buSzTx/>
              <a:buFont typeface="Wingdings" panose="05000000000000000000" pitchFamily="2" charset="2"/>
              <a:buChar char="ü"/>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MDM should be the master data and synchronize to each core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p:cNvSpPr txBox="1"/>
          <p:nvPr/>
        </p:nvSpPr>
        <p:spPr>
          <a:xfrm>
            <a:off x="236099" y="189995"/>
            <a:ext cx="7183313" cy="400110"/>
          </a:xfrm>
          <a:prstGeom prst="rect">
            <a:avLst/>
          </a:prstGeom>
          <a:noFill/>
        </p:spPr>
        <p:txBody>
          <a:bodyPr wrap="none" rtlCol="0">
            <a:spAutoFit/>
          </a:bodyPr>
          <a:lstStyle/>
          <a:p>
            <a:pPr lvl="0" fontAlgn="auto">
              <a:spcBef>
                <a:spcPts val="0"/>
              </a:spcBef>
              <a:spcAft>
                <a:spcPts val="0"/>
              </a:spcAft>
            </a:pPr>
            <a:r>
              <a:rPr lang="en-IN" sz="2000" dirty="0">
                <a:solidFill>
                  <a:prstClr val="black"/>
                </a:solidFill>
                <a:latin typeface="Calibri" panose="020F0502020204030204"/>
              </a:rPr>
              <a:t>Case Study </a:t>
            </a:r>
            <a:r>
              <a:rPr lang="en-IN" sz="2000" dirty="0" smtClean="0">
                <a:solidFill>
                  <a:prstClr val="black"/>
                </a:solidFill>
                <a:latin typeface="Calibri" panose="020F0502020204030204"/>
              </a:rPr>
              <a:t>#3: CUB Target </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Architecture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On boarding / MDM / AML</a:t>
            </a:r>
          </a:p>
        </p:txBody>
      </p:sp>
      <p:cxnSp>
        <p:nvCxnSpPr>
          <p:cNvPr id="8" name="Straight Connector 7"/>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Rectangle 14"/>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6" name="Group 5"/>
          <p:cNvGrpSpPr>
            <a:grpSpLocks noChangeAspect="1"/>
          </p:cNvGrpSpPr>
          <p:nvPr/>
        </p:nvGrpSpPr>
        <p:grpSpPr bwMode="auto">
          <a:xfrm>
            <a:off x="10889798" y="6319122"/>
            <a:ext cx="765175" cy="130105"/>
            <a:chOff x="5094" y="3939"/>
            <a:chExt cx="1488" cy="255"/>
          </a:xfrm>
        </p:grpSpPr>
        <p:sp>
          <p:nvSpPr>
            <p:cNvPr id="1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412051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95139" y="1825475"/>
          <a:ext cx="5568110" cy="3388381"/>
        </p:xfrm>
        <a:graphic>
          <a:graphicData uri="http://schemas.openxmlformats.org/drawingml/2006/table">
            <a:tbl>
              <a:tblPr firstRow="1" bandRow="1">
                <a:tableStyleId>{5C22544A-7EE6-4342-B048-85BDC9FD1C3A}</a:tableStyleId>
              </a:tblPr>
              <a:tblGrid>
                <a:gridCol w="455572">
                  <a:extLst>
                    <a:ext uri="{9D8B030D-6E8A-4147-A177-3AD203B41FA5}">
                      <a16:colId xmlns:a16="http://schemas.microsoft.com/office/drawing/2014/main" xmlns="" val="20000"/>
                    </a:ext>
                  </a:extLst>
                </a:gridCol>
                <a:gridCol w="2170571">
                  <a:extLst>
                    <a:ext uri="{9D8B030D-6E8A-4147-A177-3AD203B41FA5}">
                      <a16:colId xmlns:a16="http://schemas.microsoft.com/office/drawing/2014/main" xmlns="" val="20001"/>
                    </a:ext>
                  </a:extLst>
                </a:gridCol>
                <a:gridCol w="2941967">
                  <a:extLst>
                    <a:ext uri="{9D8B030D-6E8A-4147-A177-3AD203B41FA5}">
                      <a16:colId xmlns:a16="http://schemas.microsoft.com/office/drawing/2014/main" xmlns="" val="20002"/>
                    </a:ext>
                  </a:extLst>
                </a:gridCol>
              </a:tblGrid>
              <a:tr h="383916">
                <a:tc>
                  <a:txBody>
                    <a:bodyPr/>
                    <a:lstStyle/>
                    <a:p>
                      <a:r>
                        <a:rPr lang="en-US" sz="1200" dirty="0" smtClean="0">
                          <a:solidFill>
                            <a:schemeClr val="tx1"/>
                          </a:solidFill>
                        </a:rPr>
                        <a:t>S.#</a:t>
                      </a:r>
                      <a:endParaRPr lang="en-US" sz="1200" dirty="0">
                        <a:solidFill>
                          <a:schemeClr val="tx1"/>
                        </a:solidFill>
                      </a:endParaRPr>
                    </a:p>
                  </a:txBody>
                  <a:tcPr marL="91215" marR="91215" marT="45597" marB="45597"/>
                </a:tc>
                <a:tc>
                  <a:txBody>
                    <a:bodyPr/>
                    <a:lstStyle/>
                    <a:p>
                      <a:r>
                        <a:rPr lang="en-US" sz="1200" dirty="0" smtClean="0">
                          <a:solidFill>
                            <a:schemeClr val="tx1"/>
                          </a:solidFill>
                        </a:rPr>
                        <a:t>Software</a:t>
                      </a:r>
                      <a:endParaRPr lang="en-US" sz="1200" dirty="0">
                        <a:solidFill>
                          <a:schemeClr val="tx1"/>
                        </a:solidFill>
                      </a:endParaRPr>
                    </a:p>
                  </a:txBody>
                  <a:tcPr marL="91215" marR="91215" marT="45597" marB="45597"/>
                </a:tc>
                <a:tc>
                  <a:txBody>
                    <a:bodyPr/>
                    <a:lstStyle/>
                    <a:p>
                      <a:r>
                        <a:rPr lang="en-US" sz="1200" dirty="0" smtClean="0">
                          <a:solidFill>
                            <a:schemeClr val="tx1"/>
                          </a:solidFill>
                        </a:rPr>
                        <a:t>Comments</a:t>
                      </a:r>
                      <a:endParaRPr lang="en-US" sz="1200" dirty="0">
                        <a:solidFill>
                          <a:schemeClr val="tx1"/>
                        </a:solidFill>
                      </a:endParaRPr>
                    </a:p>
                  </a:txBody>
                  <a:tcPr marL="91215" marR="91215" marT="45597" marB="45597"/>
                </a:tc>
                <a:extLst>
                  <a:ext uri="{0D108BD9-81ED-4DB2-BD59-A6C34878D82A}">
                    <a16:rowId xmlns:a16="http://schemas.microsoft.com/office/drawing/2014/main" xmlns="" val="10000"/>
                  </a:ext>
                </a:extLst>
              </a:tr>
              <a:tr h="407425">
                <a:tc>
                  <a:txBody>
                    <a:bodyPr/>
                    <a:lstStyle/>
                    <a:p>
                      <a:r>
                        <a:rPr lang="en-US" sz="1200" dirty="0" smtClean="0">
                          <a:solidFill>
                            <a:schemeClr val="tx1"/>
                          </a:solidFill>
                        </a:rPr>
                        <a:t>1</a:t>
                      </a:r>
                      <a:endParaRPr lang="en-US" sz="1200" dirty="0">
                        <a:solidFill>
                          <a:schemeClr val="tx1"/>
                        </a:solidFill>
                      </a:endParaRPr>
                    </a:p>
                  </a:txBody>
                  <a:tcPr marL="91215" marR="91215" marT="45597" marB="45597"/>
                </a:tc>
                <a:tc>
                  <a:txBody>
                    <a:bodyPr/>
                    <a:lstStyle/>
                    <a:p>
                      <a:r>
                        <a:rPr lang="en-US" sz="1200" dirty="0" smtClean="0">
                          <a:solidFill>
                            <a:schemeClr val="tx1"/>
                          </a:solidFill>
                        </a:rPr>
                        <a:t>OS</a:t>
                      </a:r>
                      <a:r>
                        <a:rPr lang="en-US" sz="1200" baseline="0" dirty="0" smtClean="0">
                          <a:solidFill>
                            <a:schemeClr val="tx1"/>
                          </a:solidFill>
                        </a:rPr>
                        <a:t> – Red Hat Linux (v7.2)</a:t>
                      </a:r>
                      <a:endParaRPr lang="en-US" sz="1200" dirty="0" smtClean="0">
                        <a:solidFill>
                          <a:schemeClr val="tx1"/>
                        </a:solidFill>
                      </a:endParaRPr>
                    </a:p>
                  </a:txBody>
                  <a:tcPr marL="91215" marR="91215" marT="45597" marB="45597"/>
                </a:tc>
                <a:tc>
                  <a:txBody>
                    <a:bodyPr/>
                    <a:lstStyle/>
                    <a:p>
                      <a:endParaRPr lang="en-US" sz="1200" dirty="0">
                        <a:solidFill>
                          <a:schemeClr val="tx1"/>
                        </a:solidFill>
                      </a:endParaRPr>
                    </a:p>
                  </a:txBody>
                  <a:tcPr marL="91215" marR="91215" marT="45597" marB="45597"/>
                </a:tc>
                <a:extLst>
                  <a:ext uri="{0D108BD9-81ED-4DB2-BD59-A6C34878D82A}">
                    <a16:rowId xmlns:a16="http://schemas.microsoft.com/office/drawing/2014/main" xmlns="" val="10001"/>
                  </a:ext>
                </a:extLst>
              </a:tr>
              <a:tr h="407425">
                <a:tc>
                  <a:txBody>
                    <a:bodyPr/>
                    <a:lstStyle/>
                    <a:p>
                      <a:r>
                        <a:rPr lang="en-US" sz="1200" dirty="0" smtClean="0">
                          <a:solidFill>
                            <a:schemeClr val="tx1"/>
                          </a:solidFill>
                        </a:rPr>
                        <a:t>2</a:t>
                      </a:r>
                      <a:endParaRPr lang="en-US" sz="1200" dirty="0">
                        <a:solidFill>
                          <a:schemeClr val="tx1"/>
                        </a:solidFill>
                      </a:endParaRPr>
                    </a:p>
                  </a:txBody>
                  <a:tcPr marL="91215" marR="91215" marT="45597" marB="45597"/>
                </a:tc>
                <a:tc>
                  <a:txBody>
                    <a:bodyPr/>
                    <a:lstStyle/>
                    <a:p>
                      <a:r>
                        <a:rPr lang="en-US" sz="1200" dirty="0" smtClean="0">
                          <a:solidFill>
                            <a:schemeClr val="tx1"/>
                          </a:solidFill>
                        </a:rPr>
                        <a:t>F5</a:t>
                      </a:r>
                    </a:p>
                  </a:txBody>
                  <a:tcPr marL="91215" marR="91215" marT="45597" marB="45597"/>
                </a:tc>
                <a:tc>
                  <a:txBody>
                    <a:bodyPr/>
                    <a:lstStyle/>
                    <a:p>
                      <a:r>
                        <a:rPr lang="en-US" sz="1200" dirty="0" smtClean="0">
                          <a:solidFill>
                            <a:schemeClr val="tx1"/>
                          </a:solidFill>
                        </a:rPr>
                        <a:t>Load balancer</a:t>
                      </a:r>
                      <a:endParaRPr lang="en-US" sz="1200" dirty="0">
                        <a:solidFill>
                          <a:schemeClr val="tx1"/>
                        </a:solidFill>
                      </a:endParaRPr>
                    </a:p>
                  </a:txBody>
                  <a:tcPr marL="91215" marR="91215" marT="45597" marB="45597"/>
                </a:tc>
                <a:extLst>
                  <a:ext uri="{0D108BD9-81ED-4DB2-BD59-A6C34878D82A}">
                    <a16:rowId xmlns:a16="http://schemas.microsoft.com/office/drawing/2014/main" xmlns="" val="10002"/>
                  </a:ext>
                </a:extLst>
              </a:tr>
              <a:tr h="559915">
                <a:tc>
                  <a:txBody>
                    <a:bodyPr/>
                    <a:lstStyle/>
                    <a:p>
                      <a:r>
                        <a:rPr lang="en-US" sz="1200" dirty="0" smtClean="0">
                          <a:solidFill>
                            <a:schemeClr val="tx1"/>
                          </a:solidFill>
                        </a:rPr>
                        <a:t>3</a:t>
                      </a:r>
                      <a:endParaRPr lang="en-US" sz="1200" dirty="0">
                        <a:solidFill>
                          <a:schemeClr val="tx1"/>
                        </a:solidFill>
                      </a:endParaRPr>
                    </a:p>
                  </a:txBody>
                  <a:tcPr marL="91215" marR="91215" marT="45597" marB="45597"/>
                </a:tc>
                <a:tc>
                  <a:txBody>
                    <a:bodyPr/>
                    <a:lstStyle/>
                    <a:p>
                      <a:r>
                        <a:rPr lang="en-US" sz="1200" dirty="0" smtClean="0">
                          <a:solidFill>
                            <a:schemeClr val="tx1"/>
                          </a:solidFill>
                        </a:rPr>
                        <a:t>Spring Cloud, Spring Boot with Tomcat</a:t>
                      </a:r>
                    </a:p>
                  </a:txBody>
                  <a:tcPr marL="91215" marR="91215" marT="45597" marB="45597"/>
                </a:tc>
                <a:tc>
                  <a:txBody>
                    <a:bodyPr/>
                    <a:lstStyle/>
                    <a:p>
                      <a:r>
                        <a:rPr lang="en-US" sz="1200" dirty="0" smtClean="0">
                          <a:solidFill>
                            <a:schemeClr val="tx1"/>
                          </a:solidFill>
                        </a:rPr>
                        <a:t>Microservices’ Runtime</a:t>
                      </a:r>
                      <a:r>
                        <a:rPr lang="en-US" sz="1200" baseline="0" dirty="0" smtClean="0">
                          <a:solidFill>
                            <a:schemeClr val="tx1"/>
                          </a:solidFill>
                        </a:rPr>
                        <a:t> </a:t>
                      </a:r>
                      <a:r>
                        <a:rPr lang="en-US" sz="1200" dirty="0" smtClean="0">
                          <a:solidFill>
                            <a:schemeClr val="tx1"/>
                          </a:solidFill>
                        </a:rPr>
                        <a:t>environment</a:t>
                      </a:r>
                      <a:endParaRPr lang="en-US" sz="1200" dirty="0">
                        <a:solidFill>
                          <a:schemeClr val="tx1"/>
                        </a:solidFill>
                      </a:endParaRPr>
                    </a:p>
                  </a:txBody>
                  <a:tcPr marL="91215" marR="91215" marT="45597" marB="45597"/>
                </a:tc>
                <a:extLst>
                  <a:ext uri="{0D108BD9-81ED-4DB2-BD59-A6C34878D82A}">
                    <a16:rowId xmlns:a16="http://schemas.microsoft.com/office/drawing/2014/main" xmlns="" val="10003"/>
                  </a:ext>
                </a:extLst>
              </a:tr>
              <a:tr h="407425">
                <a:tc>
                  <a:txBody>
                    <a:bodyPr/>
                    <a:lstStyle/>
                    <a:p>
                      <a:r>
                        <a:rPr lang="en-US" sz="1200" dirty="0" smtClean="0">
                          <a:solidFill>
                            <a:schemeClr val="tx1"/>
                          </a:solidFill>
                        </a:rPr>
                        <a:t>4</a:t>
                      </a:r>
                      <a:endParaRPr lang="en-US" sz="1200" dirty="0">
                        <a:solidFill>
                          <a:schemeClr val="tx1"/>
                        </a:solidFill>
                      </a:endParaRPr>
                    </a:p>
                  </a:txBody>
                  <a:tcPr marL="91215" marR="91215" marT="45597" marB="45597"/>
                </a:tc>
                <a:tc>
                  <a:txBody>
                    <a:bodyPr/>
                    <a:lstStyle/>
                    <a:p>
                      <a:r>
                        <a:rPr lang="en-US" sz="1200" dirty="0" smtClean="0">
                          <a:solidFill>
                            <a:schemeClr val="tx1"/>
                          </a:solidFill>
                        </a:rPr>
                        <a:t>Spring Integration</a:t>
                      </a:r>
                    </a:p>
                  </a:txBody>
                  <a:tcPr marL="91215" marR="91215" marT="45597" marB="45597"/>
                </a:tc>
                <a:tc>
                  <a:txBody>
                    <a:bodyPr/>
                    <a:lstStyle/>
                    <a:p>
                      <a:r>
                        <a:rPr lang="en-US" sz="1200" dirty="0" smtClean="0">
                          <a:solidFill>
                            <a:schemeClr val="tx1"/>
                          </a:solidFill>
                        </a:rPr>
                        <a:t>Integration layer</a:t>
                      </a:r>
                      <a:endParaRPr lang="en-US" sz="1200" dirty="0">
                        <a:solidFill>
                          <a:schemeClr val="tx1"/>
                        </a:solidFill>
                      </a:endParaRPr>
                    </a:p>
                  </a:txBody>
                  <a:tcPr marL="91215" marR="91215" marT="45597" marB="45597"/>
                </a:tc>
                <a:extLst>
                  <a:ext uri="{0D108BD9-81ED-4DB2-BD59-A6C34878D82A}">
                    <a16:rowId xmlns:a16="http://schemas.microsoft.com/office/drawing/2014/main" xmlns="" val="10004"/>
                  </a:ext>
                </a:extLst>
              </a:tr>
              <a:tr h="407425">
                <a:tc>
                  <a:txBody>
                    <a:bodyPr/>
                    <a:lstStyle/>
                    <a:p>
                      <a:r>
                        <a:rPr lang="en-US" sz="1200" dirty="0" smtClean="0">
                          <a:solidFill>
                            <a:schemeClr val="tx1"/>
                          </a:solidFill>
                        </a:rPr>
                        <a:t>5</a:t>
                      </a:r>
                      <a:endParaRPr lang="en-US" sz="1200" dirty="0">
                        <a:solidFill>
                          <a:schemeClr val="tx1"/>
                        </a:solidFill>
                      </a:endParaRPr>
                    </a:p>
                  </a:txBody>
                  <a:tcPr marL="91215" marR="91215" marT="45597" marB="45597"/>
                </a:tc>
                <a:tc>
                  <a:txBody>
                    <a:bodyPr/>
                    <a:lstStyle/>
                    <a:p>
                      <a:r>
                        <a:rPr lang="en-US" sz="1200" dirty="0" smtClean="0">
                          <a:solidFill>
                            <a:schemeClr val="tx1"/>
                          </a:solidFill>
                        </a:rPr>
                        <a:t>KAFKA</a:t>
                      </a:r>
                    </a:p>
                  </a:txBody>
                  <a:tcPr marL="91215" marR="91215" marT="45597" marB="45597"/>
                </a:tc>
                <a:tc>
                  <a:txBody>
                    <a:bodyPr/>
                    <a:lstStyle/>
                    <a:p>
                      <a:r>
                        <a:rPr lang="en-US" sz="1200" dirty="0" smtClean="0">
                          <a:solidFill>
                            <a:schemeClr val="tx1"/>
                          </a:solidFill>
                        </a:rPr>
                        <a:t>Messaging layer</a:t>
                      </a:r>
                      <a:endParaRPr lang="en-US" sz="1200" dirty="0">
                        <a:solidFill>
                          <a:schemeClr val="tx1"/>
                        </a:solidFill>
                      </a:endParaRPr>
                    </a:p>
                  </a:txBody>
                  <a:tcPr marL="91215" marR="91215" marT="45597" marB="45597"/>
                </a:tc>
                <a:extLst>
                  <a:ext uri="{0D108BD9-81ED-4DB2-BD59-A6C34878D82A}">
                    <a16:rowId xmlns:a16="http://schemas.microsoft.com/office/drawing/2014/main" xmlns="" val="10005"/>
                  </a:ext>
                </a:extLst>
              </a:tr>
              <a:tr h="407425">
                <a:tc>
                  <a:txBody>
                    <a:bodyPr/>
                    <a:lstStyle/>
                    <a:p>
                      <a:r>
                        <a:rPr lang="en-US" sz="1200" dirty="0" smtClean="0">
                          <a:solidFill>
                            <a:schemeClr val="tx1"/>
                          </a:solidFill>
                        </a:rPr>
                        <a:t>6</a:t>
                      </a:r>
                      <a:endParaRPr lang="en-US" sz="1200" dirty="0">
                        <a:solidFill>
                          <a:schemeClr val="tx1"/>
                        </a:solidFill>
                      </a:endParaRPr>
                    </a:p>
                  </a:txBody>
                  <a:tcPr marL="91215" marR="91215" marT="45597" marB="45597"/>
                </a:tc>
                <a:tc>
                  <a:txBody>
                    <a:bodyPr/>
                    <a:lstStyle/>
                    <a:p>
                      <a:r>
                        <a:rPr lang="en-US" sz="1200" dirty="0" smtClean="0">
                          <a:solidFill>
                            <a:schemeClr val="tx1"/>
                          </a:solidFill>
                        </a:rPr>
                        <a:t>PostgreSQL</a:t>
                      </a:r>
                    </a:p>
                  </a:txBody>
                  <a:tcPr marL="91215" marR="91215" marT="45597" marB="45597"/>
                </a:tc>
                <a:tc>
                  <a:txBody>
                    <a:bodyPr/>
                    <a:lstStyle/>
                    <a:p>
                      <a:r>
                        <a:rPr lang="en-US" sz="1200" dirty="0" smtClean="0">
                          <a:solidFill>
                            <a:schemeClr val="tx1"/>
                          </a:solidFill>
                        </a:rPr>
                        <a:t>Database</a:t>
                      </a:r>
                      <a:endParaRPr lang="en-US" sz="1200" dirty="0">
                        <a:solidFill>
                          <a:schemeClr val="tx1"/>
                        </a:solidFill>
                      </a:endParaRPr>
                    </a:p>
                  </a:txBody>
                  <a:tcPr marL="91215" marR="91215" marT="45597" marB="45597"/>
                </a:tc>
                <a:extLst>
                  <a:ext uri="{0D108BD9-81ED-4DB2-BD59-A6C34878D82A}">
                    <a16:rowId xmlns:a16="http://schemas.microsoft.com/office/drawing/2014/main" xmlns="" val="10006"/>
                  </a:ext>
                </a:extLst>
              </a:tr>
              <a:tr h="407425">
                <a:tc>
                  <a:txBody>
                    <a:bodyPr/>
                    <a:lstStyle/>
                    <a:p>
                      <a:r>
                        <a:rPr lang="en-US" sz="1200" dirty="0" smtClean="0">
                          <a:solidFill>
                            <a:schemeClr val="tx1"/>
                          </a:solidFill>
                        </a:rPr>
                        <a:t>7</a:t>
                      </a:r>
                      <a:endParaRPr lang="en-US" sz="1200" dirty="0">
                        <a:solidFill>
                          <a:schemeClr val="tx1"/>
                        </a:solidFill>
                      </a:endParaRPr>
                    </a:p>
                  </a:txBody>
                  <a:tcPr marL="91215" marR="91215" marT="45597" marB="45597"/>
                </a:tc>
                <a:tc>
                  <a:txBody>
                    <a:bodyPr/>
                    <a:lstStyle/>
                    <a:p>
                      <a:r>
                        <a:rPr lang="en-US" sz="1200" dirty="0" smtClean="0">
                          <a:solidFill>
                            <a:schemeClr val="tx1"/>
                          </a:solidFill>
                        </a:rPr>
                        <a:t>ELK</a:t>
                      </a:r>
                    </a:p>
                  </a:txBody>
                  <a:tcPr marL="91215" marR="91215" marT="45597" marB="45597"/>
                </a:tc>
                <a:tc>
                  <a:txBody>
                    <a:bodyPr/>
                    <a:lstStyle/>
                    <a:p>
                      <a:r>
                        <a:rPr lang="en-US" sz="1200" dirty="0" smtClean="0">
                          <a:solidFill>
                            <a:schemeClr val="tx1"/>
                          </a:solidFill>
                        </a:rPr>
                        <a:t>Centralised Logging server</a:t>
                      </a:r>
                      <a:endParaRPr lang="en-US" sz="1200" dirty="0">
                        <a:solidFill>
                          <a:schemeClr val="tx1"/>
                        </a:solidFill>
                      </a:endParaRPr>
                    </a:p>
                  </a:txBody>
                  <a:tcPr marL="91215" marR="91215" marT="45597" marB="45597"/>
                </a:tc>
                <a:extLst>
                  <a:ext uri="{0D108BD9-81ED-4DB2-BD59-A6C34878D82A}">
                    <a16:rowId xmlns:a16="http://schemas.microsoft.com/office/drawing/2014/main" xmlns="" val="10007"/>
                  </a:ext>
                </a:extLst>
              </a:tr>
            </a:tbl>
          </a:graphicData>
        </a:graphic>
      </p:graphicFrame>
      <p:graphicFrame>
        <p:nvGraphicFramePr>
          <p:cNvPr id="4" name="Table 3"/>
          <p:cNvGraphicFramePr>
            <a:graphicFrameLocks noGrp="1"/>
          </p:cNvGraphicFramePr>
          <p:nvPr>
            <p:extLst/>
          </p:nvPr>
        </p:nvGraphicFramePr>
        <p:xfrm>
          <a:off x="6222687" y="1761502"/>
          <a:ext cx="5593445" cy="4139080"/>
        </p:xfrm>
        <a:graphic>
          <a:graphicData uri="http://schemas.openxmlformats.org/drawingml/2006/table">
            <a:tbl>
              <a:tblPr firstRow="1" bandRow="1">
                <a:tableStyleId>{5C22544A-7EE6-4342-B048-85BDC9FD1C3A}</a:tableStyleId>
              </a:tblPr>
              <a:tblGrid>
                <a:gridCol w="508495">
                  <a:extLst>
                    <a:ext uri="{9D8B030D-6E8A-4147-A177-3AD203B41FA5}">
                      <a16:colId xmlns:a16="http://schemas.microsoft.com/office/drawing/2014/main" xmlns="" val="20000"/>
                    </a:ext>
                  </a:extLst>
                </a:gridCol>
                <a:gridCol w="2389927">
                  <a:extLst>
                    <a:ext uri="{9D8B030D-6E8A-4147-A177-3AD203B41FA5}">
                      <a16:colId xmlns:a16="http://schemas.microsoft.com/office/drawing/2014/main" xmlns="" val="20001"/>
                    </a:ext>
                  </a:extLst>
                </a:gridCol>
                <a:gridCol w="2695023">
                  <a:extLst>
                    <a:ext uri="{9D8B030D-6E8A-4147-A177-3AD203B41FA5}">
                      <a16:colId xmlns:a16="http://schemas.microsoft.com/office/drawing/2014/main" xmlns="" val="20002"/>
                    </a:ext>
                  </a:extLst>
                </a:gridCol>
              </a:tblGrid>
              <a:tr h="409253">
                <a:tc>
                  <a:txBody>
                    <a:bodyPr/>
                    <a:lstStyle/>
                    <a:p>
                      <a:r>
                        <a:rPr lang="en-US" sz="1200" dirty="0" smtClean="0">
                          <a:solidFill>
                            <a:schemeClr val="tx1"/>
                          </a:solidFill>
                        </a:rPr>
                        <a:t>S.#</a:t>
                      </a:r>
                      <a:endParaRPr lang="en-US" sz="1200" dirty="0">
                        <a:solidFill>
                          <a:schemeClr val="tx1"/>
                        </a:solidFill>
                      </a:endParaRPr>
                    </a:p>
                  </a:txBody>
                  <a:tcPr marL="91215" marR="91215" marT="45607" marB="45607"/>
                </a:tc>
                <a:tc>
                  <a:txBody>
                    <a:bodyPr/>
                    <a:lstStyle/>
                    <a:p>
                      <a:r>
                        <a:rPr lang="en-US" sz="1200" dirty="0" smtClean="0">
                          <a:solidFill>
                            <a:schemeClr val="tx1"/>
                          </a:solidFill>
                        </a:rPr>
                        <a:t>Tool</a:t>
                      </a:r>
                      <a:endParaRPr lang="en-US" sz="1200" dirty="0">
                        <a:solidFill>
                          <a:schemeClr val="tx1"/>
                        </a:solidFill>
                      </a:endParaRPr>
                    </a:p>
                  </a:txBody>
                  <a:tcPr marL="91215" marR="91215" marT="45607" marB="45607"/>
                </a:tc>
                <a:tc>
                  <a:txBody>
                    <a:bodyPr/>
                    <a:lstStyle/>
                    <a:p>
                      <a:r>
                        <a:rPr lang="en-US" sz="1200" dirty="0" smtClean="0">
                          <a:solidFill>
                            <a:schemeClr val="tx1"/>
                          </a:solidFill>
                        </a:rPr>
                        <a:t>Purpose</a:t>
                      </a:r>
                      <a:endParaRPr lang="en-US" sz="1200" dirty="0">
                        <a:solidFill>
                          <a:schemeClr val="tx1"/>
                        </a:solidFill>
                      </a:endParaRPr>
                    </a:p>
                  </a:txBody>
                  <a:tcPr marL="91215" marR="91215" marT="45607" marB="45607"/>
                </a:tc>
                <a:extLst>
                  <a:ext uri="{0D108BD9-81ED-4DB2-BD59-A6C34878D82A}">
                    <a16:rowId xmlns:a16="http://schemas.microsoft.com/office/drawing/2014/main" xmlns="" val="10000"/>
                  </a:ext>
                </a:extLst>
              </a:tr>
              <a:tr h="383679">
                <a:tc>
                  <a:txBody>
                    <a:bodyPr/>
                    <a:lstStyle/>
                    <a:p>
                      <a:r>
                        <a:rPr lang="en-US" sz="1200" dirty="0" smtClean="0">
                          <a:solidFill>
                            <a:schemeClr val="tx1"/>
                          </a:solidFill>
                        </a:rPr>
                        <a:t>1</a:t>
                      </a:r>
                      <a:endParaRPr lang="en-US" sz="1200" dirty="0">
                        <a:solidFill>
                          <a:schemeClr val="tx1"/>
                        </a:solidFill>
                      </a:endParaRPr>
                    </a:p>
                  </a:txBody>
                  <a:tcPr marL="91215" marR="91215" marT="45607" marB="45607"/>
                </a:tc>
                <a:tc>
                  <a:txBody>
                    <a:bodyPr/>
                    <a:lstStyle/>
                    <a:p>
                      <a:r>
                        <a:rPr lang="en-US" sz="1200" dirty="0" smtClean="0"/>
                        <a:t>Atlassian BitBucket (GIT)</a:t>
                      </a:r>
                      <a:endParaRPr lang="en-US" sz="1200" dirty="0"/>
                    </a:p>
                  </a:txBody>
                  <a:tcPr marL="91215" marR="91215" marT="45607" marB="45607"/>
                </a:tc>
                <a:tc>
                  <a:txBody>
                    <a:bodyPr/>
                    <a:lstStyle/>
                    <a:p>
                      <a:r>
                        <a:rPr lang="en-US" sz="1200" dirty="0" smtClean="0"/>
                        <a:t>Version Control System</a:t>
                      </a:r>
                      <a:endParaRPr lang="en-US" sz="1200" dirty="0"/>
                    </a:p>
                  </a:txBody>
                  <a:tcPr marL="91215" marR="91215" marT="45607" marB="45607"/>
                </a:tc>
                <a:extLst>
                  <a:ext uri="{0D108BD9-81ED-4DB2-BD59-A6C34878D82A}">
                    <a16:rowId xmlns:a16="http://schemas.microsoft.com/office/drawing/2014/main" xmlns="" val="10001"/>
                  </a:ext>
                </a:extLst>
              </a:tr>
              <a:tr h="383679">
                <a:tc>
                  <a:txBody>
                    <a:bodyPr/>
                    <a:lstStyle/>
                    <a:p>
                      <a:r>
                        <a:rPr lang="en-US" sz="1200" dirty="0" smtClean="0">
                          <a:solidFill>
                            <a:schemeClr val="tx1"/>
                          </a:solidFill>
                        </a:rPr>
                        <a:t>2</a:t>
                      </a:r>
                      <a:endParaRPr lang="en-US" sz="1200" dirty="0">
                        <a:solidFill>
                          <a:schemeClr val="tx1"/>
                        </a:solidFill>
                      </a:endParaRPr>
                    </a:p>
                  </a:txBody>
                  <a:tcPr marL="91215" marR="91215" marT="45607" marB="45607"/>
                </a:tc>
                <a:tc>
                  <a:txBody>
                    <a:bodyPr/>
                    <a:lstStyle/>
                    <a:p>
                      <a:r>
                        <a:rPr lang="en-US" sz="1200" dirty="0" smtClean="0"/>
                        <a:t>Jenkins</a:t>
                      </a:r>
                      <a:endParaRPr lang="en-US" sz="1200" dirty="0"/>
                    </a:p>
                  </a:txBody>
                  <a:tcPr marL="91215" marR="91215" marT="45607" marB="45607"/>
                </a:tc>
                <a:tc>
                  <a:txBody>
                    <a:bodyPr/>
                    <a:lstStyle/>
                    <a:p>
                      <a:r>
                        <a:rPr lang="en-US" sz="1200" dirty="0" smtClean="0"/>
                        <a:t>Continuous Integration tool</a:t>
                      </a:r>
                      <a:endParaRPr lang="en-US" sz="1200" dirty="0"/>
                    </a:p>
                  </a:txBody>
                  <a:tcPr marL="91215" marR="91215" marT="45607" marB="45607"/>
                </a:tc>
                <a:extLst>
                  <a:ext uri="{0D108BD9-81ED-4DB2-BD59-A6C34878D82A}">
                    <a16:rowId xmlns:a16="http://schemas.microsoft.com/office/drawing/2014/main" xmlns="" val="10002"/>
                  </a:ext>
                </a:extLst>
              </a:tr>
              <a:tr h="383679">
                <a:tc>
                  <a:txBody>
                    <a:bodyPr/>
                    <a:lstStyle/>
                    <a:p>
                      <a:r>
                        <a:rPr lang="en-US" sz="1200" dirty="0" smtClean="0">
                          <a:solidFill>
                            <a:schemeClr val="tx1"/>
                          </a:solidFill>
                        </a:rPr>
                        <a:t>3</a:t>
                      </a:r>
                      <a:endParaRPr lang="en-US" sz="1200" dirty="0">
                        <a:solidFill>
                          <a:schemeClr val="tx1"/>
                        </a:solidFill>
                      </a:endParaRPr>
                    </a:p>
                  </a:txBody>
                  <a:tcPr marL="91215" marR="91215" marT="45607" marB="45607"/>
                </a:tc>
                <a:tc>
                  <a:txBody>
                    <a:bodyPr/>
                    <a:lstStyle/>
                    <a:p>
                      <a:r>
                        <a:rPr lang="en-US" sz="1200" dirty="0" smtClean="0"/>
                        <a:t>Maven</a:t>
                      </a:r>
                      <a:endParaRPr lang="en-US" sz="1200" dirty="0"/>
                    </a:p>
                  </a:txBody>
                  <a:tcPr marL="91215" marR="91215" marT="45607" marB="45607"/>
                </a:tc>
                <a:tc>
                  <a:txBody>
                    <a:bodyPr/>
                    <a:lstStyle/>
                    <a:p>
                      <a:r>
                        <a:rPr lang="en-US" sz="1200" dirty="0" smtClean="0"/>
                        <a:t>Build</a:t>
                      </a:r>
                      <a:r>
                        <a:rPr lang="en-US" sz="1200" baseline="0" dirty="0" smtClean="0"/>
                        <a:t> tool</a:t>
                      </a:r>
                      <a:endParaRPr lang="en-US" sz="1200" dirty="0"/>
                    </a:p>
                  </a:txBody>
                  <a:tcPr marL="91215" marR="91215" marT="45607" marB="45607"/>
                </a:tc>
                <a:extLst>
                  <a:ext uri="{0D108BD9-81ED-4DB2-BD59-A6C34878D82A}">
                    <a16:rowId xmlns:a16="http://schemas.microsoft.com/office/drawing/2014/main" xmlns="" val="10003"/>
                  </a:ext>
                </a:extLst>
              </a:tr>
              <a:tr h="383679">
                <a:tc>
                  <a:txBody>
                    <a:bodyPr/>
                    <a:lstStyle/>
                    <a:p>
                      <a:r>
                        <a:rPr lang="en-US" sz="1200" dirty="0" smtClean="0">
                          <a:solidFill>
                            <a:schemeClr val="tx1"/>
                          </a:solidFill>
                        </a:rPr>
                        <a:t>4</a:t>
                      </a:r>
                      <a:endParaRPr lang="en-US" sz="1200" dirty="0">
                        <a:solidFill>
                          <a:schemeClr val="tx1"/>
                        </a:solidFill>
                      </a:endParaRPr>
                    </a:p>
                  </a:txBody>
                  <a:tcPr marL="91215" marR="91215" marT="45607" marB="45607"/>
                </a:tc>
                <a:tc>
                  <a:txBody>
                    <a:bodyPr/>
                    <a:lstStyle/>
                    <a:p>
                      <a:r>
                        <a:rPr lang="en-US" sz="1200" dirty="0" smtClean="0"/>
                        <a:t>Sonarqube</a:t>
                      </a:r>
                      <a:endParaRPr lang="en-US" sz="1200" dirty="0"/>
                    </a:p>
                  </a:txBody>
                  <a:tcPr marL="91215" marR="91215" marT="45607" marB="45607"/>
                </a:tc>
                <a:tc>
                  <a:txBody>
                    <a:bodyPr/>
                    <a:lstStyle/>
                    <a:p>
                      <a:r>
                        <a:rPr lang="en-US" sz="1200" dirty="0" smtClean="0"/>
                        <a:t>Static Code Analysis</a:t>
                      </a:r>
                      <a:endParaRPr lang="en-US" sz="1200" dirty="0"/>
                    </a:p>
                  </a:txBody>
                  <a:tcPr marL="91215" marR="91215" marT="45607" marB="45607"/>
                </a:tc>
                <a:extLst>
                  <a:ext uri="{0D108BD9-81ED-4DB2-BD59-A6C34878D82A}">
                    <a16:rowId xmlns:a16="http://schemas.microsoft.com/office/drawing/2014/main" xmlns="" val="10004"/>
                  </a:ext>
                </a:extLst>
              </a:tr>
              <a:tr h="383679">
                <a:tc>
                  <a:txBody>
                    <a:bodyPr/>
                    <a:lstStyle/>
                    <a:p>
                      <a:r>
                        <a:rPr lang="en-US" sz="1200" dirty="0" smtClean="0">
                          <a:solidFill>
                            <a:schemeClr val="tx1"/>
                          </a:solidFill>
                        </a:rPr>
                        <a:t>5</a:t>
                      </a:r>
                      <a:endParaRPr lang="en-US" sz="1200" dirty="0">
                        <a:solidFill>
                          <a:schemeClr val="tx1"/>
                        </a:solidFill>
                      </a:endParaRPr>
                    </a:p>
                  </a:txBody>
                  <a:tcPr marL="91215" marR="91215" marT="45607" marB="45607"/>
                </a:tc>
                <a:tc>
                  <a:txBody>
                    <a:bodyPr/>
                    <a:lstStyle/>
                    <a:p>
                      <a:r>
                        <a:rPr lang="en-US" sz="1200" dirty="0" smtClean="0"/>
                        <a:t>Artifactory</a:t>
                      </a:r>
                      <a:endParaRPr lang="en-US" sz="1200" dirty="0"/>
                    </a:p>
                  </a:txBody>
                  <a:tcPr marL="91215" marR="91215" marT="45607" marB="45607"/>
                </a:tc>
                <a:tc>
                  <a:txBody>
                    <a:bodyPr/>
                    <a:lstStyle/>
                    <a:p>
                      <a:r>
                        <a:rPr lang="en-US" sz="1200" dirty="0" smtClean="0"/>
                        <a:t>Binary Repository </a:t>
                      </a:r>
                      <a:endParaRPr lang="en-US" sz="1200" dirty="0"/>
                    </a:p>
                  </a:txBody>
                  <a:tcPr marL="91215" marR="91215" marT="45607" marB="45607"/>
                </a:tc>
                <a:extLst>
                  <a:ext uri="{0D108BD9-81ED-4DB2-BD59-A6C34878D82A}">
                    <a16:rowId xmlns:a16="http://schemas.microsoft.com/office/drawing/2014/main" xmlns="" val="10005"/>
                  </a:ext>
                </a:extLst>
              </a:tr>
              <a:tr h="383679">
                <a:tc>
                  <a:txBody>
                    <a:bodyPr/>
                    <a:lstStyle/>
                    <a:p>
                      <a:r>
                        <a:rPr lang="en-US" sz="1200" dirty="0" smtClean="0">
                          <a:solidFill>
                            <a:schemeClr val="tx1"/>
                          </a:solidFill>
                        </a:rPr>
                        <a:t>6</a:t>
                      </a:r>
                      <a:endParaRPr lang="en-US" sz="1200" dirty="0">
                        <a:solidFill>
                          <a:schemeClr val="tx1"/>
                        </a:solidFill>
                      </a:endParaRPr>
                    </a:p>
                  </a:txBody>
                  <a:tcPr marL="91215" marR="91215" marT="45607" marB="45607"/>
                </a:tc>
                <a:tc>
                  <a:txBody>
                    <a:bodyPr/>
                    <a:lstStyle/>
                    <a:p>
                      <a:r>
                        <a:rPr lang="en-US" sz="1200" dirty="0" smtClean="0"/>
                        <a:t>Atlassian JIRA</a:t>
                      </a:r>
                      <a:endParaRPr lang="en-US" sz="1200" dirty="0"/>
                    </a:p>
                  </a:txBody>
                  <a:tcPr marL="91215" marR="91215" marT="45607" marB="45607"/>
                </a:tc>
                <a:tc>
                  <a:txBody>
                    <a:bodyPr/>
                    <a:lstStyle/>
                    <a:p>
                      <a:r>
                        <a:rPr lang="en-US" sz="1200" dirty="0" smtClean="0"/>
                        <a:t>ALM tool</a:t>
                      </a:r>
                      <a:endParaRPr lang="en-US" sz="1200" dirty="0"/>
                    </a:p>
                  </a:txBody>
                  <a:tcPr marL="91215" marR="91215" marT="45607" marB="45607"/>
                </a:tc>
                <a:extLst>
                  <a:ext uri="{0D108BD9-81ED-4DB2-BD59-A6C34878D82A}">
                    <a16:rowId xmlns:a16="http://schemas.microsoft.com/office/drawing/2014/main" xmlns="" val="10006"/>
                  </a:ext>
                </a:extLst>
              </a:tr>
              <a:tr h="383679">
                <a:tc>
                  <a:txBody>
                    <a:bodyPr/>
                    <a:lstStyle/>
                    <a:p>
                      <a:r>
                        <a:rPr lang="en-US" sz="1200" dirty="0" smtClean="0">
                          <a:solidFill>
                            <a:schemeClr val="tx1"/>
                          </a:solidFill>
                        </a:rPr>
                        <a:t>7</a:t>
                      </a:r>
                      <a:endParaRPr lang="en-US" sz="1200" dirty="0">
                        <a:solidFill>
                          <a:schemeClr val="tx1"/>
                        </a:solidFill>
                      </a:endParaRPr>
                    </a:p>
                  </a:txBody>
                  <a:tcPr marL="91215" marR="91215" marT="45607" marB="45607"/>
                </a:tc>
                <a:tc>
                  <a:txBody>
                    <a:bodyPr/>
                    <a:lstStyle/>
                    <a:p>
                      <a:r>
                        <a:rPr lang="en-US" sz="1200" dirty="0" smtClean="0"/>
                        <a:t>Docker</a:t>
                      </a:r>
                      <a:endParaRPr lang="en-US" sz="1200" dirty="0"/>
                    </a:p>
                  </a:txBody>
                  <a:tcPr marL="91215" marR="91215" marT="45607" marB="45607"/>
                </a:tc>
                <a:tc>
                  <a:txBody>
                    <a:bodyPr/>
                    <a:lstStyle/>
                    <a:p>
                      <a:r>
                        <a:rPr lang="en-US" sz="1200" baseline="0" dirty="0" smtClean="0"/>
                        <a:t>Docker images</a:t>
                      </a:r>
                      <a:endParaRPr lang="en-US" sz="1200" dirty="0"/>
                    </a:p>
                  </a:txBody>
                  <a:tcPr marL="91215" marR="91215" marT="45607" marB="45607"/>
                </a:tc>
                <a:extLst>
                  <a:ext uri="{0D108BD9-81ED-4DB2-BD59-A6C34878D82A}">
                    <a16:rowId xmlns:a16="http://schemas.microsoft.com/office/drawing/2014/main" xmlns="" val="10007"/>
                  </a:ext>
                </a:extLst>
              </a:tr>
              <a:tr h="527195">
                <a:tc>
                  <a:txBody>
                    <a:bodyPr/>
                    <a:lstStyle/>
                    <a:p>
                      <a:r>
                        <a:rPr lang="en-US" sz="1200" dirty="0" smtClean="0">
                          <a:solidFill>
                            <a:schemeClr val="tx1"/>
                          </a:solidFill>
                        </a:rPr>
                        <a:t>8</a:t>
                      </a:r>
                      <a:endParaRPr lang="en-US" sz="1200" dirty="0">
                        <a:solidFill>
                          <a:schemeClr val="tx1"/>
                        </a:solidFill>
                      </a:endParaRPr>
                    </a:p>
                  </a:txBody>
                  <a:tcPr marL="91215" marR="91215" marT="45607" marB="45607"/>
                </a:tc>
                <a:tc>
                  <a:txBody>
                    <a:bodyPr/>
                    <a:lstStyle/>
                    <a:p>
                      <a:r>
                        <a:rPr lang="en-US" sz="1200" dirty="0" smtClean="0"/>
                        <a:t>SoapUI</a:t>
                      </a:r>
                      <a:endParaRPr lang="en-US" sz="1200" dirty="0"/>
                    </a:p>
                  </a:txBody>
                  <a:tcPr marL="91215" marR="91215" marT="45607" marB="45607"/>
                </a:tc>
                <a:tc>
                  <a:txBody>
                    <a:bodyPr/>
                    <a:lstStyle/>
                    <a:p>
                      <a:r>
                        <a:rPr lang="en-US" sz="1200" dirty="0" smtClean="0"/>
                        <a:t>Integration</a:t>
                      </a:r>
                      <a:r>
                        <a:rPr lang="en-US" sz="1200" baseline="0" dirty="0" smtClean="0"/>
                        <a:t> Testing</a:t>
                      </a:r>
                      <a:endParaRPr lang="en-US" sz="1200" dirty="0"/>
                    </a:p>
                  </a:txBody>
                  <a:tcPr marL="91215" marR="91215" marT="45607" marB="45607"/>
                </a:tc>
                <a:extLst>
                  <a:ext uri="{0D108BD9-81ED-4DB2-BD59-A6C34878D82A}">
                    <a16:rowId xmlns:a16="http://schemas.microsoft.com/office/drawing/2014/main" xmlns="" val="10008"/>
                  </a:ext>
                </a:extLst>
              </a:tr>
              <a:tr h="516879">
                <a:tc>
                  <a:txBody>
                    <a:bodyPr/>
                    <a:lstStyle/>
                    <a:p>
                      <a:r>
                        <a:rPr lang="en-US" sz="1200" dirty="0" smtClean="0">
                          <a:solidFill>
                            <a:schemeClr val="tx1"/>
                          </a:solidFill>
                        </a:rPr>
                        <a:t>9</a:t>
                      </a:r>
                      <a:endParaRPr lang="en-US" sz="1200" dirty="0">
                        <a:solidFill>
                          <a:schemeClr val="tx1"/>
                        </a:solidFill>
                      </a:endParaRPr>
                    </a:p>
                  </a:txBody>
                  <a:tcPr marL="91215" marR="91215" marT="45607" marB="45607"/>
                </a:tc>
                <a:tc>
                  <a:txBody>
                    <a:bodyPr/>
                    <a:lstStyle/>
                    <a:p>
                      <a:r>
                        <a:rPr lang="en-US" sz="1200" dirty="0" smtClean="0"/>
                        <a:t>ELK (Elastic</a:t>
                      </a:r>
                      <a:r>
                        <a:rPr lang="en-US" sz="1200" baseline="0" dirty="0" smtClean="0"/>
                        <a:t> Search, Logstash, Kibana)</a:t>
                      </a:r>
                      <a:endParaRPr lang="en-US" sz="1200" dirty="0"/>
                    </a:p>
                  </a:txBody>
                  <a:tcPr marL="91215" marR="91215" marT="45607" marB="45607"/>
                </a:tc>
                <a:tc>
                  <a:txBody>
                    <a:bodyPr/>
                    <a:lstStyle/>
                    <a:p>
                      <a:r>
                        <a:rPr lang="en-US" sz="1200" dirty="0" smtClean="0"/>
                        <a:t>Logging and Monitoring</a:t>
                      </a:r>
                      <a:endParaRPr lang="en-US" sz="1200" dirty="0"/>
                    </a:p>
                  </a:txBody>
                  <a:tcPr marL="91215" marR="91215" marT="45607" marB="45607"/>
                </a:tc>
                <a:extLst>
                  <a:ext uri="{0D108BD9-81ED-4DB2-BD59-A6C34878D82A}">
                    <a16:rowId xmlns:a16="http://schemas.microsoft.com/office/drawing/2014/main" xmlns="" val="10009"/>
                  </a:ext>
                </a:extLst>
              </a:tr>
            </a:tbl>
          </a:graphicData>
        </a:graphic>
      </p:graphicFrame>
      <p:sp>
        <p:nvSpPr>
          <p:cNvPr id="5" name="TextBox 4"/>
          <p:cNvSpPr txBox="1"/>
          <p:nvPr/>
        </p:nvSpPr>
        <p:spPr>
          <a:xfrm>
            <a:off x="395139" y="1369092"/>
            <a:ext cx="5568109" cy="307777"/>
          </a:xfrm>
          <a:prstGeom prst="rect">
            <a:avLst/>
          </a:prstGeom>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Microservices Environment</a:t>
            </a:r>
          </a:p>
        </p:txBody>
      </p:sp>
      <p:sp>
        <p:nvSpPr>
          <p:cNvPr id="6" name="TextBox 5"/>
          <p:cNvSpPr txBox="1"/>
          <p:nvPr/>
        </p:nvSpPr>
        <p:spPr>
          <a:xfrm>
            <a:off x="6248024" y="1355792"/>
            <a:ext cx="5568109" cy="307777"/>
          </a:xfrm>
          <a:prstGeom prst="rect">
            <a:avLst/>
          </a:prstGeom>
          <a:ln/>
        </p:spPr>
        <p:style>
          <a:lnRef idx="1">
            <a:schemeClr val="accent3"/>
          </a:lnRef>
          <a:fillRef idx="3">
            <a:schemeClr val="accent3"/>
          </a:fillRef>
          <a:effectRef idx="2">
            <a:schemeClr val="accent3"/>
          </a:effectRef>
          <a:fontRef idx="minor">
            <a:schemeClr val="lt1"/>
          </a:fontRef>
        </p:style>
        <p:txBody>
          <a:bodyPr wrap="square">
            <a:spAutoFit/>
          </a:bodyPr>
          <a:lstStyle>
            <a:defPPr>
              <a:defRPr lang="en-US"/>
            </a:defPPr>
            <a:lvl1pPr>
              <a:defRPr sz="1400">
                <a:solidFill>
                  <a:srgbClr val="FFFFFF"/>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DevOps Environment</a:t>
            </a:r>
          </a:p>
        </p:txBody>
      </p:sp>
      <p:sp>
        <p:nvSpPr>
          <p:cNvPr id="8" name="TextBox 7"/>
          <p:cNvSpPr txBox="1"/>
          <p:nvPr/>
        </p:nvSpPr>
        <p:spPr>
          <a:xfrm>
            <a:off x="236099" y="189995"/>
            <a:ext cx="4488088" cy="400110"/>
          </a:xfrm>
          <a:prstGeom prst="rect">
            <a:avLst/>
          </a:prstGeom>
          <a:noFill/>
        </p:spPr>
        <p:txBody>
          <a:bodyPr wrap="none" rtlCol="0">
            <a:spAutoFit/>
          </a:bodyPr>
          <a:lstStyle/>
          <a:p>
            <a:pPr lvl="0" fontAlgn="auto">
              <a:spcBef>
                <a:spcPts val="0"/>
              </a:spcBef>
              <a:spcAft>
                <a:spcPts val="0"/>
              </a:spcAft>
            </a:pPr>
            <a:r>
              <a:rPr lang="en-IN" sz="2000" dirty="0">
                <a:solidFill>
                  <a:prstClr val="black"/>
                </a:solidFill>
                <a:latin typeface="Calibri" panose="020F0502020204030204"/>
              </a:rPr>
              <a:t>Case </a:t>
            </a:r>
            <a:r>
              <a:rPr lang="en-IN" sz="2000" dirty="0" smtClean="0">
                <a:solidFill>
                  <a:prstClr val="black"/>
                </a:solidFill>
                <a:latin typeface="Calibri" panose="020F0502020204030204"/>
              </a:rPr>
              <a:t>Study #3: CUB </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Tools &amp; Technologies </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Rectangle 9"/>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1" name="Group 5"/>
          <p:cNvGrpSpPr>
            <a:grpSpLocks noChangeAspect="1"/>
          </p:cNvGrpSpPr>
          <p:nvPr/>
        </p:nvGrpSpPr>
        <p:grpSpPr bwMode="auto">
          <a:xfrm>
            <a:off x="10889798" y="6319122"/>
            <a:ext cx="765175" cy="130105"/>
            <a:chOff x="5094" y="3939"/>
            <a:chExt cx="1488" cy="255"/>
          </a:xfrm>
        </p:grpSpPr>
        <p:sp>
          <p:nvSpPr>
            <p:cNvPr id="1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6984339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60349" y="1138986"/>
            <a:ext cx="11735892" cy="360461"/>
          </a:xfrm>
          <a:prstGeom prst="rect">
            <a:avLst/>
          </a:prstGeom>
          <a:solidFill>
            <a:schemeClr val="accent2">
              <a:lumMod val="75000"/>
            </a:schemeClr>
          </a:solidFill>
          <a:ln w="9525">
            <a:noFill/>
            <a:miter lim="800000"/>
            <a:headEnd/>
            <a:tailEnd/>
          </a:ln>
        </p:spPr>
        <p:txBody>
          <a:bodyPr vert="horz" wrap="square" lIns="162560" tIns="81280" rIns="162560" bIns="81280" numCol="1" anchor="t" anchorCtr="0" compatLnSpc="1">
            <a:prstTxWarp prst="textNoShape">
              <a:avLst/>
            </a:prstTxWarp>
          </a:bodyPr>
          <a:lstStyle>
            <a:lvl1pPr marL="0" marR="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sz="1400" baseline="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914400"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467" b="1" i="0" u="none" strike="noStrike" kern="0" cap="none" spc="0" normalizeH="0" baseline="0" noProof="0" dirty="0">
                <a:ln>
                  <a:noFill/>
                </a:ln>
                <a:solidFill>
                  <a:prstClr val="white"/>
                </a:solidFill>
                <a:effectLst/>
                <a:uLnTx/>
                <a:uFillTx/>
                <a:latin typeface="Calibri" panose="020F0502020204030204" pitchFamily="34" charset="0"/>
                <a:ea typeface="+mn-ea"/>
                <a:cs typeface="+mn-cs"/>
              </a:rPr>
              <a:t> Client : Largest Automobile Manufacturer of Sweden</a:t>
            </a:r>
            <a:endParaRPr kumimoji="0" lang="en-US" sz="1467" b="1"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 Placeholder 6"/>
          <p:cNvSpPr txBox="1">
            <a:spLocks/>
          </p:cNvSpPr>
          <p:nvPr/>
        </p:nvSpPr>
        <p:spPr bwMode="auto">
          <a:xfrm>
            <a:off x="260348" y="1834797"/>
            <a:ext cx="5200112"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Business Objectives</a:t>
            </a:r>
          </a:p>
        </p:txBody>
      </p:sp>
      <p:sp>
        <p:nvSpPr>
          <p:cNvPr id="6" name="Text Placeholder 7"/>
          <p:cNvSpPr txBox="1">
            <a:spLocks/>
          </p:cNvSpPr>
          <p:nvPr/>
        </p:nvSpPr>
        <p:spPr bwMode="auto">
          <a:xfrm>
            <a:off x="5771458" y="1834796"/>
            <a:ext cx="6224783" cy="392795"/>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HCL Solution</a:t>
            </a:r>
          </a:p>
        </p:txBody>
      </p:sp>
      <p:sp>
        <p:nvSpPr>
          <p:cNvPr id="8" name="TextBox 7"/>
          <p:cNvSpPr txBox="1"/>
          <p:nvPr/>
        </p:nvSpPr>
        <p:spPr>
          <a:xfrm>
            <a:off x="5761909" y="2338079"/>
            <a:ext cx="6234331" cy="1569660"/>
          </a:xfrm>
          <a:prstGeom prst="rect">
            <a:avLst/>
          </a:prstGeom>
          <a:noFill/>
          <a:ln>
            <a:solidFill>
              <a:schemeClr val="tx1"/>
            </a:solidFill>
            <a:prstDash val="sysDot"/>
          </a:ln>
        </p:spPr>
        <p:txBody>
          <a:bodyPr wrap="square" rtlCol="0">
            <a:spAutoFit/>
          </a:bodyPr>
          <a:lstStyle/>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HCL implemented the API layer to expose the e-commerce middleware layer services for digital channels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The solution also catered to multiple geographies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Information tracking and end-to-end services management  enabled at every stage across all services provided by the solution resulting in better end user experience</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Centrally hosted consumer data base for store &amp; retrieval process to avoid latency </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Azure iPAAS Implementation for flow orchestration</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0" name="Text Placeholder 9"/>
          <p:cNvSpPr txBox="1">
            <a:spLocks/>
          </p:cNvSpPr>
          <p:nvPr/>
        </p:nvSpPr>
        <p:spPr bwMode="auto">
          <a:xfrm>
            <a:off x="5761909" y="4007387"/>
            <a:ext cx="6234331"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Customer Benefits</a:t>
            </a:r>
          </a:p>
        </p:txBody>
      </p:sp>
      <p:sp>
        <p:nvSpPr>
          <p:cNvPr id="11" name="TextBox 10"/>
          <p:cNvSpPr txBox="1"/>
          <p:nvPr/>
        </p:nvSpPr>
        <p:spPr>
          <a:xfrm>
            <a:off x="260349" y="4449652"/>
            <a:ext cx="5200112" cy="1754326"/>
          </a:xfrm>
          <a:prstGeom prst="rect">
            <a:avLst/>
          </a:prstGeom>
          <a:noFill/>
          <a:ln>
            <a:solidFill>
              <a:schemeClr val="tx1"/>
            </a:solidFill>
            <a:prstDash val="sysDot"/>
          </a:ln>
        </p:spPr>
        <p:txBody>
          <a:bodyPr wrap="square" rtlCol="0">
            <a:spAutoFit/>
          </a:bodyPr>
          <a:lstStyle/>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Azure Public </a:t>
            </a:r>
            <a:r>
              <a:rPr kumimoji="0" lang="en-US" sz="1200" b="0" i="0" u="none" strike="noStrike" kern="1200" cap="none" spc="0" normalizeH="0" baseline="0" noProof="0" dirty="0" smtClean="0">
                <a:ln>
                  <a:noFill/>
                </a:ln>
                <a:solidFill>
                  <a:prstClr val="black"/>
                </a:solidFill>
                <a:effectLst/>
                <a:uLnTx/>
                <a:uFillTx/>
                <a:latin typeface="Calibri" panose="020F0502020204030204" pitchFamily="34" charset="0"/>
                <a:ea typeface="+mn-ea"/>
                <a:cs typeface="+mn-cs"/>
              </a:rPr>
              <a:t>Cloud, Service Fabric, Cosmos DB</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Swagger, JSON</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OAUTH 2.0</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Azure Active Directory</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Azure Service Bus, Azure Policies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Maven, Jenkins (deployment automation)</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.NET Web Services, Azure Document DB</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2" name="Text Placeholder 9"/>
          <p:cNvSpPr txBox="1">
            <a:spLocks/>
          </p:cNvSpPr>
          <p:nvPr/>
        </p:nvSpPr>
        <p:spPr bwMode="auto">
          <a:xfrm>
            <a:off x="260348" y="3996161"/>
            <a:ext cx="5200112" cy="384920"/>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Tools/Technology Used</a:t>
            </a:r>
          </a:p>
        </p:txBody>
      </p:sp>
      <p:sp>
        <p:nvSpPr>
          <p:cNvPr id="13" name="TextBox 12"/>
          <p:cNvSpPr txBox="1"/>
          <p:nvPr/>
        </p:nvSpPr>
        <p:spPr>
          <a:xfrm>
            <a:off x="5761909" y="4440723"/>
            <a:ext cx="6234331" cy="1754326"/>
          </a:xfrm>
          <a:prstGeom prst="rect">
            <a:avLst/>
          </a:prstGeom>
          <a:noFill/>
          <a:ln>
            <a:solidFill>
              <a:schemeClr val="tx1"/>
            </a:solidFill>
            <a:prstDash val="sysDot"/>
          </a:ln>
        </p:spPr>
        <p:txBody>
          <a:bodyPr wrap="square" rtlCol="0">
            <a:spAutoFit/>
          </a:bodyPr>
          <a:lstStyle/>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solution laid the foundations for an API framework that is now extendable to other markets</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Centralized access for consumer profile &amp; opportunities among dealers across regions</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Highly secured environment against threats, vulnerabilities</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Globally accessible and centrally controlled  solution leveraging azure public cloud</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Easy to Notify, Monitor &amp;  Monetize API access by dealer systems</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Pluggable &amp; Dynamic Integration Architecture using Azure Logic APPs</a:t>
            </a:r>
          </a:p>
          <a:p>
            <a:pPr marL="203179" marR="0" lvl="0" indent="-203179" algn="l" defTabSz="914400" rtl="0" eaLnBrk="0" fontAlgn="auto" latinLnBrk="0" hangingPunct="0">
              <a:lnSpc>
                <a:spcPct val="100000"/>
              </a:lnSpc>
              <a:spcBef>
                <a:spcPts val="0"/>
              </a:spcBef>
              <a:spcAft>
                <a:spcPts val="0"/>
              </a:spcAft>
              <a:buClrTx/>
              <a:buSzTx/>
              <a:buFont typeface="Wingdings" pitchFamily="2" charset="2"/>
              <a:buChar char="§"/>
              <a:tabLst/>
              <a:defRPr/>
            </a:pPr>
            <a:r>
              <a:rPr kumimoji="0" lang="en-IN" sz="120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14" name="TextBox 13"/>
          <p:cNvSpPr txBox="1"/>
          <p:nvPr/>
        </p:nvSpPr>
        <p:spPr>
          <a:xfrm>
            <a:off x="260350" y="2338079"/>
            <a:ext cx="5200111" cy="1487267"/>
          </a:xfrm>
          <a:prstGeom prst="rect">
            <a:avLst/>
          </a:prstGeom>
          <a:noFill/>
          <a:ln>
            <a:solidFill>
              <a:schemeClr val="tx1"/>
            </a:solidFill>
            <a:prstDash val="sysDot"/>
          </a:ln>
        </p:spPr>
        <p:txBody>
          <a:bodyPr wrap="square" rtlCol="0">
            <a:spAutoFit/>
          </a:bodyPr>
          <a:lstStyle/>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One Consumer Profile across all dealers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Clear Understanding of Consumer Behavior &amp; Needs</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Ability to communicate based on Consumer Preference &amp; Insights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Increase Data Quality of the consumer Information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Full Transparency of Activities across the consumer life cycle</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Flexibility in integrating with Multiple Sources of Data</a:t>
            </a:r>
          </a:p>
          <a:p>
            <a:pPr marL="228594" marR="0" lvl="0" indent="-22859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Centralized Access Control &amp; Threat Protection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p:cNvSpPr txBox="1"/>
          <p:nvPr/>
        </p:nvSpPr>
        <p:spPr>
          <a:xfrm>
            <a:off x="236099" y="189995"/>
            <a:ext cx="60748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#4: Volvo - Azure Retail Integration Platform</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Rectangle 24"/>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26" name="Group 5"/>
          <p:cNvGrpSpPr>
            <a:grpSpLocks noChangeAspect="1"/>
          </p:cNvGrpSpPr>
          <p:nvPr/>
        </p:nvGrpSpPr>
        <p:grpSpPr bwMode="auto">
          <a:xfrm>
            <a:off x="10889798" y="6319122"/>
            <a:ext cx="765175" cy="130105"/>
            <a:chOff x="5094" y="3939"/>
            <a:chExt cx="1488" cy="255"/>
          </a:xfrm>
        </p:grpSpPr>
        <p:sp>
          <p:nvSpPr>
            <p:cNvPr id="2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6922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15106" y="1260009"/>
            <a:ext cx="7359581" cy="2635415"/>
          </a:xfrm>
          <a:prstGeom prst="rect">
            <a:avLst/>
          </a:prstGeom>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72" y="1527040"/>
            <a:ext cx="3536293" cy="3917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57655" y="1271725"/>
            <a:ext cx="3836276" cy="4359275"/>
          </a:xfrm>
          <a:prstGeom prst="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197131" y="1260009"/>
            <a:ext cx="7574456" cy="2635415"/>
          </a:xfrm>
          <a:prstGeom prst="rect">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6886382" y="4004442"/>
            <a:ext cx="19423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GRIP – Partner Eco System</a:t>
            </a:r>
          </a:p>
        </p:txBody>
      </p:sp>
      <p:sp>
        <p:nvSpPr>
          <p:cNvPr id="11" name="TextBox 10"/>
          <p:cNvSpPr txBox="1"/>
          <p:nvPr/>
        </p:nvSpPr>
        <p:spPr>
          <a:xfrm>
            <a:off x="920009" y="5746182"/>
            <a:ext cx="238023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GRIP - Solution Architecture </a:t>
            </a:r>
          </a:p>
        </p:txBody>
      </p:sp>
      <p:sp>
        <p:nvSpPr>
          <p:cNvPr id="12" name="TextBox 11"/>
          <p:cNvSpPr txBox="1"/>
          <p:nvPr/>
        </p:nvSpPr>
        <p:spPr>
          <a:xfrm>
            <a:off x="236099" y="189995"/>
            <a:ext cx="7669407" cy="400110"/>
          </a:xfrm>
          <a:prstGeom prst="rect">
            <a:avLst/>
          </a:prstGeom>
          <a:noFill/>
        </p:spPr>
        <p:txBody>
          <a:bodyPr wrap="none" rtlCol="0">
            <a:spAutoFit/>
          </a:bodyPr>
          <a:lstStyle/>
          <a:p>
            <a:pPr lvl="0" fontAlgn="auto">
              <a:spcBef>
                <a:spcPts val="0"/>
              </a:spcBef>
              <a:spcAft>
                <a:spcPts val="0"/>
              </a:spcAft>
            </a:pPr>
            <a:r>
              <a:rPr lang="en-IN" sz="2000" dirty="0">
                <a:solidFill>
                  <a:prstClr val="black"/>
                </a:solidFill>
                <a:latin typeface="Calibri" panose="020F0502020204030204"/>
              </a:rPr>
              <a:t>Case </a:t>
            </a:r>
            <a:r>
              <a:rPr lang="en-IN" sz="2000" dirty="0" smtClean="0">
                <a:solidFill>
                  <a:prstClr val="black"/>
                </a:solidFill>
                <a:latin typeface="Calibri" panose="020F0502020204030204"/>
              </a:rPr>
              <a:t>Study #4: </a:t>
            </a:r>
            <a:r>
              <a:rPr lang="en-IN" sz="2000" dirty="0">
                <a:solidFill>
                  <a:prstClr val="black"/>
                </a:solidFill>
                <a:latin typeface="Calibri" panose="020F0502020204030204"/>
              </a:rPr>
              <a:t>Volvo </a:t>
            </a: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Retail Integration Platform – Solution Architecture </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Rectangle 13"/>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5" name="Group 5"/>
          <p:cNvGrpSpPr>
            <a:grpSpLocks noChangeAspect="1"/>
          </p:cNvGrpSpPr>
          <p:nvPr/>
        </p:nvGrpSpPr>
        <p:grpSpPr bwMode="auto">
          <a:xfrm>
            <a:off x="10889798" y="6319122"/>
            <a:ext cx="765175" cy="130105"/>
            <a:chOff x="5094" y="3939"/>
            <a:chExt cx="1488" cy="255"/>
          </a:xfrm>
        </p:grpSpPr>
        <p:sp>
          <p:nvSpPr>
            <p:cNvPr id="16"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172318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 Placeholder 3"/>
          <p:cNvSpPr txBox="1">
            <a:spLocks/>
          </p:cNvSpPr>
          <p:nvPr/>
        </p:nvSpPr>
        <p:spPr bwMode="auto">
          <a:xfrm>
            <a:off x="260349" y="1138985"/>
            <a:ext cx="11735892" cy="365560"/>
          </a:xfrm>
          <a:prstGeom prst="rect">
            <a:avLst/>
          </a:prstGeom>
          <a:solidFill>
            <a:schemeClr val="accent2">
              <a:lumMod val="75000"/>
            </a:schemeClr>
          </a:solidFill>
          <a:ln w="9525">
            <a:noFill/>
            <a:miter lim="800000"/>
            <a:headEnd/>
            <a:tailEnd/>
          </a:ln>
        </p:spPr>
        <p:txBody>
          <a:bodyPr vert="horz" wrap="square" lIns="162560" tIns="81280" rIns="162560" bIns="81280" numCol="1" anchor="t" anchorCtr="0" compatLnSpc="1">
            <a:prstTxWarp prst="textNoShape">
              <a:avLst/>
            </a:prstTxWarp>
          </a:bodyPr>
          <a:lstStyle>
            <a:lvl1pPr marL="0" marR="0" indent="0" algn="l" defTabSz="914400" rtl="0" eaLnBrk="0" fontAlgn="base" latinLnBrk="0" hangingPunct="0">
              <a:lnSpc>
                <a:spcPct val="100000"/>
              </a:lnSpc>
              <a:spcBef>
                <a:spcPct val="100000"/>
              </a:spcBef>
              <a:spcAft>
                <a:spcPct val="0"/>
              </a:spcAft>
              <a:buClr>
                <a:schemeClr val="tx1"/>
              </a:buClr>
              <a:buSzTx/>
              <a:buFont typeface="Wingdings 2" pitchFamily="18" charset="2"/>
              <a:buNone/>
              <a:tabLst/>
              <a:defRPr sz="1400" baseline="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914400"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467" b="1" i="0" u="none" strike="noStrike" kern="0" cap="none" spc="0" normalizeH="0" baseline="0" noProof="0" dirty="0">
                <a:ln>
                  <a:noFill/>
                </a:ln>
                <a:solidFill>
                  <a:prstClr val="white"/>
                </a:solidFill>
                <a:effectLst/>
                <a:uLnTx/>
                <a:uFillTx/>
                <a:latin typeface="Calibri" panose="020F0502020204030204" pitchFamily="34" charset="0"/>
                <a:ea typeface="+mn-ea"/>
                <a:cs typeface="+mn-cs"/>
              </a:rPr>
              <a:t> </a:t>
            </a: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Client</a:t>
            </a:r>
            <a:r>
              <a:rPr kumimoji="0" lang="en-US" sz="1467" b="1" i="0" u="none" strike="noStrike" kern="0" cap="none" spc="0" normalizeH="0" baseline="0" noProof="0" dirty="0">
                <a:ln>
                  <a:noFill/>
                </a:ln>
                <a:solidFill>
                  <a:prstClr val="white"/>
                </a:solidFill>
                <a:effectLst/>
                <a:uLnTx/>
                <a:uFillTx/>
                <a:latin typeface="Calibri" panose="020F0502020204030204" pitchFamily="34" charset="0"/>
                <a:ea typeface="+mn-ea"/>
                <a:cs typeface="+mn-cs"/>
              </a:rPr>
              <a:t> :  O</a:t>
            </a:r>
            <a:r>
              <a:rPr kumimoji="0" lang="en-US" altLang="en-US" sz="1467" b="1" i="0" u="none" strike="noStrike" kern="0" cap="none" spc="0" normalizeH="0" baseline="0" noProof="0" dirty="0">
                <a:ln>
                  <a:noFill/>
                </a:ln>
                <a:solidFill>
                  <a:prstClr val="white"/>
                </a:solidFill>
                <a:effectLst/>
                <a:uLnTx/>
                <a:uFillTx/>
                <a:latin typeface="Calibri" panose="020F0502020204030204" pitchFamily="34" charset="0"/>
                <a:ea typeface="+mn-ea"/>
                <a:cs typeface="+mn-cs"/>
              </a:rPr>
              <a:t>ne of the largest Wireless Service Provider with 38,000 employees servicing 46.7 million customer and $41BN in Revenue </a:t>
            </a:r>
          </a:p>
          <a:p>
            <a:pPr marL="0" marR="0" lvl="0" indent="0" algn="l" defTabSz="914400"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endParaRPr kumimoji="0" lang="en-US" sz="1467" b="1"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 Placeholder 6"/>
          <p:cNvSpPr txBox="1">
            <a:spLocks/>
          </p:cNvSpPr>
          <p:nvPr/>
        </p:nvSpPr>
        <p:spPr bwMode="auto">
          <a:xfrm>
            <a:off x="260348" y="1730862"/>
            <a:ext cx="5200112" cy="392777"/>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Business Objectives</a:t>
            </a:r>
          </a:p>
        </p:txBody>
      </p:sp>
      <p:sp>
        <p:nvSpPr>
          <p:cNvPr id="6" name="Text Placeholder 7"/>
          <p:cNvSpPr txBox="1">
            <a:spLocks/>
          </p:cNvSpPr>
          <p:nvPr/>
        </p:nvSpPr>
        <p:spPr bwMode="auto">
          <a:xfrm>
            <a:off x="5771458" y="1730862"/>
            <a:ext cx="6224783" cy="392777"/>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HCL Solution</a:t>
            </a:r>
          </a:p>
        </p:txBody>
      </p:sp>
      <p:sp>
        <p:nvSpPr>
          <p:cNvPr id="7" name="TextBox 6"/>
          <p:cNvSpPr txBox="1"/>
          <p:nvPr/>
        </p:nvSpPr>
        <p:spPr>
          <a:xfrm>
            <a:off x="260350" y="2303048"/>
            <a:ext cx="5200111" cy="1384995"/>
          </a:xfrm>
          <a:prstGeom prst="rect">
            <a:avLst/>
          </a:prstGeom>
          <a:noFill/>
          <a:ln>
            <a:solidFill>
              <a:schemeClr val="tx1"/>
            </a:solidFill>
            <a:prstDash val="sysDot"/>
          </a:ln>
        </p:spPr>
        <p:txBody>
          <a:bodyPr wrap="square" rtlCol="0">
            <a:spAutoFit/>
          </a:bodyPr>
          <a:lstStyle/>
          <a:p>
            <a:pPr marL="304304" marR="0" lvl="0" indent="-304304" algn="l" defTabSz="14651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pitchFamily="34" charset="0"/>
              </a:rPr>
              <a:t>Create a modern web platform that can be accessed through </a:t>
            </a:r>
          </a:p>
          <a:p>
            <a:pPr marL="811480" marR="0" lvl="1" indent="-304304" algn="l" defTabSz="14651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pitchFamily="34" charset="0"/>
              </a:rPr>
              <a:t>Multiple customer channels - retail, call center, online</a:t>
            </a:r>
          </a:p>
          <a:p>
            <a:pPr marL="811480" marR="0" lvl="1" indent="-304304" algn="l" defTabSz="1465171"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pitchFamily="34" charset="0"/>
              </a:rPr>
              <a:t>Multiple devices – Tablets, laptops, desktops</a:t>
            </a:r>
          </a:p>
          <a:p>
            <a:pPr marL="304304" marR="0" lvl="0" indent="-304304" algn="l" defTabSz="14651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pitchFamily="34" charset="0"/>
              </a:rPr>
              <a:t>Platform available to partner channels with proper controls and security in place</a:t>
            </a:r>
          </a:p>
          <a:p>
            <a:pPr marL="304304" marR="0" lvl="0" indent="-304304" algn="l" defTabSz="14651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Helvetica" pitchFamily="34" charset="0"/>
              </a:rPr>
              <a:t>Ability to accelerate time to market for travel money card app and other apps to enable marketplace innovation</a:t>
            </a:r>
          </a:p>
        </p:txBody>
      </p:sp>
      <p:sp>
        <p:nvSpPr>
          <p:cNvPr id="8" name="TextBox 7"/>
          <p:cNvSpPr txBox="1"/>
          <p:nvPr/>
        </p:nvSpPr>
        <p:spPr>
          <a:xfrm>
            <a:off x="5761909" y="2303049"/>
            <a:ext cx="6234331" cy="912814"/>
          </a:xfrm>
          <a:prstGeom prst="rect">
            <a:avLst/>
          </a:prstGeom>
          <a:noFill/>
          <a:ln>
            <a:solidFill>
              <a:schemeClr val="tx1"/>
            </a:solidFill>
            <a:prstDash val="sysDot"/>
          </a:ln>
        </p:spPr>
        <p:txBody>
          <a:bodyPr wrap="square" rtlCol="0">
            <a:spAutoFit/>
          </a:bodyPr>
          <a:lstStyle/>
          <a:p>
            <a:pPr marL="507174" marR="0" lvl="0" indent="-507174" algn="l" defTabSz="14651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App Platform built with common UI components and templates prebuilt as per UX guidelines</a:t>
            </a:r>
          </a:p>
          <a:p>
            <a:pPr marL="507174" marR="0" lvl="0" indent="-507174" algn="l" defTabSz="14651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Iterative development and loose coupling between UI and Backend APIs, resulting in fast mockups of UI, and parallel development on APIs</a:t>
            </a:r>
          </a:p>
        </p:txBody>
      </p:sp>
      <p:sp>
        <p:nvSpPr>
          <p:cNvPr id="10" name="Text Placeholder 9"/>
          <p:cNvSpPr txBox="1">
            <a:spLocks/>
          </p:cNvSpPr>
          <p:nvPr/>
        </p:nvSpPr>
        <p:spPr bwMode="auto">
          <a:xfrm>
            <a:off x="5761909" y="3944717"/>
            <a:ext cx="6234331" cy="384903"/>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Customer Benefits</a:t>
            </a:r>
          </a:p>
        </p:txBody>
      </p:sp>
      <p:sp>
        <p:nvSpPr>
          <p:cNvPr id="11" name="TextBox 10"/>
          <p:cNvSpPr txBox="1"/>
          <p:nvPr/>
        </p:nvSpPr>
        <p:spPr>
          <a:xfrm>
            <a:off x="260348" y="4586173"/>
            <a:ext cx="5200112" cy="1015663"/>
          </a:xfrm>
          <a:prstGeom prst="rect">
            <a:avLst/>
          </a:prstGeom>
          <a:noFill/>
          <a:ln>
            <a:solidFill>
              <a:schemeClr val="tx1"/>
            </a:solidFill>
            <a:prstDash val="sysDot"/>
          </a:ln>
        </p:spPr>
        <p:txBody>
          <a:bodyPr wrap="square" rtlCol="0">
            <a:spAutoFit/>
          </a:bodyPr>
          <a:lstStyle/>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APIGEE API Platform</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HTML5 / CSS3 / JS</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CSS Visual Libraries</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Swagger, JSON</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OAuth</a:t>
            </a:r>
          </a:p>
        </p:txBody>
      </p:sp>
      <p:sp>
        <p:nvSpPr>
          <p:cNvPr id="12" name="Text Placeholder 9"/>
          <p:cNvSpPr txBox="1">
            <a:spLocks/>
          </p:cNvSpPr>
          <p:nvPr/>
        </p:nvSpPr>
        <p:spPr bwMode="auto">
          <a:xfrm>
            <a:off x="260348" y="3940442"/>
            <a:ext cx="5200112" cy="384903"/>
          </a:xfrm>
          <a:prstGeom prst="rect">
            <a:avLst/>
          </a:prstGeom>
          <a:solidFill>
            <a:schemeClr val="accent2">
              <a:lumMod val="75000"/>
            </a:schemeClr>
          </a:solidFill>
          <a:ln w="9525">
            <a:solidFill>
              <a:schemeClr val="accent6">
                <a:lumMod val="75000"/>
              </a:schemeClr>
            </a:solidFill>
            <a:miter lim="800000"/>
            <a:headEnd/>
            <a:tailEnd/>
          </a:ln>
        </p:spPr>
        <p:txBody>
          <a:bodyPr vert="horz" wrap="square" lIns="162560" tIns="81280" rIns="162560" bIns="81280" numCol="1" anchor="t" anchorCtr="0" compatLnSpc="1">
            <a:prstTxWarp prst="textNoShape">
              <a:avLst/>
            </a:prstTxWarp>
          </a:bodyPr>
          <a:lstStyle>
            <a:lvl1pPr marL="0" indent="0" algn="ctr" rtl="0" eaLnBrk="0" fontAlgn="base" hangingPunct="0">
              <a:spcBef>
                <a:spcPct val="100000"/>
              </a:spcBef>
              <a:spcAft>
                <a:spcPct val="0"/>
              </a:spcAft>
              <a:buClr>
                <a:schemeClr val="tx1"/>
              </a:buClr>
              <a:buFont typeface="Wingdings 2" pitchFamily="18" charset="2"/>
              <a:buNone/>
              <a:defRPr sz="1400" b="1">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a:lstStyle>
          <a:p>
            <a:pPr marL="0" marR="0" lvl="0" indent="0" algn="l" defTabSz="1625519" rtl="0" eaLnBrk="0" fontAlgn="base" latinLnBrk="0" hangingPunct="0">
              <a:lnSpc>
                <a:spcPct val="100000"/>
              </a:lnSpc>
              <a:spcBef>
                <a:spcPct val="100000"/>
              </a:spcBef>
              <a:spcAft>
                <a:spcPct val="0"/>
              </a:spcAft>
              <a:buClr>
                <a:sysClr val="windowText" lastClr="000000"/>
              </a:buClr>
              <a:buSzTx/>
              <a:buFont typeface="Wingdings 2" pitchFamily="18" charset="2"/>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Tools/Technology Used</a:t>
            </a:r>
          </a:p>
        </p:txBody>
      </p:sp>
      <p:sp>
        <p:nvSpPr>
          <p:cNvPr id="13" name="TextBox 12"/>
          <p:cNvSpPr txBox="1"/>
          <p:nvPr/>
        </p:nvSpPr>
        <p:spPr>
          <a:xfrm>
            <a:off x="5761909" y="4586173"/>
            <a:ext cx="6234331" cy="1015663"/>
          </a:xfrm>
          <a:prstGeom prst="rect">
            <a:avLst/>
          </a:prstGeom>
          <a:noFill/>
          <a:ln>
            <a:solidFill>
              <a:schemeClr val="tx1"/>
            </a:solidFill>
            <a:prstDash val="sysDot"/>
          </a:ln>
        </p:spPr>
        <p:txBody>
          <a:bodyPr wrap="square" rtlCol="0">
            <a:spAutoFit/>
          </a:bodyPr>
          <a:lstStyle/>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API platform enabled with continuous integration and continuous delivery</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Created Channel specific lightweight micro-services </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APIs are extensible, and can evolve with changing needs</a:t>
            </a:r>
          </a:p>
          <a:p>
            <a:pPr marL="507974" marR="0" lvl="0" indent="-507974"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Common Services such as Authorization, Security, Error handling, Logging, Mocks and Regression Testing built into the framework.</a:t>
            </a:r>
          </a:p>
        </p:txBody>
      </p:sp>
      <p:sp>
        <p:nvSpPr>
          <p:cNvPr id="16" name="TextBox 15"/>
          <p:cNvSpPr txBox="1"/>
          <p:nvPr/>
        </p:nvSpPr>
        <p:spPr>
          <a:xfrm>
            <a:off x="236099" y="189995"/>
            <a:ext cx="64429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#5: Retail Platform Modernization for T-Mobile</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Connector 16"/>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Rectangle 17"/>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9" name="Group 5"/>
          <p:cNvGrpSpPr>
            <a:grpSpLocks noChangeAspect="1"/>
          </p:cNvGrpSpPr>
          <p:nvPr/>
        </p:nvGrpSpPr>
        <p:grpSpPr bwMode="auto">
          <a:xfrm>
            <a:off x="10889798" y="6319122"/>
            <a:ext cx="765175" cy="130105"/>
            <a:chOff x="5094" y="3939"/>
            <a:chExt cx="1488" cy="255"/>
          </a:xfrm>
        </p:grpSpPr>
        <p:sp>
          <p:nvSpPr>
            <p:cNvPr id="20"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65333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596532" y="613126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1026629" y="1349720"/>
            <a:ext cx="2047324" cy="2760292"/>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User Channels</a:t>
            </a:r>
          </a:p>
        </p:txBody>
      </p:sp>
      <p:grpSp>
        <p:nvGrpSpPr>
          <p:cNvPr id="5" name="Group 4"/>
          <p:cNvGrpSpPr/>
          <p:nvPr/>
        </p:nvGrpSpPr>
        <p:grpSpPr>
          <a:xfrm>
            <a:off x="1104527" y="2410433"/>
            <a:ext cx="1028231" cy="581415"/>
            <a:chOff x="-683679" y="3207995"/>
            <a:chExt cx="771173" cy="581412"/>
          </a:xfrm>
        </p:grpSpPr>
        <p:pic>
          <p:nvPicPr>
            <p:cNvPr id="6" name="Picture 5" descr="C:\Documents and Settings\MJN013\Local Settings\Temporary Internet Files\Content.IE5\REFFWZ24\MC90044550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679" y="3207995"/>
              <a:ext cx="586013" cy="3344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98339" y="3491955"/>
              <a:ext cx="685833" cy="297452"/>
            </a:xfrm>
            <a:prstGeom prst="rect">
              <a:avLst/>
            </a:prstGeom>
            <a:noFill/>
          </p:spPr>
          <p:txBody>
            <a:bodyPr wrap="square" lIns="48000" rIns="4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Retail</a:t>
              </a:r>
            </a:p>
          </p:txBody>
        </p:sp>
        <p:sp>
          <p:nvSpPr>
            <p:cNvPr id="8" name="Rectangle 7"/>
            <p:cNvSpPr/>
            <p:nvPr/>
          </p:nvSpPr>
          <p:spPr>
            <a:xfrm>
              <a:off x="-413428" y="349772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1115345" y="1756140"/>
            <a:ext cx="915812" cy="581107"/>
            <a:chOff x="1572176" y="3208303"/>
            <a:chExt cx="686859" cy="581104"/>
          </a:xfrm>
        </p:grpSpPr>
        <p:grpSp>
          <p:nvGrpSpPr>
            <p:cNvPr id="10" name="Group 9"/>
            <p:cNvGrpSpPr/>
            <p:nvPr/>
          </p:nvGrpSpPr>
          <p:grpSpPr>
            <a:xfrm>
              <a:off x="1572176" y="3208303"/>
              <a:ext cx="686859" cy="581104"/>
              <a:chOff x="1572176" y="3208303"/>
              <a:chExt cx="686859" cy="581104"/>
            </a:xfrm>
          </p:grpSpPr>
          <p:sp>
            <p:nvSpPr>
              <p:cNvPr id="12" name="TextBox 11"/>
              <p:cNvSpPr txBox="1"/>
              <p:nvPr/>
            </p:nvSpPr>
            <p:spPr>
              <a:xfrm>
                <a:off x="1572176" y="3491955"/>
                <a:ext cx="686859" cy="297452"/>
              </a:xfrm>
              <a:prstGeom prst="rect">
                <a:avLst/>
              </a:prstGeom>
              <a:noFill/>
            </p:spPr>
            <p:txBody>
              <a:bodyPr wrap="square" lIns="48000" rIns="4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Customer</a:t>
                </a:r>
              </a:p>
            </p:txBody>
          </p:sp>
          <p:pic>
            <p:nvPicPr>
              <p:cNvPr id="13" name="Picture 43" descr="C:\Documents and Settings\MJN013\Local Settings\Temporary Internet Files\Content.IE5\0OPTFHJD\MC90044638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967" y="3208303"/>
                <a:ext cx="349163" cy="33480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1861985" y="349772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4" name="Straight Arrow Connector 13"/>
          <p:cNvCxnSpPr/>
          <p:nvPr/>
        </p:nvCxnSpPr>
        <p:spPr>
          <a:xfrm flipV="1">
            <a:off x="1825565" y="1923541"/>
            <a:ext cx="403067" cy="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27953" y="2577668"/>
            <a:ext cx="408787"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9067986" y="1778286"/>
            <a:ext cx="1088233" cy="1710436"/>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t>OneUI</a:t>
            </a:r>
            <a:br>
              <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rPr>
            </a:br>
            <a:endParaRPr kumimoji="0" lang="en-US" sz="186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Services</a:t>
            </a:r>
          </a:p>
        </p:txBody>
      </p:sp>
      <p:sp>
        <p:nvSpPr>
          <p:cNvPr id="17" name="Rectangle 16"/>
          <p:cNvSpPr/>
          <p:nvPr/>
        </p:nvSpPr>
        <p:spPr>
          <a:xfrm>
            <a:off x="4138805" y="1472358"/>
            <a:ext cx="2336995" cy="2563668"/>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Apigee  Edge API  Platform</a:t>
            </a:r>
          </a:p>
        </p:txBody>
      </p:sp>
      <p:sp>
        <p:nvSpPr>
          <p:cNvPr id="18" name="Rounded Rectangle 17"/>
          <p:cNvSpPr/>
          <p:nvPr/>
        </p:nvSpPr>
        <p:spPr>
          <a:xfrm>
            <a:off x="4251595" y="2004025"/>
            <a:ext cx="1589308" cy="638133"/>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rPr>
              <a:t>Apigee – API Proxy (Façade)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9" name="Straight Connector 18"/>
          <p:cNvCxnSpPr/>
          <p:nvPr/>
        </p:nvCxnSpPr>
        <p:spPr bwMode="auto">
          <a:xfrm>
            <a:off x="3857793" y="998178"/>
            <a:ext cx="0" cy="3606084"/>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0" name="Straight Connector 19"/>
          <p:cNvCxnSpPr/>
          <p:nvPr/>
        </p:nvCxnSpPr>
        <p:spPr bwMode="auto">
          <a:xfrm>
            <a:off x="6652051" y="1056362"/>
            <a:ext cx="0" cy="35479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1" name="Rounded Rectangle 20"/>
          <p:cNvSpPr/>
          <p:nvPr/>
        </p:nvSpPr>
        <p:spPr>
          <a:xfrm>
            <a:off x="1137177" y="3624805"/>
            <a:ext cx="1857847" cy="481765"/>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HTML5 / CSS3 / JS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CSS Visual</a:t>
            </a:r>
            <a:r>
              <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rPr>
              <a:t> Libraries</a:t>
            </a:r>
          </a:p>
        </p:txBody>
      </p:sp>
      <p:sp>
        <p:nvSpPr>
          <p:cNvPr id="22" name="Can 21"/>
          <p:cNvSpPr/>
          <p:nvPr/>
        </p:nvSpPr>
        <p:spPr>
          <a:xfrm>
            <a:off x="6887914" y="1322339"/>
            <a:ext cx="1132183" cy="2916889"/>
          </a:xfrm>
          <a:prstGeom prst="can">
            <a:avLst>
              <a:gd name="adj" fmla="val 13598"/>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scene3d>
              <a:camera prst="orthographicFront">
                <a:rot lat="0" lon="0" rev="0"/>
              </a:camera>
              <a:lightRig rig="threePt" dir="t"/>
            </a:scene3d>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endParaRPr>
          </a:p>
        </p:txBody>
      </p:sp>
      <p:sp>
        <p:nvSpPr>
          <p:cNvPr id="23" name="Rounded Rectangle 22"/>
          <p:cNvSpPr/>
          <p:nvPr/>
        </p:nvSpPr>
        <p:spPr>
          <a:xfrm rot="16200000">
            <a:off x="6580490" y="2557611"/>
            <a:ext cx="2269377" cy="452767"/>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Transformation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 Orchestration</a:t>
            </a:r>
          </a:p>
        </p:txBody>
      </p:sp>
      <p:sp>
        <p:nvSpPr>
          <p:cNvPr id="24" name="Rounded Rectangle 23"/>
          <p:cNvSpPr/>
          <p:nvPr/>
        </p:nvSpPr>
        <p:spPr>
          <a:xfrm rot="16200000">
            <a:off x="6077933" y="2556255"/>
            <a:ext cx="2272088" cy="452767"/>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Routing ● Mediation </a:t>
            </a:r>
          </a:p>
        </p:txBody>
      </p:sp>
      <p:sp>
        <p:nvSpPr>
          <p:cNvPr id="25" name="Rounded Rectangle 24"/>
          <p:cNvSpPr/>
          <p:nvPr/>
        </p:nvSpPr>
        <p:spPr>
          <a:xfrm rot="16200000">
            <a:off x="5451105" y="2296918"/>
            <a:ext cx="1444943" cy="4527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Backend Delegate</a:t>
            </a:r>
          </a:p>
        </p:txBody>
      </p:sp>
      <p:sp>
        <p:nvSpPr>
          <p:cNvPr id="26" name="Rounded Rectangle 25"/>
          <p:cNvSpPr/>
          <p:nvPr/>
        </p:nvSpPr>
        <p:spPr>
          <a:xfrm>
            <a:off x="4251593" y="2922302"/>
            <a:ext cx="939799" cy="662763"/>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Caching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Analytics</a:t>
            </a:r>
          </a:p>
        </p:txBody>
      </p:sp>
      <p:sp>
        <p:nvSpPr>
          <p:cNvPr id="27" name="Rectangle 26"/>
          <p:cNvSpPr/>
          <p:nvPr/>
        </p:nvSpPr>
        <p:spPr>
          <a:xfrm>
            <a:off x="8540181" y="1472358"/>
            <a:ext cx="1962188" cy="2563667"/>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Business Services</a:t>
            </a:r>
          </a:p>
        </p:txBody>
      </p:sp>
      <p:sp>
        <p:nvSpPr>
          <p:cNvPr id="28" name="Rounded Rectangle 27"/>
          <p:cNvSpPr/>
          <p:nvPr/>
        </p:nvSpPr>
        <p:spPr>
          <a:xfrm>
            <a:off x="8616249" y="1923540"/>
            <a:ext cx="1804403" cy="408852"/>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Information Services</a:t>
            </a:r>
          </a:p>
        </p:txBody>
      </p:sp>
      <p:sp>
        <p:nvSpPr>
          <p:cNvPr id="29" name="Rounded Rectangle 28"/>
          <p:cNvSpPr/>
          <p:nvPr/>
        </p:nvSpPr>
        <p:spPr>
          <a:xfrm>
            <a:off x="8616249" y="2365717"/>
            <a:ext cx="1804403" cy="382973"/>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 Services</a:t>
            </a:r>
          </a:p>
        </p:txBody>
      </p:sp>
      <p:sp>
        <p:nvSpPr>
          <p:cNvPr id="30" name="Rounded Rectangle 29"/>
          <p:cNvSpPr/>
          <p:nvPr/>
        </p:nvSpPr>
        <p:spPr>
          <a:xfrm>
            <a:off x="8616249" y="2772117"/>
            <a:ext cx="1804403" cy="382973"/>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Component Services</a:t>
            </a:r>
          </a:p>
        </p:txBody>
      </p:sp>
      <p:sp>
        <p:nvSpPr>
          <p:cNvPr id="31" name="Rounded Rectangle 30"/>
          <p:cNvSpPr/>
          <p:nvPr/>
        </p:nvSpPr>
        <p:spPr>
          <a:xfrm>
            <a:off x="8616249" y="3178517"/>
            <a:ext cx="1804403" cy="382973"/>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Legacy Services</a:t>
            </a:r>
          </a:p>
        </p:txBody>
      </p:sp>
      <p:sp>
        <p:nvSpPr>
          <p:cNvPr id="32" name="Rectangle 31"/>
          <p:cNvSpPr/>
          <p:nvPr/>
        </p:nvSpPr>
        <p:spPr>
          <a:xfrm>
            <a:off x="990480" y="4980602"/>
            <a:ext cx="9676672" cy="737915"/>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black">
                    <a:lumMod val="95000"/>
                    <a:lumOff val="5000"/>
                  </a:prstClr>
                </a:solidFill>
                <a:effectLst/>
                <a:uLnTx/>
                <a:uFillTx/>
                <a:latin typeface="Calibri" panose="020F0502020204030204"/>
                <a:ea typeface="+mn-ea"/>
                <a:cs typeface="+mn-cs"/>
              </a:rPr>
              <a:t>Shared API Services</a:t>
            </a:r>
          </a:p>
        </p:txBody>
      </p:sp>
      <p:sp>
        <p:nvSpPr>
          <p:cNvPr id="33" name="Rounded Rectangle 32"/>
          <p:cNvSpPr/>
          <p:nvPr/>
        </p:nvSpPr>
        <p:spPr>
          <a:xfrm>
            <a:off x="1057479" y="5286469"/>
            <a:ext cx="973676"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34" name="Rounded Rectangle 33"/>
          <p:cNvSpPr/>
          <p:nvPr/>
        </p:nvSpPr>
        <p:spPr>
          <a:xfrm>
            <a:off x="7111152" y="5286469"/>
            <a:ext cx="890560"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Logging</a:t>
            </a:r>
          </a:p>
        </p:txBody>
      </p:sp>
      <p:sp>
        <p:nvSpPr>
          <p:cNvPr id="35" name="Rounded Rectangle 34"/>
          <p:cNvSpPr/>
          <p:nvPr/>
        </p:nvSpPr>
        <p:spPr>
          <a:xfrm>
            <a:off x="2095496" y="5286469"/>
            <a:ext cx="1256456"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Permissions</a:t>
            </a:r>
          </a:p>
        </p:txBody>
      </p:sp>
      <p:sp>
        <p:nvSpPr>
          <p:cNvPr id="36" name="Rounded Rectangle 35"/>
          <p:cNvSpPr/>
          <p:nvPr/>
        </p:nvSpPr>
        <p:spPr>
          <a:xfrm>
            <a:off x="3404213" y="5286469"/>
            <a:ext cx="1219200"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i18n / Localization</a:t>
            </a:r>
          </a:p>
        </p:txBody>
      </p:sp>
      <p:sp>
        <p:nvSpPr>
          <p:cNvPr id="37" name="Rounded Rectangle 36"/>
          <p:cNvSpPr/>
          <p:nvPr/>
        </p:nvSpPr>
        <p:spPr>
          <a:xfrm>
            <a:off x="5891958" y="5286469"/>
            <a:ext cx="1147745"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Error Handling</a:t>
            </a:r>
          </a:p>
        </p:txBody>
      </p:sp>
      <p:sp>
        <p:nvSpPr>
          <p:cNvPr id="38" name="Rounded Rectangle 37"/>
          <p:cNvSpPr/>
          <p:nvPr/>
        </p:nvSpPr>
        <p:spPr>
          <a:xfrm>
            <a:off x="4672756" y="5286469"/>
            <a:ext cx="1147745"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Validation</a:t>
            </a:r>
          </a:p>
        </p:txBody>
      </p:sp>
      <p:sp>
        <p:nvSpPr>
          <p:cNvPr id="39" name="Rounded Rectangle 38"/>
          <p:cNvSpPr/>
          <p:nvPr/>
        </p:nvSpPr>
        <p:spPr>
          <a:xfrm>
            <a:off x="9346355" y="5278966"/>
            <a:ext cx="1290655" cy="439553"/>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Regression Framework</a:t>
            </a:r>
          </a:p>
        </p:txBody>
      </p:sp>
      <p:sp>
        <p:nvSpPr>
          <p:cNvPr id="40" name="Rounded Rectangle 39"/>
          <p:cNvSpPr/>
          <p:nvPr/>
        </p:nvSpPr>
        <p:spPr>
          <a:xfrm>
            <a:off x="8097010" y="5278964"/>
            <a:ext cx="1147745" cy="432048"/>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Mock APIs</a:t>
            </a:r>
          </a:p>
        </p:txBody>
      </p:sp>
      <p:sp>
        <p:nvSpPr>
          <p:cNvPr id="41" name="Rounded Rectangle 40"/>
          <p:cNvSpPr/>
          <p:nvPr/>
        </p:nvSpPr>
        <p:spPr>
          <a:xfrm>
            <a:off x="8624281" y="3597890"/>
            <a:ext cx="1804403" cy="291827"/>
          </a:xfrm>
          <a:prstGeom prst="roundRect">
            <a:avLst/>
          </a:prstGeom>
          <a:gradFill>
            <a:gsLst>
              <a:gs pos="0">
                <a:schemeClr val="bg1">
                  <a:lumMod val="65000"/>
                </a:schemeClr>
              </a:gs>
              <a:gs pos="80000">
                <a:schemeClr val="bg1">
                  <a:lumMod val="50000"/>
                </a:schemeClr>
              </a:gs>
              <a:gs pos="100000">
                <a:schemeClr val="bg1">
                  <a:lumMod val="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Process Services</a:t>
            </a:r>
          </a:p>
        </p:txBody>
      </p:sp>
      <p:cxnSp>
        <p:nvCxnSpPr>
          <p:cNvPr id="42" name="Straight Connector 41"/>
          <p:cNvCxnSpPr/>
          <p:nvPr/>
        </p:nvCxnSpPr>
        <p:spPr bwMode="auto">
          <a:xfrm>
            <a:off x="8297699" y="1079966"/>
            <a:ext cx="0" cy="3524291"/>
          </a:xfrm>
          <a:prstGeom prst="line">
            <a:avLst/>
          </a:prstGeom>
          <a:solidFill>
            <a:schemeClr val="accent1"/>
          </a:solidFill>
          <a:ln w="9525" cap="flat" cmpd="sng" algn="ctr">
            <a:solidFill>
              <a:schemeClr val="tx1"/>
            </a:solidFill>
            <a:prstDash val="dash"/>
            <a:round/>
            <a:headEnd type="none" w="med" len="med"/>
            <a:tailEnd type="none" w="med" len="med"/>
          </a:ln>
          <a:effectLst/>
        </p:spPr>
      </p:cxnSp>
      <p:graphicFrame>
        <p:nvGraphicFramePr>
          <p:cNvPr id="43" name="Table 42"/>
          <p:cNvGraphicFramePr>
            <a:graphicFrameLocks noGrp="1"/>
          </p:cNvGraphicFramePr>
          <p:nvPr>
            <p:extLst/>
          </p:nvPr>
        </p:nvGraphicFramePr>
        <p:xfrm>
          <a:off x="932437" y="759934"/>
          <a:ext cx="9847583" cy="548640"/>
        </p:xfrm>
        <a:graphic>
          <a:graphicData uri="http://schemas.openxmlformats.org/drawingml/2006/table">
            <a:tbl>
              <a:tblPr firstRow="1" bandRow="1">
                <a:tableStyleId>{5C22544A-7EE6-4342-B048-85BDC9FD1C3A}</a:tableStyleId>
              </a:tblPr>
              <a:tblGrid>
                <a:gridCol w="2948569">
                  <a:extLst>
                    <a:ext uri="{9D8B030D-6E8A-4147-A177-3AD203B41FA5}">
                      <a16:colId xmlns:a16="http://schemas.microsoft.com/office/drawing/2014/main" xmlns="" val="20000"/>
                    </a:ext>
                  </a:extLst>
                </a:gridCol>
                <a:gridCol w="2781837">
                  <a:extLst>
                    <a:ext uri="{9D8B030D-6E8A-4147-A177-3AD203B41FA5}">
                      <a16:colId xmlns:a16="http://schemas.microsoft.com/office/drawing/2014/main" xmlns="" val="20001"/>
                    </a:ext>
                  </a:extLst>
                </a:gridCol>
                <a:gridCol w="1648496">
                  <a:extLst>
                    <a:ext uri="{9D8B030D-6E8A-4147-A177-3AD203B41FA5}">
                      <a16:colId xmlns:a16="http://schemas.microsoft.com/office/drawing/2014/main" xmlns="" val="20002"/>
                    </a:ext>
                  </a:extLst>
                </a:gridCol>
                <a:gridCol w="2468681">
                  <a:extLst>
                    <a:ext uri="{9D8B030D-6E8A-4147-A177-3AD203B41FA5}">
                      <a16:colId xmlns:a16="http://schemas.microsoft.com/office/drawing/2014/main" xmlns="" val="20003"/>
                    </a:ext>
                  </a:extLst>
                </a:gridCol>
              </a:tblGrid>
              <a:tr h="538480">
                <a:tc>
                  <a:txBody>
                    <a:bodyPr/>
                    <a:lstStyle/>
                    <a:p>
                      <a:pPr lvl="0" algn="ctr"/>
                      <a:r>
                        <a:rPr lang="en-US" sz="1500" dirty="0" smtClean="0">
                          <a:solidFill>
                            <a:schemeClr val="bg1"/>
                          </a:solidFill>
                        </a:rPr>
                        <a:t>App Layer</a:t>
                      </a:r>
                      <a:endParaRPr lang="en-US" sz="1500" dirty="0">
                        <a:solidFill>
                          <a:schemeClr val="bg1"/>
                        </a:solidFill>
                      </a:endParaRPr>
                    </a:p>
                  </a:txBody>
                  <a:tcPr marL="121920" marR="121920">
                    <a:solidFill>
                      <a:schemeClr val="accent3">
                        <a:lumMod val="75000"/>
                      </a:schemeClr>
                    </a:solidFill>
                  </a:tcPr>
                </a:tc>
                <a:tc>
                  <a:txBody>
                    <a:bodyPr/>
                    <a:lstStyle/>
                    <a:p>
                      <a:pPr lvl="0" algn="ctr"/>
                      <a:r>
                        <a:rPr lang="en-US" sz="1500" dirty="0" smtClean="0">
                          <a:solidFill>
                            <a:schemeClr val="bg1"/>
                          </a:solidFill>
                        </a:rPr>
                        <a:t>API Layer </a:t>
                      </a:r>
                    </a:p>
                    <a:p>
                      <a:pPr lvl="0" algn="ctr"/>
                      <a:r>
                        <a:rPr lang="en-US" sz="1500" dirty="0" smtClean="0">
                          <a:solidFill>
                            <a:schemeClr val="bg1"/>
                          </a:solidFill>
                        </a:rPr>
                        <a:t>(Aggregation and Delivery)</a:t>
                      </a:r>
                      <a:endParaRPr lang="en-US" sz="1500" dirty="0">
                        <a:solidFill>
                          <a:schemeClr val="bg1"/>
                        </a:solidFill>
                      </a:endParaRPr>
                    </a:p>
                  </a:txBody>
                  <a:tcPr marL="121920" marR="121920">
                    <a:solidFill>
                      <a:schemeClr val="accent3">
                        <a:lumMod val="75000"/>
                      </a:schemeClr>
                    </a:solidFill>
                  </a:tcPr>
                </a:tc>
                <a:tc>
                  <a:txBody>
                    <a:bodyPr/>
                    <a:lstStyle/>
                    <a:p>
                      <a:pPr lvl="0" algn="ctr"/>
                      <a:r>
                        <a:rPr lang="en-US" sz="1500" dirty="0" smtClean="0">
                          <a:solidFill>
                            <a:schemeClr val="bg1"/>
                          </a:solidFill>
                        </a:rPr>
                        <a:t>ESB</a:t>
                      </a:r>
                      <a:endParaRPr lang="en-US" sz="1500" dirty="0">
                        <a:solidFill>
                          <a:schemeClr val="bg1"/>
                        </a:solidFill>
                      </a:endParaRPr>
                    </a:p>
                  </a:txBody>
                  <a:tcPr marL="121920" marR="121920">
                    <a:solidFill>
                      <a:schemeClr val="accent3">
                        <a:lumMod val="75000"/>
                      </a:schemeClr>
                    </a:solidFill>
                  </a:tcPr>
                </a:tc>
                <a:tc>
                  <a:txBody>
                    <a:bodyPr/>
                    <a:lstStyle/>
                    <a:p>
                      <a:pPr lvl="0" algn="ctr"/>
                      <a:r>
                        <a:rPr lang="en-US" sz="1500" dirty="0" smtClean="0">
                          <a:solidFill>
                            <a:schemeClr val="bg1"/>
                          </a:solidFill>
                        </a:rPr>
                        <a:t>Business Layer</a:t>
                      </a:r>
                      <a:endParaRPr lang="en-US" sz="1500" dirty="0">
                        <a:solidFill>
                          <a:schemeClr val="bg1"/>
                        </a:solidFill>
                      </a:endParaRPr>
                    </a:p>
                  </a:txBody>
                  <a:tcPr marL="121920" marR="121920">
                    <a:solidFill>
                      <a:schemeClr val="accent3">
                        <a:lumMod val="75000"/>
                      </a:schemeClr>
                    </a:solidFill>
                  </a:tcPr>
                </a:tc>
                <a:extLst>
                  <a:ext uri="{0D108BD9-81ED-4DB2-BD59-A6C34878D82A}">
                    <a16:rowId xmlns:a16="http://schemas.microsoft.com/office/drawing/2014/main" xmlns="" val="10000"/>
                  </a:ext>
                </a:extLst>
              </a:tr>
            </a:tbl>
          </a:graphicData>
        </a:graphic>
      </p:graphicFrame>
      <p:sp>
        <p:nvSpPr>
          <p:cNvPr id="44" name="TextBox 43"/>
          <p:cNvSpPr txBox="1"/>
          <p:nvPr/>
        </p:nvSpPr>
        <p:spPr>
          <a:xfrm>
            <a:off x="3090145" y="2161226"/>
            <a:ext cx="1074612" cy="52322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RESTful APIs</a:t>
            </a:r>
          </a:p>
        </p:txBody>
      </p:sp>
      <p:cxnSp>
        <p:nvCxnSpPr>
          <p:cNvPr id="45" name="Straight Arrow Connector 44"/>
          <p:cNvCxnSpPr/>
          <p:nvPr/>
        </p:nvCxnSpPr>
        <p:spPr bwMode="auto">
          <a:xfrm rot="120000" flipV="1">
            <a:off x="6475800" y="2734513"/>
            <a:ext cx="522555" cy="19677"/>
          </a:xfrm>
          <a:prstGeom prst="straightConnector1">
            <a:avLst/>
          </a:prstGeom>
          <a:ln>
            <a:headEnd type="arrow"/>
            <a:tailEnd type="arrow"/>
          </a:ln>
        </p:spPr>
        <p:style>
          <a:lnRef idx="1">
            <a:schemeClr val="accent1"/>
          </a:lnRef>
          <a:fillRef idx="3">
            <a:schemeClr val="accent1"/>
          </a:fillRef>
          <a:effectRef idx="2">
            <a:schemeClr val="accent1"/>
          </a:effectRef>
          <a:fontRef idx="minor">
            <a:schemeClr val="lt1"/>
          </a:fontRef>
        </p:style>
      </p:cxnSp>
      <p:cxnSp>
        <p:nvCxnSpPr>
          <p:cNvPr id="46" name="Straight Arrow Connector 45"/>
          <p:cNvCxnSpPr/>
          <p:nvPr/>
        </p:nvCxnSpPr>
        <p:spPr bwMode="auto">
          <a:xfrm rot="120000" flipV="1">
            <a:off x="8020091" y="2754193"/>
            <a:ext cx="520088" cy="26589"/>
          </a:xfrm>
          <a:prstGeom prst="straightConnector1">
            <a:avLst/>
          </a:prstGeom>
          <a:ln>
            <a:headEnd type="arrow"/>
            <a:tailEnd type="arrow"/>
          </a:ln>
        </p:spPr>
        <p:style>
          <a:lnRef idx="1">
            <a:schemeClr val="accent1"/>
          </a:lnRef>
          <a:fillRef idx="3">
            <a:schemeClr val="accent1"/>
          </a:fillRef>
          <a:effectRef idx="2">
            <a:schemeClr val="accent1"/>
          </a:effectRef>
          <a:fontRef idx="minor">
            <a:schemeClr val="lt1"/>
          </a:fontRef>
        </p:style>
      </p:cxnSp>
      <p:sp>
        <p:nvSpPr>
          <p:cNvPr id="47" name="Rounded Rectangle 46"/>
          <p:cNvSpPr/>
          <p:nvPr/>
        </p:nvSpPr>
        <p:spPr bwMode="auto">
          <a:xfrm>
            <a:off x="823744" y="5819245"/>
            <a:ext cx="9956277" cy="491259"/>
          </a:xfrm>
          <a:prstGeom prst="roundRect">
            <a:avLst/>
          </a:prstGeom>
          <a:solidFill>
            <a:schemeClr val="accent1">
              <a:lumMod val="20000"/>
              <a:lumOff val="80000"/>
            </a:schemeClr>
          </a:solidFill>
          <a:ln w="9525" cap="flat" cmpd="sng" algn="ctr">
            <a:solidFill>
              <a:srgbClr val="0070C0"/>
            </a:solidFill>
            <a:prstDash val="solid"/>
            <a:round/>
            <a:headEnd type="none" w="med" len="med"/>
            <a:tailEnd type="none" w="med" len="med"/>
          </a:ln>
          <a:effectLst>
            <a:prstShdw prst="shdw17" dist="12700" dir="2700000">
              <a:schemeClr val="accent3">
                <a:lumMod val="75000"/>
                <a:lumOff val="25000"/>
              </a:schemeClr>
            </a:prstShdw>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28589" marR="0" lvl="0" indent="-2285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Tahoma" pitchFamily="34" charset="0"/>
                <a:cs typeface="Tahoma" pitchFamily="34" charset="0"/>
              </a:rPr>
              <a:t>To meet the enterprise wide, Omni –channel B2C and B2B partner connectivity needs. in process to move the APIs to a commercial platform.</a:t>
            </a:r>
            <a:r>
              <a:rPr kumimoji="0" lang="en-US" sz="1200" b="0" i="0" u="none" strike="noStrike" kern="1200" cap="none" spc="0" normalizeH="0" baseline="0" noProof="0" dirty="0">
                <a:ln>
                  <a:noFill/>
                </a:ln>
                <a:solidFill>
                  <a:prstClr val="black"/>
                </a:solidFill>
                <a:effectLst/>
                <a:uLnTx/>
                <a:uFillTx/>
                <a:latin typeface="Calibri" panose="020F0502020204030204"/>
                <a:ea typeface="Tahoma" pitchFamily="34" charset="0"/>
                <a:cs typeface="Tahoma" pitchFamily="34" charset="0"/>
              </a:rPr>
              <a:t> </a:t>
            </a:r>
          </a:p>
          <a:p>
            <a:pPr marL="228589" marR="0" lvl="0" indent="-228589"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Tahoma" pitchFamily="34" charset="0"/>
                <a:cs typeface="Tahoma" pitchFamily="34" charset="0"/>
              </a:rPr>
              <a:t>Platform is cloud ready.   </a:t>
            </a:r>
          </a:p>
        </p:txBody>
      </p:sp>
      <p:sp>
        <p:nvSpPr>
          <p:cNvPr id="48" name="Rounded Rectangle 47"/>
          <p:cNvSpPr/>
          <p:nvPr/>
        </p:nvSpPr>
        <p:spPr>
          <a:xfrm>
            <a:off x="4355554" y="4405062"/>
            <a:ext cx="860977" cy="342164"/>
          </a:xfrm>
          <a:prstGeom prst="roundRect">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rPr>
              <a:t>CMS</a:t>
            </a:r>
          </a:p>
        </p:txBody>
      </p:sp>
      <p:cxnSp>
        <p:nvCxnSpPr>
          <p:cNvPr id="49" name="Elbow Connector 48"/>
          <p:cNvCxnSpPr>
            <a:stCxn id="21" idx="2"/>
            <a:endCxn id="48" idx="1"/>
          </p:cNvCxnSpPr>
          <p:nvPr/>
        </p:nvCxnSpPr>
        <p:spPr>
          <a:xfrm rot="16200000" flipH="1">
            <a:off x="2976039" y="3196629"/>
            <a:ext cx="469573" cy="2289453"/>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a:endCxn id="48" idx="0"/>
          </p:cNvCxnSpPr>
          <p:nvPr/>
        </p:nvCxnSpPr>
        <p:spPr>
          <a:xfrm rot="5400000">
            <a:off x="5083245" y="3738824"/>
            <a:ext cx="369036" cy="963437"/>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5318133" y="4340826"/>
            <a:ext cx="1081825" cy="532236"/>
          </a:xfrm>
          <a:prstGeom prst="cloud">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Cloud</a:t>
            </a:r>
            <a:endPar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2" name="Elbow Connector 51"/>
          <p:cNvCxnSpPr>
            <a:endCxn id="51" idx="3"/>
          </p:cNvCxnSpPr>
          <p:nvPr/>
        </p:nvCxnSpPr>
        <p:spPr>
          <a:xfrm rot="16200000" flipH="1">
            <a:off x="5636649" y="4148860"/>
            <a:ext cx="335231" cy="109564"/>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4403727" y="3954102"/>
            <a:ext cx="1622544"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RESTful APIs</a:t>
            </a:r>
          </a:p>
        </p:txBody>
      </p:sp>
      <p:sp>
        <p:nvSpPr>
          <p:cNvPr id="54" name="Rectangle 53"/>
          <p:cNvSpPr/>
          <p:nvPr/>
        </p:nvSpPr>
        <p:spPr>
          <a:xfrm>
            <a:off x="2203783" y="1649306"/>
            <a:ext cx="706327" cy="1710436"/>
          </a:xfrm>
          <a:prstGeom prst="rect">
            <a:avLst/>
          </a:prstGeom>
          <a:solidFill>
            <a:srgbClr val="00B050"/>
          </a:solidFill>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5" name="Group 54"/>
          <p:cNvGrpSpPr/>
          <p:nvPr/>
        </p:nvGrpSpPr>
        <p:grpSpPr>
          <a:xfrm>
            <a:off x="2166952" y="2780897"/>
            <a:ext cx="671979" cy="614692"/>
            <a:chOff x="3513810" y="3552477"/>
            <a:chExt cx="503984" cy="614691"/>
          </a:xfrm>
        </p:grpSpPr>
        <p:pic>
          <p:nvPicPr>
            <p:cNvPr id="56" name="Picture 12" descr="C:\Documents and Settings\MJN013\Local Settings\Temporary Internet Files\Content.IE5\AGX60H4L\MC90043382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6924" y="3552477"/>
              <a:ext cx="400793" cy="40079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3513810" y="3869714"/>
              <a:ext cx="503984" cy="2974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Mobile</a:t>
              </a:r>
            </a:p>
          </p:txBody>
        </p:sp>
      </p:grpSp>
      <p:grpSp>
        <p:nvGrpSpPr>
          <p:cNvPr id="58" name="Group 57"/>
          <p:cNvGrpSpPr/>
          <p:nvPr/>
        </p:nvGrpSpPr>
        <p:grpSpPr>
          <a:xfrm>
            <a:off x="2206491" y="2232153"/>
            <a:ext cx="619001" cy="590158"/>
            <a:chOff x="3543466" y="2985981"/>
            <a:chExt cx="464251" cy="590158"/>
          </a:xfrm>
        </p:grpSpPr>
        <p:pic>
          <p:nvPicPr>
            <p:cNvPr id="59" name="Picture 11" descr="C:\Documents and Settings\MJN013\Local Settings\Temporary Internet Files\Content.IE5\15APK5IS\MC900433847[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6924" y="2985981"/>
              <a:ext cx="400793" cy="40079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3543466" y="3278685"/>
              <a:ext cx="454836" cy="2974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Tablet</a:t>
              </a:r>
            </a:p>
          </p:txBody>
        </p:sp>
      </p:grpSp>
      <p:grpSp>
        <p:nvGrpSpPr>
          <p:cNvPr id="61" name="Group 60"/>
          <p:cNvGrpSpPr/>
          <p:nvPr/>
        </p:nvGrpSpPr>
        <p:grpSpPr>
          <a:xfrm>
            <a:off x="2132752" y="1732527"/>
            <a:ext cx="755271" cy="608737"/>
            <a:chOff x="3488162" y="2504106"/>
            <a:chExt cx="566453" cy="608736"/>
          </a:xfrm>
        </p:grpSpPr>
        <p:pic>
          <p:nvPicPr>
            <p:cNvPr id="62" name="Picture 10" descr="C:\Documents and Settings\MJN013\Local Settings\Temporary Internet Files\Content.IE5\REFFWZ24\MC90043154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1397" y="2504106"/>
              <a:ext cx="371847" cy="40079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3488162" y="2815388"/>
              <a:ext cx="566453" cy="2974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rPr>
                <a:t>Browser</a:t>
              </a:r>
            </a:p>
          </p:txBody>
        </p:sp>
      </p:grpSp>
      <p:grpSp>
        <p:nvGrpSpPr>
          <p:cNvPr id="64" name="Group 63"/>
          <p:cNvGrpSpPr/>
          <p:nvPr/>
        </p:nvGrpSpPr>
        <p:grpSpPr>
          <a:xfrm>
            <a:off x="1115345" y="3017675"/>
            <a:ext cx="915812" cy="581108"/>
            <a:chOff x="1580779" y="3208303"/>
            <a:chExt cx="686859" cy="581106"/>
          </a:xfrm>
        </p:grpSpPr>
        <p:grpSp>
          <p:nvGrpSpPr>
            <p:cNvPr id="65" name="Group 64"/>
            <p:cNvGrpSpPr/>
            <p:nvPr/>
          </p:nvGrpSpPr>
          <p:grpSpPr>
            <a:xfrm>
              <a:off x="1580779" y="3208303"/>
              <a:ext cx="686859" cy="581106"/>
              <a:chOff x="1580779" y="3208303"/>
              <a:chExt cx="686859" cy="581106"/>
            </a:xfrm>
          </p:grpSpPr>
          <p:sp>
            <p:nvSpPr>
              <p:cNvPr id="67" name="TextBox 66"/>
              <p:cNvSpPr txBox="1"/>
              <p:nvPr/>
            </p:nvSpPr>
            <p:spPr>
              <a:xfrm>
                <a:off x="1580779" y="3491956"/>
                <a:ext cx="686859" cy="297453"/>
              </a:xfrm>
              <a:prstGeom prst="rect">
                <a:avLst/>
              </a:prstGeom>
              <a:noFill/>
            </p:spPr>
            <p:txBody>
              <a:bodyPr wrap="square" lIns="48000" rIns="4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lumMod val="85000"/>
                        <a:lumOff val="15000"/>
                      </a:prstClr>
                    </a:solidFill>
                    <a:effectLst/>
                    <a:uLnTx/>
                    <a:uFillTx/>
                    <a:latin typeface="Calibri" panose="020F0502020204030204"/>
                    <a:ea typeface="+mn-ea"/>
                    <a:cs typeface="+mn-cs"/>
                  </a:rPr>
                  <a:t>Call Center</a:t>
                </a:r>
              </a:p>
            </p:txBody>
          </p:sp>
          <p:pic>
            <p:nvPicPr>
              <p:cNvPr id="68" name="Picture 43" descr="C:\Documents and Settings\MJN013\Local Settings\Temporary Internet Files\Content.IE5\0OPTFHJD\MC90044638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2967" y="3208303"/>
                <a:ext cx="349163" cy="334800"/>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p:cNvSpPr/>
            <p:nvPr/>
          </p:nvSpPr>
          <p:spPr>
            <a:xfrm>
              <a:off x="1861985" y="349772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69" name="Straight Arrow Connector 68"/>
          <p:cNvCxnSpPr/>
          <p:nvPr/>
        </p:nvCxnSpPr>
        <p:spPr>
          <a:xfrm>
            <a:off x="1825565" y="3121624"/>
            <a:ext cx="408787"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17" idx="1"/>
          </p:cNvCxnSpPr>
          <p:nvPr/>
        </p:nvCxnSpPr>
        <p:spPr>
          <a:xfrm>
            <a:off x="3090140" y="2752590"/>
            <a:ext cx="1048664" cy="16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Flowchart: Magnetic Disk 70"/>
          <p:cNvSpPr/>
          <p:nvPr/>
        </p:nvSpPr>
        <p:spPr>
          <a:xfrm>
            <a:off x="5282358" y="2922302"/>
            <a:ext cx="573873" cy="504123"/>
          </a:xfrm>
          <a:prstGeom prst="flowChartMagneticDisk">
            <a:avLst/>
          </a:prstGeom>
        </p:spPr>
        <p:style>
          <a:lnRef idx="1">
            <a:schemeClr val="accent1"/>
          </a:lnRef>
          <a:fillRef idx="3">
            <a:schemeClr val="accent1"/>
          </a:fillRef>
          <a:effectRef idx="2">
            <a:schemeClr val="accent1"/>
          </a:effectRef>
          <a:fontRef idx="minor">
            <a:schemeClr val="lt1"/>
          </a:fontRef>
        </p:style>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white"/>
                </a:solidFill>
                <a:effectLst/>
                <a:uLnTx/>
                <a:uFillTx/>
                <a:latin typeface="Calibri" panose="020F0502020204030204"/>
                <a:ea typeface="+mn-ea"/>
                <a:cs typeface="+mn-cs"/>
              </a:rPr>
              <a:t>DB</a:t>
            </a:r>
          </a:p>
        </p:txBody>
      </p:sp>
      <p:cxnSp>
        <p:nvCxnSpPr>
          <p:cNvPr id="72" name="Straight Arrow Connector 71"/>
          <p:cNvCxnSpPr>
            <a:endCxn id="71" idx="1"/>
          </p:cNvCxnSpPr>
          <p:nvPr/>
        </p:nvCxnSpPr>
        <p:spPr bwMode="auto">
          <a:xfrm>
            <a:off x="5569289" y="2632947"/>
            <a:ext cx="0" cy="289359"/>
          </a:xfrm>
          <a:prstGeom prst="straightConnector1">
            <a:avLst/>
          </a:prstGeom>
          <a:ln>
            <a:headEnd type="arrow"/>
            <a:tailEnd type="arrow"/>
          </a:ln>
        </p:spPr>
        <p:style>
          <a:lnRef idx="1">
            <a:schemeClr val="accent1"/>
          </a:lnRef>
          <a:fillRef idx="3">
            <a:schemeClr val="accent1"/>
          </a:fillRef>
          <a:effectRef idx="2">
            <a:schemeClr val="accent1"/>
          </a:effectRef>
          <a:fontRef idx="minor">
            <a:schemeClr val="lt1"/>
          </a:fontRef>
        </p:style>
      </p:cxnSp>
      <p:cxnSp>
        <p:nvCxnSpPr>
          <p:cNvPr id="73" name="Straight Arrow Connector 72"/>
          <p:cNvCxnSpPr>
            <a:endCxn id="26" idx="0"/>
          </p:cNvCxnSpPr>
          <p:nvPr/>
        </p:nvCxnSpPr>
        <p:spPr bwMode="auto">
          <a:xfrm>
            <a:off x="4712830" y="2652305"/>
            <a:ext cx="8663" cy="269997"/>
          </a:xfrm>
          <a:prstGeom prst="straightConnector1">
            <a:avLst/>
          </a:prstGeom>
          <a:ln>
            <a:headEnd type="arrow"/>
            <a:tailEnd type="arrow"/>
          </a:ln>
        </p:spPr>
        <p:style>
          <a:lnRef idx="1">
            <a:schemeClr val="accent1"/>
          </a:lnRef>
          <a:fillRef idx="3">
            <a:schemeClr val="accent1"/>
          </a:fillRef>
          <a:effectRef idx="2">
            <a:schemeClr val="accent1"/>
          </a:effectRef>
          <a:fontRef idx="minor">
            <a:schemeClr val="lt1"/>
          </a:fontRef>
        </p:style>
      </p:cxnSp>
      <p:sp>
        <p:nvSpPr>
          <p:cNvPr id="74" name="TextBox 73"/>
          <p:cNvSpPr txBox="1"/>
          <p:nvPr/>
        </p:nvSpPr>
        <p:spPr>
          <a:xfrm>
            <a:off x="2238868" y="4200305"/>
            <a:ext cx="1622544"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Arial" pitchFamily="34" charset="0"/>
              </a:rPr>
              <a:t>RESTful APIs</a:t>
            </a:r>
          </a:p>
        </p:txBody>
      </p:sp>
      <p:sp>
        <p:nvSpPr>
          <p:cNvPr id="75" name="Right Brace 74"/>
          <p:cNvSpPr/>
          <p:nvPr/>
        </p:nvSpPr>
        <p:spPr>
          <a:xfrm rot="16200000">
            <a:off x="5177491" y="3488044"/>
            <a:ext cx="158492" cy="27906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TextBox 77"/>
          <p:cNvSpPr txBox="1"/>
          <p:nvPr/>
        </p:nvSpPr>
        <p:spPr>
          <a:xfrm>
            <a:off x="236099" y="189995"/>
            <a:ext cx="631307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#5: Retail Platform Modernization for T-Mobile</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9" name="Straight Connector 78"/>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0" name="Rectangle 79"/>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1" name="Group 5"/>
          <p:cNvGrpSpPr>
            <a:grpSpLocks noChangeAspect="1"/>
          </p:cNvGrpSpPr>
          <p:nvPr/>
        </p:nvGrpSpPr>
        <p:grpSpPr bwMode="auto">
          <a:xfrm>
            <a:off x="10889798" y="6319122"/>
            <a:ext cx="765175" cy="130105"/>
            <a:chOff x="5094" y="3939"/>
            <a:chExt cx="1488" cy="255"/>
          </a:xfrm>
        </p:grpSpPr>
        <p:sp>
          <p:nvSpPr>
            <p:cNvPr id="8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21177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562365" y="1210615"/>
          <a:ext cx="10945655" cy="4906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36099" y="189995"/>
            <a:ext cx="54568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#5: T-Mobile, Learning &amp; Best Practices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Connector 5"/>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 name="Group 5"/>
          <p:cNvGrpSpPr>
            <a:grpSpLocks noChangeAspect="1"/>
          </p:cNvGrpSpPr>
          <p:nvPr/>
        </p:nvGrpSpPr>
        <p:grpSpPr bwMode="auto">
          <a:xfrm>
            <a:off x="10889798" y="6319122"/>
            <a:ext cx="765175" cy="130105"/>
            <a:chOff x="5094" y="3939"/>
            <a:chExt cx="1488" cy="255"/>
          </a:xfrm>
        </p:grpSpPr>
        <p:sp>
          <p:nvSpPr>
            <p:cNvPr id="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3033019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537026" y="1008724"/>
          <a:ext cx="11117947" cy="5469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36099" y="189995"/>
            <a:ext cx="545681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Case Study #5: T-Mobile, Learning &amp; Best Practices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Connector 5"/>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 name="Group 5"/>
          <p:cNvGrpSpPr>
            <a:grpSpLocks noChangeAspect="1"/>
          </p:cNvGrpSpPr>
          <p:nvPr/>
        </p:nvGrpSpPr>
        <p:grpSpPr bwMode="auto">
          <a:xfrm>
            <a:off x="10889798" y="6319122"/>
            <a:ext cx="765175" cy="130105"/>
            <a:chOff x="5094" y="3939"/>
            <a:chExt cx="1488" cy="255"/>
          </a:xfrm>
        </p:grpSpPr>
        <p:sp>
          <p:nvSpPr>
            <p:cNvPr id="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7079978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176345" y="2000831"/>
            <a:ext cx="1851314" cy="48923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3265074" y="2060784"/>
            <a:ext cx="16738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Assessment of Sub Sequence &amp; </a:t>
            </a:r>
            <a:endPar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Alternative Scenarios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ounded Rectangle 6"/>
          <p:cNvSpPr/>
          <p:nvPr/>
        </p:nvSpPr>
        <p:spPr>
          <a:xfrm>
            <a:off x="3176345" y="2923292"/>
            <a:ext cx="1851314" cy="489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3409344" y="2983245"/>
            <a:ext cx="138531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Assessing Parameters for </a:t>
            </a:r>
            <a:endPar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Each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Micro Services</a:t>
            </a:r>
          </a:p>
        </p:txBody>
      </p:sp>
      <p:sp>
        <p:nvSpPr>
          <p:cNvPr id="9" name="Rounded Rectangle 8"/>
          <p:cNvSpPr/>
          <p:nvPr/>
        </p:nvSpPr>
        <p:spPr>
          <a:xfrm>
            <a:off x="3176345" y="3790940"/>
            <a:ext cx="1851314" cy="48923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3320379" y="3850893"/>
            <a:ext cx="15632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prstClr val="black"/>
                </a:solidFill>
                <a:effectLst/>
                <a:uLnTx/>
                <a:uFillTx/>
                <a:latin typeface="Calibri" panose="020F0502020204030204"/>
                <a:ea typeface="+mn-ea"/>
                <a:cs typeface="+mn-cs"/>
              </a:rPr>
              <a:t>Session Affirmation, </a:t>
            </a:r>
            <a:r>
              <a:rPr kumimoji="0" lang="fr-FR" sz="900" b="0" i="0" u="none" strike="noStrike" kern="1200" cap="none" spc="0" normalizeH="0" baseline="0" noProof="0" dirty="0" smtClean="0">
                <a:ln>
                  <a:noFill/>
                </a:ln>
                <a:solidFill>
                  <a:prstClr val="black"/>
                </a:solidFill>
                <a:effectLst/>
                <a:uLnTx/>
                <a:uFillTx/>
                <a:latin typeface="Calibri" panose="020F0502020204030204"/>
                <a:ea typeface="+mn-ea"/>
                <a:cs typeface="+mn-cs"/>
              </a:rPr>
              <a:t>Request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smtClean="0">
                <a:ln>
                  <a:noFill/>
                </a:ln>
                <a:solidFill>
                  <a:prstClr val="black"/>
                </a:solidFill>
                <a:effectLst/>
                <a:uLnTx/>
                <a:uFillTx/>
                <a:latin typeface="Calibri" panose="020F0502020204030204"/>
                <a:ea typeface="+mn-ea"/>
                <a:cs typeface="+mn-cs"/>
              </a:rPr>
              <a:t>Object </a:t>
            </a:r>
            <a:r>
              <a:rPr kumimoji="0" lang="fr-FR" sz="900" b="0" i="0" u="none" strike="noStrike" kern="1200" cap="none" spc="0" normalizeH="0" baseline="0" noProof="0" dirty="0">
                <a:ln>
                  <a:noFill/>
                </a:ln>
                <a:solidFill>
                  <a:prstClr val="black"/>
                </a:solidFill>
                <a:effectLst/>
                <a:uLnTx/>
                <a:uFillTx/>
                <a:latin typeface="Calibri" panose="020F0502020204030204"/>
                <a:ea typeface="+mn-ea"/>
                <a:cs typeface="+mn-cs"/>
              </a:rPr>
              <a:t>Référence</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ounded Rectangle 10"/>
          <p:cNvSpPr/>
          <p:nvPr/>
        </p:nvSpPr>
        <p:spPr>
          <a:xfrm>
            <a:off x="6384199" y="2014053"/>
            <a:ext cx="1851314" cy="489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6597962" y="2074006"/>
            <a:ext cx="142378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Assessment of </a:t>
            </a: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Persistence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&amp; Caching Model</a:t>
            </a:r>
          </a:p>
        </p:txBody>
      </p:sp>
      <p:sp>
        <p:nvSpPr>
          <p:cNvPr id="13" name="Rounded Rectangle 12"/>
          <p:cNvSpPr/>
          <p:nvPr/>
        </p:nvSpPr>
        <p:spPr>
          <a:xfrm>
            <a:off x="6384199" y="2895686"/>
            <a:ext cx="1851314" cy="489239"/>
          </a:xfrm>
          <a:prstGeom prst="round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6582734" y="2955639"/>
            <a:ext cx="145424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Generate Configuration </a:t>
            </a: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Integration Layer</a:t>
            </a:r>
          </a:p>
        </p:txBody>
      </p:sp>
      <p:sp>
        <p:nvSpPr>
          <p:cNvPr id="15" name="Rounded Rectangle 14"/>
          <p:cNvSpPr/>
          <p:nvPr/>
        </p:nvSpPr>
        <p:spPr>
          <a:xfrm>
            <a:off x="6384199" y="3790939"/>
            <a:ext cx="1851314" cy="489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6574720" y="3850892"/>
            <a:ext cx="147027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Vulnerability Assessment </a:t>
            </a: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Protection</a:t>
            </a:r>
          </a:p>
        </p:txBody>
      </p:sp>
      <p:sp>
        <p:nvSpPr>
          <p:cNvPr id="17" name="Rounded Rectangle 16"/>
          <p:cNvSpPr/>
          <p:nvPr/>
        </p:nvSpPr>
        <p:spPr>
          <a:xfrm>
            <a:off x="3192189" y="4674835"/>
            <a:ext cx="1851314" cy="4892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3428394" y="4734788"/>
            <a:ext cx="137890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Re-defining </a:t>
            </a: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Transactional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Boundaries</a:t>
            </a:r>
          </a:p>
        </p:txBody>
      </p:sp>
      <p:sp>
        <p:nvSpPr>
          <p:cNvPr id="19" name="TextBox 18"/>
          <p:cNvSpPr txBox="1"/>
          <p:nvPr/>
        </p:nvSpPr>
        <p:spPr>
          <a:xfrm>
            <a:off x="1253837" y="1882263"/>
            <a:ext cx="1420582" cy="87716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Master Servlet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Controllers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Virtual Paths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Extract Call Traces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Asses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Parameterize Sub Flows</a:t>
            </a:r>
            <a:endParaRPr kumimoji="0" lang="en-IN" sz="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p:cNvSpPr txBox="1"/>
          <p:nvPr/>
        </p:nvSpPr>
        <p:spPr>
          <a:xfrm>
            <a:off x="1257039" y="2824805"/>
            <a:ext cx="1558440" cy="87716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Parameter Response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Object Size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Attribute Count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List down Object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Retrieve Hierarchy Names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Redefine Micro Services</a:t>
            </a:r>
            <a:endParaRPr kumimoji="0" lang="en-IN" sz="85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21" name="TextBox 20"/>
          <p:cNvSpPr txBox="1"/>
          <p:nvPr/>
        </p:nvSpPr>
        <p:spPr>
          <a:xfrm>
            <a:off x="1253837" y="3814972"/>
            <a:ext cx="1515158" cy="746358"/>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Session Reference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Parameter Reference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Re-Group Parameters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Re-Define Parameters</a:t>
            </a:r>
          </a:p>
        </p:txBody>
      </p:sp>
      <p:sp>
        <p:nvSpPr>
          <p:cNvPr id="22" name="TextBox 21"/>
          <p:cNvSpPr txBox="1"/>
          <p:nvPr/>
        </p:nvSpPr>
        <p:spPr>
          <a:xfrm>
            <a:off x="8523178" y="2065872"/>
            <a:ext cx="1774845" cy="61555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List Associated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Identity Persistence Technology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Generate Persistence Model</a:t>
            </a:r>
          </a:p>
        </p:txBody>
      </p:sp>
      <p:sp>
        <p:nvSpPr>
          <p:cNvPr id="23" name="TextBox 22"/>
          <p:cNvSpPr txBox="1"/>
          <p:nvPr/>
        </p:nvSpPr>
        <p:spPr>
          <a:xfrm>
            <a:off x="1257039" y="4674835"/>
            <a:ext cx="1754006" cy="61555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Identity Transactional Methods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Mark Transaction Demarcation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Implement Transaction Model</a:t>
            </a:r>
          </a:p>
        </p:txBody>
      </p:sp>
      <p:sp>
        <p:nvSpPr>
          <p:cNvPr id="24" name="TextBox 23"/>
          <p:cNvSpPr txBox="1"/>
          <p:nvPr/>
        </p:nvSpPr>
        <p:spPr>
          <a:xfrm>
            <a:off x="8523178" y="2943313"/>
            <a:ext cx="2101857" cy="61555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Retrieve list of integration components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Read associate configuration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Generate Configuration</a:t>
            </a:r>
          </a:p>
        </p:txBody>
      </p:sp>
      <p:sp>
        <p:nvSpPr>
          <p:cNvPr id="25" name="TextBox 24"/>
          <p:cNvSpPr txBox="1"/>
          <p:nvPr/>
        </p:nvSpPr>
        <p:spPr>
          <a:xfrm>
            <a:off x="8519976" y="3847993"/>
            <a:ext cx="1689886" cy="484748"/>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Asses potential vulnerabilities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prstClr val="black"/>
                </a:solidFill>
                <a:effectLst/>
                <a:uLnTx/>
                <a:uFillTx/>
                <a:latin typeface="Calibri" panose="020F0502020204030204"/>
                <a:ea typeface="+mn-ea"/>
                <a:cs typeface="+mn-cs"/>
              </a:rPr>
              <a:t>Add Filters &amp; Interceptors</a:t>
            </a:r>
          </a:p>
        </p:txBody>
      </p:sp>
      <p:cxnSp>
        <p:nvCxnSpPr>
          <p:cNvPr id="52" name="Curved Connector 51"/>
          <p:cNvCxnSpPr>
            <a:stCxn id="4" idx="1"/>
            <a:endCxn id="7" idx="1"/>
          </p:cNvCxnSpPr>
          <p:nvPr/>
        </p:nvCxnSpPr>
        <p:spPr>
          <a:xfrm rot="10800000" flipV="1">
            <a:off x="3176345" y="2245450"/>
            <a:ext cx="12700" cy="922461"/>
          </a:xfrm>
          <a:prstGeom prst="curvedConnector3">
            <a:avLst>
              <a:gd name="adj1" fmla="val 1800000"/>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7" idx="3"/>
            <a:endCxn id="9" idx="3"/>
          </p:cNvCxnSpPr>
          <p:nvPr/>
        </p:nvCxnSpPr>
        <p:spPr>
          <a:xfrm>
            <a:off x="5027659" y="3167912"/>
            <a:ext cx="12700" cy="867648"/>
          </a:xfrm>
          <a:prstGeom prst="curvedConnector3">
            <a:avLst>
              <a:gd name="adj1" fmla="val 1800000"/>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9" idx="1"/>
            <a:endCxn id="17" idx="1"/>
          </p:cNvCxnSpPr>
          <p:nvPr/>
        </p:nvCxnSpPr>
        <p:spPr>
          <a:xfrm rot="10800000" flipH="1" flipV="1">
            <a:off x="3176345" y="4035559"/>
            <a:ext cx="15844" cy="883895"/>
          </a:xfrm>
          <a:prstGeom prst="curvedConnector3">
            <a:avLst>
              <a:gd name="adj1" fmla="val -1442817"/>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11" idx="1"/>
            <a:endCxn id="13" idx="1"/>
          </p:cNvCxnSpPr>
          <p:nvPr/>
        </p:nvCxnSpPr>
        <p:spPr>
          <a:xfrm rot="10800000" flipV="1">
            <a:off x="6384199" y="2258672"/>
            <a:ext cx="12700" cy="881633"/>
          </a:xfrm>
          <a:prstGeom prst="curvedConnector3">
            <a:avLst>
              <a:gd name="adj1" fmla="val 1800000"/>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13" idx="3"/>
            <a:endCxn id="15" idx="3"/>
          </p:cNvCxnSpPr>
          <p:nvPr/>
        </p:nvCxnSpPr>
        <p:spPr>
          <a:xfrm>
            <a:off x="8235513" y="3140306"/>
            <a:ext cx="12700" cy="895253"/>
          </a:xfrm>
          <a:prstGeom prst="curvedConnector3">
            <a:avLst>
              <a:gd name="adj1" fmla="val 1800000"/>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36099" y="189995"/>
            <a:ext cx="71751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Application Modernization Approach ( Monolithic</a:t>
            </a:r>
            <a:r>
              <a:rPr kumimoji="0" lang="en-IN" sz="2000" b="0" i="0" u="none" strike="noStrike" kern="1200" cap="none" spc="0" normalizeH="0" noProof="0" dirty="0" smtClean="0">
                <a:ln>
                  <a:noFill/>
                </a:ln>
                <a:solidFill>
                  <a:prstClr val="black"/>
                </a:solidFill>
                <a:effectLst/>
                <a:uLnTx/>
                <a:uFillTx/>
                <a:latin typeface="Calibri" panose="020F0502020204030204"/>
                <a:ea typeface="+mn-ea"/>
                <a:cs typeface="+mn-cs"/>
              </a:rPr>
              <a:t> to Micro Service)</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3" name="Straight Connector 72"/>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rot="16200000">
            <a:off x="9733274" y="2342118"/>
            <a:ext cx="379866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smtClean="0">
                <a:ln>
                  <a:noFill/>
                </a:ln>
                <a:solidFill>
                  <a:srgbClr val="70AD47">
                    <a:lumMod val="20000"/>
                    <a:lumOff val="80000"/>
                  </a:srgbClr>
                </a:solidFill>
                <a:effectLst/>
                <a:uLnTx/>
                <a:uFillTx/>
                <a:latin typeface="Calibri" panose="020F0502020204030204"/>
                <a:ea typeface="+mn-ea"/>
                <a:cs typeface="+mn-cs"/>
              </a:rPr>
              <a:t>Green Field Approach</a:t>
            </a:r>
            <a:endParaRPr kumimoji="0" lang="en-IN" sz="32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endParaRPr>
          </a:p>
        </p:txBody>
      </p:sp>
      <p:sp>
        <p:nvSpPr>
          <p:cNvPr id="41" name="Rounded Rectangle 40"/>
          <p:cNvSpPr/>
          <p:nvPr/>
        </p:nvSpPr>
        <p:spPr>
          <a:xfrm>
            <a:off x="6384199" y="4688444"/>
            <a:ext cx="1851314" cy="489239"/>
          </a:xfrm>
          <a:prstGeom prst="roundRect">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6373559" y="4748397"/>
            <a:ext cx="187262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Define Strategy for Containerization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 &amp; Deploy Service</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p:cNvSpPr txBox="1"/>
          <p:nvPr/>
        </p:nvSpPr>
        <p:spPr>
          <a:xfrm>
            <a:off x="8523178" y="4698698"/>
            <a:ext cx="1774845" cy="615553"/>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Get Method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List Associated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Identity Persistence Technology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850" b="0" i="0" u="none" strike="noStrike" kern="1200" cap="none" spc="0" normalizeH="0" baseline="0" noProof="0" dirty="0" smtClean="0">
                <a:ln>
                  <a:noFill/>
                </a:ln>
                <a:solidFill>
                  <a:srgbClr val="0070C0"/>
                </a:solidFill>
                <a:effectLst/>
                <a:uLnTx/>
                <a:uFillTx/>
                <a:latin typeface="Calibri" panose="020F0502020204030204"/>
                <a:ea typeface="+mn-ea"/>
                <a:cs typeface="+mn-cs"/>
              </a:rPr>
              <a:t>Generate Persistence Model</a:t>
            </a:r>
          </a:p>
        </p:txBody>
      </p:sp>
      <p:cxnSp>
        <p:nvCxnSpPr>
          <p:cNvPr id="44" name="Curved Connector 43"/>
          <p:cNvCxnSpPr/>
          <p:nvPr/>
        </p:nvCxnSpPr>
        <p:spPr>
          <a:xfrm rot="10800000" flipV="1">
            <a:off x="6492345" y="4051430"/>
            <a:ext cx="12700" cy="881633"/>
          </a:xfrm>
          <a:prstGeom prst="curvedConnector3">
            <a:avLst>
              <a:gd name="adj1" fmla="val 1800000"/>
            </a:avLst>
          </a:prstGeom>
          <a:ln w="34925">
            <a:solidFill>
              <a:srgbClr val="FFFFFF"/>
            </a:solidFill>
            <a:tailEnd type="triangle"/>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7" idx="2"/>
            <a:endCxn id="11" idx="0"/>
          </p:cNvCxnSpPr>
          <p:nvPr/>
        </p:nvCxnSpPr>
        <p:spPr>
          <a:xfrm rot="5400000" flipH="1" flipV="1">
            <a:off x="4138840" y="1993059"/>
            <a:ext cx="3150021" cy="3192010"/>
          </a:xfrm>
          <a:prstGeom prst="bentConnector5">
            <a:avLst>
              <a:gd name="adj1" fmla="val -22211"/>
              <a:gd name="adj2" fmla="val 50000"/>
              <a:gd name="adj3" fmla="val 120892"/>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38" name="Group 5"/>
          <p:cNvGrpSpPr>
            <a:grpSpLocks noChangeAspect="1"/>
          </p:cNvGrpSpPr>
          <p:nvPr/>
        </p:nvGrpSpPr>
        <p:grpSpPr bwMode="auto">
          <a:xfrm>
            <a:off x="10889798" y="6319122"/>
            <a:ext cx="765175" cy="130105"/>
            <a:chOff x="5094" y="3939"/>
            <a:chExt cx="1488" cy="255"/>
          </a:xfrm>
        </p:grpSpPr>
        <p:sp>
          <p:nvSpPr>
            <p:cNvPr id="3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66215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17884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030681" y="3320764"/>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0681" y="3797014"/>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030683" y="4330415"/>
            <a:ext cx="34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30683" y="2244443"/>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3249758" y="2025368"/>
            <a:ext cx="1333500" cy="381000"/>
          </a:xfrm>
          <a:prstGeom prst="round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Container Scheduling</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p:cNvSpPr/>
          <p:nvPr/>
        </p:nvSpPr>
        <p:spPr>
          <a:xfrm>
            <a:off x="1078057" y="2015843"/>
            <a:ext cx="1714501" cy="219075"/>
          </a:xfrm>
          <a:prstGeom prst="rect">
            <a:avLst/>
          </a:prstGeom>
          <a:solidFill>
            <a:srgbClr val="0070C0"/>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white"/>
                </a:solidFill>
                <a:effectLst/>
                <a:uLnTx/>
                <a:uFillTx/>
                <a:latin typeface="Calibri" panose="020F0502020204030204"/>
                <a:ea typeface="+mn-ea"/>
                <a:cs typeface="+mn-cs"/>
              </a:rPr>
              <a:t>Life Cycle Management</a:t>
            </a:r>
            <a:endParaRPr kumimoji="0" lang="en-IN"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1078056" y="2273017"/>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Pool Containers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p:cNvSpPr/>
          <p:nvPr/>
        </p:nvSpPr>
        <p:spPr>
          <a:xfrm>
            <a:off x="1078056" y="2530191"/>
            <a:ext cx="1714501" cy="219075"/>
          </a:xfrm>
          <a:prstGeom prst="rect">
            <a:avLst/>
          </a:prstGeom>
          <a:solidFill>
            <a:srgbClr val="0070C0"/>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white"/>
                </a:solidFill>
                <a:effectLst/>
                <a:uLnTx/>
                <a:uFillTx/>
                <a:latin typeface="Calibri" panose="020F0502020204030204"/>
                <a:ea typeface="+mn-ea"/>
                <a:cs typeface="+mn-cs"/>
              </a:rPr>
              <a:t>Recover Failed Containers</a:t>
            </a:r>
            <a:endParaRPr kumimoji="0" lang="en-IN"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1078055" y="2787365"/>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Scale Applications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p:cNvSpPr/>
          <p:nvPr/>
        </p:nvSpPr>
        <p:spPr>
          <a:xfrm>
            <a:off x="2887808" y="2092042"/>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2887808" y="2330167"/>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2887808" y="2568292"/>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p:cNvSpPr/>
          <p:nvPr/>
        </p:nvSpPr>
        <p:spPr>
          <a:xfrm>
            <a:off x="2887808" y="2787367"/>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p:cNvCxnSpPr/>
          <p:nvPr/>
        </p:nvCxnSpPr>
        <p:spPr>
          <a:xfrm>
            <a:off x="3040208" y="2025368"/>
            <a:ext cx="0" cy="933447"/>
          </a:xfrm>
          <a:prstGeom prst="line">
            <a:avLst/>
          </a:prstGeom>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3249758" y="3120743"/>
            <a:ext cx="1333500" cy="381000"/>
          </a:xfrm>
          <a:prstGeom prst="round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High Availability</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ounded Rectangle 18"/>
          <p:cNvSpPr/>
          <p:nvPr/>
        </p:nvSpPr>
        <p:spPr>
          <a:xfrm>
            <a:off x="3249758" y="3606518"/>
            <a:ext cx="1333500" cy="381000"/>
          </a:xfrm>
          <a:prstGeom prst="round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Health Checks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3249758" y="4092293"/>
            <a:ext cx="1333500" cy="381000"/>
          </a:xfrm>
          <a:prstGeom prst="round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Service Discovery</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1078057" y="4225643"/>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Life Cycle Management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p:cNvSpPr/>
          <p:nvPr/>
        </p:nvSpPr>
        <p:spPr>
          <a:xfrm>
            <a:off x="2887808" y="4292317"/>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p:cNvCxnSpPr/>
          <p:nvPr/>
        </p:nvCxnSpPr>
        <p:spPr>
          <a:xfrm>
            <a:off x="3040208" y="4225643"/>
            <a:ext cx="0" cy="21907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078055" y="3692242"/>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Verify Runtime Statistics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Oval 24"/>
          <p:cNvSpPr/>
          <p:nvPr/>
        </p:nvSpPr>
        <p:spPr>
          <a:xfrm>
            <a:off x="2887806" y="3758916"/>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p:cNvCxnSpPr/>
          <p:nvPr/>
        </p:nvCxnSpPr>
        <p:spPr>
          <a:xfrm>
            <a:off x="3040206" y="3692242"/>
            <a:ext cx="0" cy="219075"/>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78055" y="3215992"/>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Monitor Resiliency</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p:cNvSpPr/>
          <p:nvPr/>
        </p:nvSpPr>
        <p:spPr>
          <a:xfrm>
            <a:off x="2887806" y="3282666"/>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p:cNvCxnSpPr/>
          <p:nvPr/>
        </p:nvCxnSpPr>
        <p:spPr>
          <a:xfrm>
            <a:off x="3040206" y="3215992"/>
            <a:ext cx="0" cy="219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30681" y="4806664"/>
            <a:ext cx="3429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3249756" y="4568542"/>
            <a:ext cx="1333500" cy="381000"/>
          </a:xfrm>
          <a:prstGeom prst="roundRect">
            <a:avLst/>
          </a:prstGeom>
          <a:solidFill>
            <a:schemeClr val="bg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Load Balancing</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p:cNvSpPr/>
          <p:nvPr/>
        </p:nvSpPr>
        <p:spPr>
          <a:xfrm>
            <a:off x="1078055" y="4701892"/>
            <a:ext cx="1714501" cy="219075"/>
          </a:xfrm>
          <a:prstGeom prst="rect">
            <a:avLst/>
          </a:prstGeom>
          <a:solidFill>
            <a:srgbClr val="0070C0"/>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white"/>
                </a:solidFill>
                <a:effectLst/>
                <a:uLnTx/>
                <a:uFillTx/>
                <a:latin typeface="Calibri" panose="020F0502020204030204"/>
                <a:ea typeface="+mn-ea"/>
                <a:cs typeface="+mn-cs"/>
              </a:rPr>
              <a:t>Cluster Load Balancing</a:t>
            </a:r>
            <a:endParaRPr kumimoji="0" lang="en-IN"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Oval 32"/>
          <p:cNvSpPr/>
          <p:nvPr/>
        </p:nvSpPr>
        <p:spPr>
          <a:xfrm>
            <a:off x="2887806" y="4768566"/>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 name="Straight Connector 33"/>
          <p:cNvCxnSpPr/>
          <p:nvPr/>
        </p:nvCxnSpPr>
        <p:spPr>
          <a:xfrm>
            <a:off x="3040206" y="4701892"/>
            <a:ext cx="0" cy="481012"/>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78055" y="4963829"/>
            <a:ext cx="1714501" cy="219075"/>
          </a:xfrm>
          <a:prstGeom prst="rect">
            <a:avLst/>
          </a:prstGeom>
          <a:no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Add External Storage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Oval 35"/>
          <p:cNvSpPr/>
          <p:nvPr/>
        </p:nvSpPr>
        <p:spPr>
          <a:xfrm>
            <a:off x="2887806" y="5059078"/>
            <a:ext cx="76200" cy="76200"/>
          </a:xfrm>
          <a:prstGeom prst="ellipse">
            <a:avLst/>
          </a:prstGeom>
          <a:solidFill>
            <a:schemeClr val="accent4"/>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p:cNvPicPr>
            <a:picLocks noChangeAspect="1"/>
          </p:cNvPicPr>
          <p:nvPr/>
        </p:nvPicPr>
        <p:blipFill>
          <a:blip r:embed="rId2"/>
          <a:stretch>
            <a:fillRect/>
          </a:stretch>
        </p:blipFill>
        <p:spPr>
          <a:xfrm>
            <a:off x="5783866" y="1568383"/>
            <a:ext cx="506964" cy="517381"/>
          </a:xfrm>
          <a:prstGeom prst="rect">
            <a:avLst/>
          </a:prstGeom>
        </p:spPr>
      </p:pic>
      <p:pic>
        <p:nvPicPr>
          <p:cNvPr id="38" name="Picture 37"/>
          <p:cNvPicPr>
            <a:picLocks noChangeAspect="1"/>
          </p:cNvPicPr>
          <p:nvPr/>
        </p:nvPicPr>
        <p:blipFill>
          <a:blip r:embed="rId3"/>
          <a:stretch>
            <a:fillRect/>
          </a:stretch>
        </p:blipFill>
        <p:spPr>
          <a:xfrm>
            <a:off x="5725954" y="3225519"/>
            <a:ext cx="557109" cy="526904"/>
          </a:xfrm>
          <a:prstGeom prst="rect">
            <a:avLst/>
          </a:prstGeom>
        </p:spPr>
      </p:pic>
      <p:pic>
        <p:nvPicPr>
          <p:cNvPr id="39" name="Picture 38"/>
          <p:cNvPicPr>
            <a:picLocks noChangeAspect="1"/>
          </p:cNvPicPr>
          <p:nvPr/>
        </p:nvPicPr>
        <p:blipFill>
          <a:blip r:embed="rId4"/>
          <a:stretch>
            <a:fillRect/>
          </a:stretch>
        </p:blipFill>
        <p:spPr>
          <a:xfrm>
            <a:off x="5761846" y="4978116"/>
            <a:ext cx="528984" cy="544658"/>
          </a:xfrm>
          <a:prstGeom prst="rect">
            <a:avLst/>
          </a:prstGeom>
        </p:spPr>
      </p:pic>
      <p:sp>
        <p:nvSpPr>
          <p:cNvPr id="40" name="TextBox 39"/>
          <p:cNvSpPr txBox="1"/>
          <p:nvPr/>
        </p:nvSpPr>
        <p:spPr>
          <a:xfrm>
            <a:off x="5573554" y="2084249"/>
            <a:ext cx="90487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Kubernetes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Box 40"/>
          <p:cNvSpPr txBox="1"/>
          <p:nvPr/>
        </p:nvSpPr>
        <p:spPr>
          <a:xfrm>
            <a:off x="5531988" y="3770171"/>
            <a:ext cx="10107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Docker Swarm</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p:cNvSpPr txBox="1"/>
          <p:nvPr/>
        </p:nvSpPr>
        <p:spPr>
          <a:xfrm>
            <a:off x="5531988" y="5527234"/>
            <a:ext cx="10107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Apache Mesos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Rounded Rectangle 42"/>
          <p:cNvSpPr/>
          <p:nvPr/>
        </p:nvSpPr>
        <p:spPr>
          <a:xfrm>
            <a:off x="6762919" y="1586568"/>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Google CaaS Engine</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p:cNvSpPr/>
          <p:nvPr/>
        </p:nvSpPr>
        <p:spPr>
          <a:xfrm>
            <a:off x="6762919" y="1977093"/>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Supported by Variety of Cloud Vendors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ounded Rectangle 44"/>
          <p:cNvSpPr/>
          <p:nvPr/>
        </p:nvSpPr>
        <p:spPr>
          <a:xfrm>
            <a:off x="6762919" y="2358093"/>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Supports Auto Scaling</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9072130" y="1586568"/>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High Availability Clusters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9072130" y="1977093"/>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PODS Support</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ounded Rectangle 47"/>
          <p:cNvSpPr/>
          <p:nvPr/>
        </p:nvSpPr>
        <p:spPr>
          <a:xfrm>
            <a:off x="6762919" y="302549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Docker Native Container Engine</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Rounded Rectangle 48"/>
          <p:cNvSpPr/>
          <p:nvPr/>
        </p:nvSpPr>
        <p:spPr>
          <a:xfrm>
            <a:off x="6762919" y="3416016"/>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Leverages Docker Composer</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ounded Rectangle 49"/>
          <p:cNvSpPr/>
          <p:nvPr/>
        </p:nvSpPr>
        <p:spPr>
          <a:xfrm>
            <a:off x="6762919" y="380654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Auto Healing of Clusters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6762919" y="418754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Overlay Networks with DNS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9072130" y="302549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High Availability – Multiple Masters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Rounded Rectangle 52"/>
          <p:cNvSpPr/>
          <p:nvPr/>
        </p:nvSpPr>
        <p:spPr>
          <a:xfrm>
            <a:off x="9072130" y="341904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Network Security Using TLS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9072130" y="3808272"/>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Manual Load Balancers ( Ingress ) </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9072130" y="4187541"/>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Connects with External Load Balancers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ounded Rectangle 55"/>
          <p:cNvSpPr/>
          <p:nvPr/>
        </p:nvSpPr>
        <p:spPr>
          <a:xfrm>
            <a:off x="9072130" y="2358093"/>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Supports to Max. 1000 Containers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ounded Rectangle 56"/>
          <p:cNvSpPr/>
          <p:nvPr/>
        </p:nvSpPr>
        <p:spPr>
          <a:xfrm>
            <a:off x="6762919" y="5013185"/>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Multiple Masters with Zoo Keeper</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ounded Rectangle 57"/>
          <p:cNvSpPr/>
          <p:nvPr/>
        </p:nvSpPr>
        <p:spPr>
          <a:xfrm>
            <a:off x="9072130" y="5013185"/>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Provisions to Host Other COEs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6762919" y="5391586"/>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Flexibility to Choose Variety of COEs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9072130" y="5391586"/>
            <a:ext cx="2229004" cy="3238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Scales to Tens of Thousands of Nodes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TextBox 60"/>
          <p:cNvSpPr txBox="1"/>
          <p:nvPr/>
        </p:nvSpPr>
        <p:spPr>
          <a:xfrm>
            <a:off x="236099" y="189995"/>
            <a:ext cx="63305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Container Orchestration Engines – Core of Containerization</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2" name="Straight Connector 61"/>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3249756" y="1108364"/>
            <a:ext cx="5132244" cy="4904509"/>
          </a:xfrm>
          <a:prstGeom prst="bentConnector3">
            <a:avLst>
              <a:gd name="adj1" fmla="val 37312"/>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382000" y="1032164"/>
            <a:ext cx="152400" cy="152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69"/>
          <p:cNvSpPr/>
          <p:nvPr/>
        </p:nvSpPr>
        <p:spPr>
          <a:xfrm>
            <a:off x="3131134" y="5950519"/>
            <a:ext cx="152400" cy="15240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078055" y="5792075"/>
            <a:ext cx="8435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smtClean="0">
                <a:ln>
                  <a:noFill/>
                </a:ln>
                <a:solidFill>
                  <a:prstClr val="black"/>
                </a:solidFill>
                <a:effectLst/>
                <a:uLnTx/>
                <a:uFillTx/>
                <a:latin typeface="Calibri" panose="020F0502020204030204"/>
                <a:ea typeface="+mn-ea"/>
                <a:cs typeface="+mn-cs"/>
              </a:rPr>
              <a:t>Aspects</a:t>
            </a:r>
            <a:endParaRPr kumimoji="0" lang="en-IN" sz="1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TextBox 71"/>
          <p:cNvSpPr txBox="1"/>
          <p:nvPr/>
        </p:nvSpPr>
        <p:spPr>
          <a:xfrm>
            <a:off x="8650379" y="915499"/>
            <a:ext cx="8408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1" u="none" strike="noStrike" kern="1200" cap="none" spc="0" normalizeH="0" baseline="0" noProof="0" dirty="0" smtClean="0">
                <a:ln>
                  <a:noFill/>
                </a:ln>
                <a:solidFill>
                  <a:prstClr val="black"/>
                </a:solidFill>
                <a:effectLst/>
                <a:uLnTx/>
                <a:uFillTx/>
                <a:latin typeface="Calibri" panose="020F0502020204030204"/>
                <a:ea typeface="+mn-ea"/>
                <a:cs typeface="+mn-cs"/>
              </a:rPr>
              <a:t>Engines</a:t>
            </a:r>
            <a:endParaRPr kumimoji="0" lang="en-IN" sz="16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Rectangle 65"/>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67" name="Group 5"/>
          <p:cNvGrpSpPr>
            <a:grpSpLocks noChangeAspect="1"/>
          </p:cNvGrpSpPr>
          <p:nvPr/>
        </p:nvGrpSpPr>
        <p:grpSpPr bwMode="auto">
          <a:xfrm>
            <a:off x="10889798" y="6319122"/>
            <a:ext cx="765175" cy="130105"/>
            <a:chOff x="5094" y="3939"/>
            <a:chExt cx="1488" cy="255"/>
          </a:xfrm>
        </p:grpSpPr>
        <p:sp>
          <p:nvSpPr>
            <p:cNvPr id="6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557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39"/>
          <p:cNvSpPr/>
          <p:nvPr/>
        </p:nvSpPr>
        <p:spPr>
          <a:xfrm>
            <a:off x="2496625" y="2986246"/>
            <a:ext cx="7286415" cy="13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p:cNvSpPr/>
          <p:nvPr/>
        </p:nvSpPr>
        <p:spPr>
          <a:xfrm>
            <a:off x="2496625" y="3756622"/>
            <a:ext cx="7286415" cy="13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p:cNvSpPr/>
          <p:nvPr/>
        </p:nvSpPr>
        <p:spPr>
          <a:xfrm>
            <a:off x="2496625" y="4499725"/>
            <a:ext cx="7286415" cy="138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496625" y="2236466"/>
            <a:ext cx="7286415"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2496625" y="4572576"/>
            <a:ext cx="7286415" cy="7097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p:cNvSpPr/>
          <p:nvPr/>
        </p:nvSpPr>
        <p:spPr>
          <a:xfrm>
            <a:off x="2496625" y="3828834"/>
            <a:ext cx="7286415" cy="70973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2496625" y="3085092"/>
            <a:ext cx="7286415" cy="7097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p:cNvSpPr/>
          <p:nvPr/>
        </p:nvSpPr>
        <p:spPr>
          <a:xfrm>
            <a:off x="2496625" y="2348756"/>
            <a:ext cx="7286415" cy="70973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2496627" y="1615049"/>
            <a:ext cx="7286414" cy="70973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236099" y="189995"/>
            <a:ext cx="416075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Reference Architecture</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685279" y="1615049"/>
            <a:ext cx="86594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srgbClr val="009999"/>
                </a:solidFill>
                <a:effectLst/>
                <a:uLnTx/>
                <a:uFillTx/>
                <a:latin typeface="Calibri" panose="020F0502020204030204"/>
                <a:ea typeface="+mn-ea"/>
                <a:cs typeface="+mn-cs"/>
              </a:rPr>
              <a:t>API Gateway</a:t>
            </a:r>
            <a:endParaRPr kumimoji="0" lang="en-IN" sz="1000" b="0" i="0" u="none" strike="noStrike" kern="1200" cap="none" spc="0" normalizeH="0" baseline="0" noProof="0" dirty="0">
              <a:ln>
                <a:noFill/>
              </a:ln>
              <a:solidFill>
                <a:srgbClr val="009999"/>
              </a:solidFill>
              <a:effectLst/>
              <a:uLnTx/>
              <a:uFillTx/>
              <a:latin typeface="Calibri" panose="020F0502020204030204"/>
              <a:ea typeface="+mn-ea"/>
              <a:cs typeface="+mn-cs"/>
            </a:endParaRPr>
          </a:p>
        </p:txBody>
      </p:sp>
      <p:sp>
        <p:nvSpPr>
          <p:cNvPr id="10" name="TextBox 9"/>
          <p:cNvSpPr txBox="1"/>
          <p:nvPr/>
        </p:nvSpPr>
        <p:spPr>
          <a:xfrm>
            <a:off x="2497282" y="2740025"/>
            <a:ext cx="99578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white"/>
                </a:solidFill>
                <a:effectLst/>
                <a:uLnTx/>
                <a:uFillTx/>
                <a:latin typeface="Calibri" panose="020F0502020204030204"/>
                <a:ea typeface="+mn-ea"/>
                <a:cs typeface="+mn-cs"/>
              </a:rPr>
              <a:t>Load Balancing</a:t>
            </a: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8555182" y="3171896"/>
            <a:ext cx="110959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srgbClr val="009999"/>
                </a:solidFill>
                <a:effectLst/>
                <a:uLnTx/>
                <a:uFillTx/>
                <a:latin typeface="Calibri" panose="020F0502020204030204"/>
                <a:ea typeface="+mn-ea"/>
                <a:cs typeface="+mn-cs"/>
              </a:rPr>
              <a:t>Service Discovery</a:t>
            </a:r>
            <a:endParaRPr kumimoji="0" lang="en-IN" sz="1000" b="0" i="0" u="none" strike="noStrike" kern="1200" cap="none" spc="0" normalizeH="0" baseline="0" noProof="0" dirty="0">
              <a:ln>
                <a:noFill/>
              </a:ln>
              <a:solidFill>
                <a:srgbClr val="009999"/>
              </a:solidFill>
              <a:effectLst/>
              <a:uLnTx/>
              <a:uFillTx/>
              <a:latin typeface="Calibri" panose="020F0502020204030204"/>
              <a:ea typeface="+mn-ea"/>
              <a:cs typeface="+mn-cs"/>
            </a:endParaRPr>
          </a:p>
        </p:txBody>
      </p:sp>
      <p:sp>
        <p:nvSpPr>
          <p:cNvPr id="14" name="TextBox 13"/>
          <p:cNvSpPr txBox="1"/>
          <p:nvPr/>
        </p:nvSpPr>
        <p:spPr>
          <a:xfrm>
            <a:off x="2450097" y="3925345"/>
            <a:ext cx="98135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white"/>
                </a:solidFill>
                <a:effectLst/>
                <a:uLnTx/>
                <a:uFillTx/>
                <a:latin typeface="Calibri" panose="020F0502020204030204"/>
                <a:ea typeface="+mn-ea"/>
                <a:cs typeface="+mn-cs"/>
              </a:rPr>
              <a:t>Build &amp; Deploy</a:t>
            </a:r>
            <a:endParaRPr kumimoji="0" lang="en-IN"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194207" y="5022314"/>
            <a:ext cx="147187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srgbClr val="009999"/>
                </a:solidFill>
                <a:effectLst/>
                <a:uLnTx/>
                <a:uFillTx/>
                <a:latin typeface="Calibri" panose="020F0502020204030204"/>
                <a:ea typeface="+mn-ea"/>
                <a:cs typeface="+mn-cs"/>
              </a:rPr>
              <a:t>Container Orchestration</a:t>
            </a:r>
            <a:endParaRPr kumimoji="0" lang="en-IN" sz="1000" b="0" i="0" u="none" strike="noStrike" kern="1200" cap="none" spc="0" normalizeH="0" baseline="0" noProof="0" dirty="0">
              <a:ln>
                <a:noFill/>
              </a:ln>
              <a:solidFill>
                <a:srgbClr val="009999"/>
              </a:solidFill>
              <a:effectLst/>
              <a:uLnTx/>
              <a:uFillTx/>
              <a:latin typeface="Calibri" panose="020F0502020204030204"/>
              <a:ea typeface="+mn-ea"/>
              <a:cs typeface="+mn-cs"/>
            </a:endParaRPr>
          </a:p>
        </p:txBody>
      </p:sp>
      <p:sp>
        <p:nvSpPr>
          <p:cNvPr id="24" name="TextBox 23"/>
          <p:cNvSpPr txBox="1"/>
          <p:nvPr/>
        </p:nvSpPr>
        <p:spPr>
          <a:xfrm>
            <a:off x="4132984" y="1852234"/>
            <a:ext cx="764953"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Spring </a:t>
            </a: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Zuul</a:t>
            </a:r>
          </a:p>
        </p:txBody>
      </p:sp>
      <p:sp>
        <p:nvSpPr>
          <p:cNvPr id="25" name="TextBox 24"/>
          <p:cNvSpPr txBox="1"/>
          <p:nvPr/>
        </p:nvSpPr>
        <p:spPr>
          <a:xfrm>
            <a:off x="5040154" y="1852234"/>
            <a:ext cx="1215397"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Service </a:t>
            </a:r>
          </a:p>
        </p:txBody>
      </p:sp>
      <p:sp>
        <p:nvSpPr>
          <p:cNvPr id="26" name="TextBox 25"/>
          <p:cNvSpPr txBox="1"/>
          <p:nvPr/>
        </p:nvSpPr>
        <p:spPr>
          <a:xfrm>
            <a:off x="6347365" y="1852234"/>
            <a:ext cx="1141659"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 Ingress Resources</a:t>
            </a:r>
          </a:p>
        </p:txBody>
      </p:sp>
      <p:sp>
        <p:nvSpPr>
          <p:cNvPr id="27" name="TextBox 26"/>
          <p:cNvSpPr txBox="1"/>
          <p:nvPr/>
        </p:nvSpPr>
        <p:spPr>
          <a:xfrm>
            <a:off x="4773454" y="2646239"/>
            <a:ext cx="923651"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Netflix Ribbon</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p:cNvSpPr txBox="1"/>
          <p:nvPr/>
        </p:nvSpPr>
        <p:spPr>
          <a:xfrm>
            <a:off x="5801983" y="2644828"/>
            <a:ext cx="1215397"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Service </a:t>
            </a:r>
          </a:p>
        </p:txBody>
      </p:sp>
      <p:sp>
        <p:nvSpPr>
          <p:cNvPr id="30" name="TextBox 29"/>
          <p:cNvSpPr txBox="1"/>
          <p:nvPr/>
        </p:nvSpPr>
        <p:spPr>
          <a:xfrm>
            <a:off x="3404456" y="3394761"/>
            <a:ext cx="946093"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Netflix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Eureka</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p:cNvSpPr txBox="1"/>
          <p:nvPr/>
        </p:nvSpPr>
        <p:spPr>
          <a:xfrm>
            <a:off x="4442510" y="3393350"/>
            <a:ext cx="1083951"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Hashicorp Consul</a:t>
            </a:r>
          </a:p>
        </p:txBody>
      </p:sp>
      <p:sp>
        <p:nvSpPr>
          <p:cNvPr id="32" name="TextBox 31"/>
          <p:cNvSpPr txBox="1"/>
          <p:nvPr/>
        </p:nvSpPr>
        <p:spPr>
          <a:xfrm>
            <a:off x="5627947" y="3394761"/>
            <a:ext cx="1186543"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Service</a:t>
            </a:r>
          </a:p>
        </p:txBody>
      </p:sp>
      <p:sp>
        <p:nvSpPr>
          <p:cNvPr id="33" name="TextBox 32"/>
          <p:cNvSpPr txBox="1"/>
          <p:nvPr/>
        </p:nvSpPr>
        <p:spPr>
          <a:xfrm>
            <a:off x="6904126" y="3393350"/>
            <a:ext cx="1112805"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Ingress Resources</a:t>
            </a:r>
          </a:p>
        </p:txBody>
      </p:sp>
      <p:sp>
        <p:nvSpPr>
          <p:cNvPr id="34" name="TextBox 33"/>
          <p:cNvSpPr txBox="1"/>
          <p:nvPr/>
        </p:nvSpPr>
        <p:spPr>
          <a:xfrm>
            <a:off x="3404456" y="4132486"/>
            <a:ext cx="790601"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Spring Boot</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p:cNvSpPr txBox="1"/>
          <p:nvPr/>
        </p:nvSpPr>
        <p:spPr>
          <a:xfrm>
            <a:off x="4304405" y="4132486"/>
            <a:ext cx="986167"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Docker/Rocket</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p:cNvSpPr txBox="1"/>
          <p:nvPr/>
        </p:nvSpPr>
        <p:spPr>
          <a:xfrm>
            <a:off x="5383343" y="4142011"/>
            <a:ext cx="2026517"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Spring </a:t>
            </a: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Scheduler Boot</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p:cNvSpPr txBox="1"/>
          <p:nvPr/>
        </p:nvSpPr>
        <p:spPr>
          <a:xfrm>
            <a:off x="3407086" y="4880877"/>
            <a:ext cx="939681"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Docker Swarm</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p:cNvSpPr txBox="1"/>
          <p:nvPr/>
        </p:nvSpPr>
        <p:spPr>
          <a:xfrm>
            <a:off x="4444715" y="4880877"/>
            <a:ext cx="784189"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Kubernetes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Box 39"/>
          <p:cNvSpPr txBox="1"/>
          <p:nvPr/>
        </p:nvSpPr>
        <p:spPr>
          <a:xfrm>
            <a:off x="5386519" y="4880877"/>
            <a:ext cx="941283"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Apache Mesos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Box 40"/>
          <p:cNvSpPr txBox="1"/>
          <p:nvPr/>
        </p:nvSpPr>
        <p:spPr>
          <a:xfrm>
            <a:off x="8768082" y="4130161"/>
            <a:ext cx="873957"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AWS Lambda</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p:cNvSpPr txBox="1"/>
          <p:nvPr/>
        </p:nvSpPr>
        <p:spPr>
          <a:xfrm>
            <a:off x="7472456" y="4132486"/>
            <a:ext cx="1233030" cy="246221"/>
          </a:xfrm>
          <a:prstGeom prst="rect">
            <a:avLst/>
          </a:prstGeom>
          <a:solidFill>
            <a:schemeClr val="accent5">
              <a:lumMod val="20000"/>
              <a:lumOff val="80000"/>
            </a:schemeClr>
          </a:solidFill>
          <a:ln>
            <a:noFill/>
          </a:ln>
          <a:effectLst/>
          <a:scene3d>
            <a:camera prst="orthographicFront">
              <a:rot lat="0" lon="0" rev="0"/>
            </a:camera>
            <a:lightRig rig="chilly" dir="t">
              <a:rot lat="0" lon="0" rev="18480000"/>
            </a:lightRig>
          </a:scene3d>
          <a:sp3d prstMaterial="clear">
            <a:bevelT h="63500"/>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Azure Service Fabric</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387864" y="879822"/>
            <a:ext cx="18053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Configuration Management</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401561" y="1169584"/>
            <a:ext cx="1584088" cy="707886"/>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Config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Server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Netflix Archaius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Kubertenes Config 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Consul</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TextBox 97"/>
          <p:cNvSpPr txBox="1"/>
          <p:nvPr/>
        </p:nvSpPr>
        <p:spPr>
          <a:xfrm>
            <a:off x="387864" y="2070991"/>
            <a:ext cx="111120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Service Security</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TextBox 98"/>
          <p:cNvSpPr txBox="1"/>
          <p:nvPr/>
        </p:nvSpPr>
        <p:spPr>
          <a:xfrm>
            <a:off x="401561" y="2360753"/>
            <a:ext cx="1463862" cy="246221"/>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Spring Cloud Security</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TextBox 99"/>
          <p:cNvSpPr txBox="1"/>
          <p:nvPr/>
        </p:nvSpPr>
        <p:spPr>
          <a:xfrm>
            <a:off x="387864" y="2882922"/>
            <a:ext cx="132600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Centralized Logging</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401561" y="3172684"/>
            <a:ext cx="846707" cy="400110"/>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ELK Stack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ELF Stack</a:t>
            </a:r>
          </a:p>
        </p:txBody>
      </p:sp>
      <p:sp>
        <p:nvSpPr>
          <p:cNvPr id="102" name="TextBox 101"/>
          <p:cNvSpPr txBox="1"/>
          <p:nvPr/>
        </p:nvSpPr>
        <p:spPr>
          <a:xfrm>
            <a:off x="397201" y="3788222"/>
            <a:ext cx="132279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Centralized Metrics</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p:cNvSpPr txBox="1"/>
          <p:nvPr/>
        </p:nvSpPr>
        <p:spPr>
          <a:xfrm>
            <a:off x="410898" y="4077984"/>
            <a:ext cx="1234633" cy="861774"/>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Netflix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Spectator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Atlas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Heapster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Prometheus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Grafana</a:t>
            </a:r>
          </a:p>
        </p:txBody>
      </p:sp>
      <p:sp>
        <p:nvSpPr>
          <p:cNvPr id="104" name="TextBox 103"/>
          <p:cNvSpPr txBox="1"/>
          <p:nvPr/>
        </p:nvSpPr>
        <p:spPr>
          <a:xfrm>
            <a:off x="374167" y="5149592"/>
            <a:ext cx="130356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Distributed Tracing</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p:cNvSpPr txBox="1"/>
          <p:nvPr/>
        </p:nvSpPr>
        <p:spPr>
          <a:xfrm>
            <a:off x="387864" y="5439354"/>
            <a:ext cx="1374094" cy="707886"/>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Spring Cloud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Sleuth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Zipkin</a:t>
            </a:r>
            <a:endPar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Open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Tracing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Zipkin</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Rounded Rectangle 105"/>
          <p:cNvSpPr/>
          <p:nvPr/>
        </p:nvSpPr>
        <p:spPr>
          <a:xfrm>
            <a:off x="374167" y="815231"/>
            <a:ext cx="1818999" cy="1062239"/>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ounded Rectangle 106"/>
          <p:cNvSpPr/>
          <p:nvPr/>
        </p:nvSpPr>
        <p:spPr>
          <a:xfrm>
            <a:off x="343503" y="1996071"/>
            <a:ext cx="1818999" cy="688895"/>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ounded Rectangle 107"/>
          <p:cNvSpPr/>
          <p:nvPr/>
        </p:nvSpPr>
        <p:spPr>
          <a:xfrm>
            <a:off x="343503" y="2834574"/>
            <a:ext cx="1818999" cy="782774"/>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ounded Rectangle 108"/>
          <p:cNvSpPr/>
          <p:nvPr/>
        </p:nvSpPr>
        <p:spPr>
          <a:xfrm>
            <a:off x="343503" y="3778016"/>
            <a:ext cx="1818999" cy="1161741"/>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ounded Rectangle 109"/>
          <p:cNvSpPr/>
          <p:nvPr/>
        </p:nvSpPr>
        <p:spPr>
          <a:xfrm>
            <a:off x="343503" y="5108763"/>
            <a:ext cx="1818999" cy="1090104"/>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p:cNvSpPr txBox="1"/>
          <p:nvPr/>
        </p:nvSpPr>
        <p:spPr>
          <a:xfrm>
            <a:off x="10161525" y="879822"/>
            <a:ext cx="183736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Resilience </a:t>
            </a:r>
            <a:r>
              <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rPr>
              <a:t>&amp; Fault Tolerance</a:t>
            </a:r>
          </a:p>
        </p:txBody>
      </p:sp>
      <p:sp>
        <p:nvSpPr>
          <p:cNvPr id="112" name="TextBox 111"/>
          <p:cNvSpPr txBox="1"/>
          <p:nvPr/>
        </p:nvSpPr>
        <p:spPr>
          <a:xfrm>
            <a:off x="10175222" y="1169584"/>
            <a:ext cx="1672253" cy="707886"/>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Netflix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Hystrix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Turbine &amp;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Ribbon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Health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Resource Initiation</a:t>
            </a:r>
          </a:p>
        </p:txBody>
      </p:sp>
      <p:sp>
        <p:nvSpPr>
          <p:cNvPr id="113" name="TextBox 112"/>
          <p:cNvSpPr txBox="1"/>
          <p:nvPr/>
        </p:nvSpPr>
        <p:spPr>
          <a:xfrm>
            <a:off x="10161525" y="2070991"/>
            <a:ext cx="176683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rPr>
              <a:t>Auto Scaling &amp; Self Healing</a:t>
            </a:r>
          </a:p>
        </p:txBody>
      </p:sp>
      <p:sp>
        <p:nvSpPr>
          <p:cNvPr id="114" name="TextBox 113"/>
          <p:cNvSpPr txBox="1"/>
          <p:nvPr/>
        </p:nvSpPr>
        <p:spPr>
          <a:xfrm>
            <a:off x="10175222" y="2360753"/>
            <a:ext cx="1672253" cy="553998"/>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Health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Check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Self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Healing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 Auto Scaling</a:t>
            </a:r>
          </a:p>
        </p:txBody>
      </p:sp>
      <p:sp>
        <p:nvSpPr>
          <p:cNvPr id="121" name="Rounded Rectangle 120"/>
          <p:cNvSpPr/>
          <p:nvPr/>
        </p:nvSpPr>
        <p:spPr>
          <a:xfrm>
            <a:off x="10147828" y="815231"/>
            <a:ext cx="1818999" cy="1062239"/>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ounded Rectangle 121"/>
          <p:cNvSpPr/>
          <p:nvPr/>
        </p:nvSpPr>
        <p:spPr>
          <a:xfrm>
            <a:off x="10117164" y="1996071"/>
            <a:ext cx="1818999" cy="990175"/>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TextBox 125"/>
          <p:cNvSpPr txBox="1"/>
          <p:nvPr/>
        </p:nvSpPr>
        <p:spPr>
          <a:xfrm>
            <a:off x="10153717" y="3200797"/>
            <a:ext cx="119936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rPr>
              <a:t>Job Management</a:t>
            </a:r>
          </a:p>
        </p:txBody>
      </p:sp>
      <p:sp>
        <p:nvSpPr>
          <p:cNvPr id="127" name="TextBox 126"/>
          <p:cNvSpPr txBox="1"/>
          <p:nvPr/>
        </p:nvSpPr>
        <p:spPr>
          <a:xfrm>
            <a:off x="10167414" y="3490559"/>
            <a:ext cx="1162498" cy="553998"/>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Spring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Batch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Job</a:t>
            </a:r>
            <a:endPar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Scheduled Jobs</a:t>
            </a:r>
          </a:p>
        </p:txBody>
      </p:sp>
      <p:sp>
        <p:nvSpPr>
          <p:cNvPr id="128" name="Rounded Rectangle 127"/>
          <p:cNvSpPr/>
          <p:nvPr/>
        </p:nvSpPr>
        <p:spPr>
          <a:xfrm>
            <a:off x="10109356" y="3125877"/>
            <a:ext cx="1818999" cy="990175"/>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TextBox 128"/>
          <p:cNvSpPr txBox="1"/>
          <p:nvPr/>
        </p:nvSpPr>
        <p:spPr>
          <a:xfrm>
            <a:off x="10153717" y="4359178"/>
            <a:ext cx="143821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Singleton Application</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TextBox 129"/>
          <p:cNvSpPr txBox="1"/>
          <p:nvPr/>
        </p:nvSpPr>
        <p:spPr>
          <a:xfrm>
            <a:off x="10167414" y="4648940"/>
            <a:ext cx="1410964" cy="553998"/>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Spring Cloud </a:t>
            </a: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Cluster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Kubertenes </a:t>
            </a: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Job</a:t>
            </a:r>
            <a:endPar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Kubertenes PODs</a:t>
            </a:r>
          </a:p>
        </p:txBody>
      </p:sp>
      <p:sp>
        <p:nvSpPr>
          <p:cNvPr id="131" name="Rounded Rectangle 130"/>
          <p:cNvSpPr/>
          <p:nvPr/>
        </p:nvSpPr>
        <p:spPr>
          <a:xfrm>
            <a:off x="10109356" y="4284258"/>
            <a:ext cx="1818999" cy="990175"/>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p:cNvSpPr txBox="1"/>
          <p:nvPr/>
        </p:nvSpPr>
        <p:spPr>
          <a:xfrm>
            <a:off x="10150020" y="5536235"/>
            <a:ext cx="168668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sng" strike="noStrike" kern="1200" cap="none" spc="0" normalizeH="0" baseline="0" noProof="0" dirty="0" smtClean="0">
                <a:ln>
                  <a:noFill/>
                </a:ln>
                <a:solidFill>
                  <a:prstClr val="black"/>
                </a:solidFill>
                <a:effectLst/>
                <a:uLnTx/>
                <a:uFillTx/>
                <a:latin typeface="Calibri" panose="020F0502020204030204"/>
                <a:ea typeface="+mn-ea"/>
                <a:cs typeface="+mn-cs"/>
              </a:rPr>
              <a:t>Transaction Management</a:t>
            </a:r>
            <a:endParaRPr kumimoji="0" lang="en-IN" sz="11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TextBox 132"/>
          <p:cNvSpPr txBox="1"/>
          <p:nvPr/>
        </p:nvSpPr>
        <p:spPr>
          <a:xfrm>
            <a:off x="10163717" y="5825997"/>
            <a:ext cx="643125" cy="246221"/>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Kafka</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Rounded Rectangle 133"/>
          <p:cNvSpPr/>
          <p:nvPr/>
        </p:nvSpPr>
        <p:spPr>
          <a:xfrm>
            <a:off x="10105659" y="5461315"/>
            <a:ext cx="1818999" cy="743075"/>
          </a:xfrm>
          <a:prstGeom prst="round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p:cNvSpPr/>
          <p:nvPr/>
        </p:nvSpPr>
        <p:spPr>
          <a:xfrm>
            <a:off x="2496625" y="835103"/>
            <a:ext cx="7286415" cy="472144"/>
          </a:xfrm>
          <a:prstGeom prst="rect">
            <a:avLst/>
          </a:prstGeom>
          <a:solidFill>
            <a:schemeClr val="bg1">
              <a:lumMod val="85000"/>
            </a:schemeClr>
          </a:solidFill>
          <a:ln w="12700">
            <a:solidFill>
              <a:schemeClr val="bg1">
                <a:lumMod val="75000"/>
              </a:schemeClr>
            </a:solidFill>
          </a:ln>
          <a:effectLst/>
        </p:spPr>
        <p:style>
          <a:lnRef idx="1">
            <a:schemeClr val="accent3"/>
          </a:lnRef>
          <a:fillRef idx="2">
            <a:schemeClr val="accent3"/>
          </a:fillRef>
          <a:effectRef idx="1">
            <a:schemeClr val="accent3"/>
          </a:effectRef>
          <a:fontRef idx="minor">
            <a:schemeClr val="dk1"/>
          </a:fontRef>
        </p:style>
        <p:txBody>
          <a:bodyPr lIns="0" tIns="27000" rIns="0" b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Verdana" panose="020B0604030504040204" pitchFamily="34" charset="0"/>
                <a:cs typeface="Verdana" panose="020B0604030504040204" pitchFamily="34" charset="0"/>
              </a:rPr>
              <a:t>CONSUMER CHANNELS</a:t>
            </a:r>
          </a:p>
        </p:txBody>
      </p:sp>
      <p:sp>
        <p:nvSpPr>
          <p:cNvPr id="80" name="Rounded Rectangle 79"/>
          <p:cNvSpPr/>
          <p:nvPr/>
        </p:nvSpPr>
        <p:spPr>
          <a:xfrm>
            <a:off x="2549808"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Web</a:t>
            </a:r>
          </a:p>
        </p:txBody>
      </p:sp>
      <p:sp>
        <p:nvSpPr>
          <p:cNvPr id="81" name="Rounded Rectangle 80"/>
          <p:cNvSpPr/>
          <p:nvPr/>
        </p:nvSpPr>
        <p:spPr>
          <a:xfrm>
            <a:off x="3700215"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Mobile</a:t>
            </a:r>
          </a:p>
        </p:txBody>
      </p:sp>
      <p:sp>
        <p:nvSpPr>
          <p:cNvPr id="82" name="Rounded Rectangle 81"/>
          <p:cNvSpPr/>
          <p:nvPr/>
        </p:nvSpPr>
        <p:spPr>
          <a:xfrm>
            <a:off x="4836556"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PoS</a:t>
            </a:r>
          </a:p>
        </p:txBody>
      </p:sp>
      <p:sp>
        <p:nvSpPr>
          <p:cNvPr id="83" name="Rounded Rectangle 82"/>
          <p:cNvSpPr/>
          <p:nvPr/>
        </p:nvSpPr>
        <p:spPr>
          <a:xfrm>
            <a:off x="6254249"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SaaS Applications</a:t>
            </a:r>
          </a:p>
        </p:txBody>
      </p:sp>
      <p:sp>
        <p:nvSpPr>
          <p:cNvPr id="84" name="Rounded Rectangle 83"/>
          <p:cNvSpPr/>
          <p:nvPr/>
        </p:nvSpPr>
        <p:spPr>
          <a:xfrm>
            <a:off x="7474992"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Business Partners</a:t>
            </a:r>
          </a:p>
        </p:txBody>
      </p:sp>
      <p:sp>
        <p:nvSpPr>
          <p:cNvPr id="85" name="Rounded Rectangle 84"/>
          <p:cNvSpPr/>
          <p:nvPr/>
        </p:nvSpPr>
        <p:spPr>
          <a:xfrm>
            <a:off x="8639467" y="1017039"/>
            <a:ext cx="1069011" cy="248497"/>
          </a:xfrm>
          <a:prstGeom prst="roundRect">
            <a:avLst>
              <a:gd name="adj" fmla="val 0"/>
            </a:avLst>
          </a:prstGeom>
          <a:solidFill>
            <a:schemeClr val="accent3">
              <a:lumMod val="75000"/>
            </a:schemeClr>
          </a:solidFill>
          <a:ln w="12700">
            <a:solidFill>
              <a:schemeClr val="bg1">
                <a:lumMod val="75000"/>
              </a:schemeClr>
            </a:solidFill>
          </a:ln>
          <a:effectLst/>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w="0"/>
                <a:solidFill>
                  <a:prstClr val="white"/>
                </a:solidFill>
                <a:effectLst/>
                <a:uLnTx/>
                <a:uFillTx/>
                <a:latin typeface="Calibri" panose="020F0502020204030204" pitchFamily="34" charset="0"/>
                <a:ea typeface="+mn-ea"/>
                <a:cs typeface="+mn-cs"/>
              </a:rPr>
              <a:t>Social Media</a:t>
            </a:r>
          </a:p>
        </p:txBody>
      </p:sp>
      <p:sp>
        <p:nvSpPr>
          <p:cNvPr id="88" name="Rectangle 87"/>
          <p:cNvSpPr/>
          <p:nvPr/>
        </p:nvSpPr>
        <p:spPr bwMode="auto">
          <a:xfrm>
            <a:off x="2485120" y="5727839"/>
            <a:ext cx="7297919" cy="472425"/>
          </a:xfrm>
          <a:prstGeom prst="rect">
            <a:avLst/>
          </a:prstGeom>
          <a:solidFill>
            <a:schemeClr val="bg1"/>
          </a:solidFill>
          <a:ln w="3175">
            <a:solidFill>
              <a:srgbClr val="1F89B1"/>
            </a:solid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68580" tIns="34290" rIns="68580" bIns="34290" numCol="1" rtlCol="0"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A5A5A5">
                    <a:lumMod val="75000"/>
                  </a:srgbClr>
                </a:solidFill>
                <a:effectLst/>
                <a:uLnTx/>
                <a:uFillTx/>
                <a:latin typeface="Calibri" panose="020F0502020204030204" pitchFamily="34" charset="0"/>
                <a:ea typeface="+mn-ea"/>
                <a:cs typeface="+mn-cs"/>
              </a:rPr>
              <a:t>ENTERPRISE SYSTEMS</a:t>
            </a:r>
          </a:p>
        </p:txBody>
      </p:sp>
      <p:sp>
        <p:nvSpPr>
          <p:cNvPr id="89" name="Rounded Rectangle 88"/>
          <p:cNvSpPr/>
          <p:nvPr/>
        </p:nvSpPr>
        <p:spPr bwMode="auto">
          <a:xfrm>
            <a:off x="2638939" y="5945519"/>
            <a:ext cx="1006685" cy="197909"/>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pitchFamily="34" charset="0"/>
                <a:ea typeface="MS PGothic" pitchFamily="34" charset="-128"/>
                <a:cs typeface="+mn-cs"/>
              </a:rPr>
              <a:t>ERP</a:t>
            </a:r>
          </a:p>
        </p:txBody>
      </p:sp>
      <p:sp>
        <p:nvSpPr>
          <p:cNvPr id="90" name="Rounded Rectangle 89"/>
          <p:cNvSpPr/>
          <p:nvPr/>
        </p:nvSpPr>
        <p:spPr bwMode="auto">
          <a:xfrm>
            <a:off x="3909342" y="5945165"/>
            <a:ext cx="901974" cy="198264"/>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pitchFamily="34" charset="0"/>
                <a:ea typeface="MS PGothic" pitchFamily="34" charset="-128"/>
                <a:cs typeface="+mn-cs"/>
              </a:rPr>
              <a:t>CRM</a:t>
            </a:r>
          </a:p>
        </p:txBody>
      </p:sp>
      <p:sp>
        <p:nvSpPr>
          <p:cNvPr id="91" name="Rounded Rectangle 90"/>
          <p:cNvSpPr/>
          <p:nvPr/>
        </p:nvSpPr>
        <p:spPr bwMode="auto">
          <a:xfrm>
            <a:off x="5079821" y="5944631"/>
            <a:ext cx="1272305" cy="198798"/>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pitchFamily="34" charset="0"/>
                <a:ea typeface="MS PGothic" pitchFamily="34" charset="-128"/>
                <a:cs typeface="+mn-cs"/>
              </a:rPr>
              <a:t>Content Management</a:t>
            </a:r>
          </a:p>
        </p:txBody>
      </p:sp>
      <p:sp>
        <p:nvSpPr>
          <p:cNvPr id="92" name="Rounded Rectangle 91"/>
          <p:cNvSpPr/>
          <p:nvPr/>
        </p:nvSpPr>
        <p:spPr bwMode="auto">
          <a:xfrm>
            <a:off x="7841846" y="5937297"/>
            <a:ext cx="1385240" cy="198798"/>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pitchFamily="34" charset="0"/>
                <a:ea typeface="MS PGothic" pitchFamily="34" charset="-128"/>
                <a:cs typeface="+mn-cs"/>
              </a:rPr>
              <a:t>Legacy Systems</a:t>
            </a:r>
          </a:p>
        </p:txBody>
      </p:sp>
      <p:sp>
        <p:nvSpPr>
          <p:cNvPr id="93" name="Rounded Rectangle 92"/>
          <p:cNvSpPr/>
          <p:nvPr/>
        </p:nvSpPr>
        <p:spPr bwMode="auto">
          <a:xfrm>
            <a:off x="6622570" y="5936515"/>
            <a:ext cx="949380" cy="206914"/>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0" tIns="0" rIns="0" bIns="0" numCol="1" rtlCol="0" anchor="ctr"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0" i="0" u="none" strike="noStrike" kern="1200" cap="none" spc="0" normalizeH="0" baseline="0" noProof="0" dirty="0">
                <a:ln>
                  <a:noFill/>
                </a:ln>
                <a:solidFill>
                  <a:prstClr val="white"/>
                </a:solidFill>
                <a:effectLst/>
                <a:uLnTx/>
                <a:uFillTx/>
                <a:latin typeface="Calibri" panose="020F0502020204030204" pitchFamily="34" charset="0"/>
                <a:ea typeface="MS PGothic" pitchFamily="34" charset="-128"/>
                <a:cs typeface="+mn-cs"/>
              </a:rPr>
              <a:t>Enterprise Data</a:t>
            </a:r>
          </a:p>
        </p:txBody>
      </p:sp>
      <p:sp>
        <p:nvSpPr>
          <p:cNvPr id="96" name="Rectangle 95"/>
          <p:cNvSpPr/>
          <p:nvPr/>
        </p:nvSpPr>
        <p:spPr bwMode="auto">
          <a:xfrm>
            <a:off x="2485121" y="5367888"/>
            <a:ext cx="7297919" cy="344075"/>
          </a:xfrm>
          <a:prstGeom prst="rect">
            <a:avLst/>
          </a:prstGeom>
          <a:noFill/>
          <a:ln w="12700" cap="flat" cmpd="sng" algn="ctr">
            <a:solidFill>
              <a:srgbClr val="0070C0"/>
            </a:solidFill>
            <a:prstDash val="sysDot"/>
            <a:round/>
            <a:headEnd type="none" w="med" len="med"/>
            <a:tailEnd type="none" w="med" len="med"/>
          </a:ln>
          <a:effectLst/>
        </p:spPr>
        <p:txBody>
          <a:bodyPr lIns="67500" tIns="35100" rIns="67500" bIns="35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A5A5A5">
                    <a:lumMod val="75000"/>
                  </a:srgbClr>
                </a:solidFill>
                <a:effectLst/>
                <a:uLnTx/>
                <a:uFillTx/>
                <a:latin typeface="Calibri" panose="020F0502020204030204" pitchFamily="34" charset="0"/>
                <a:ea typeface="ＭＳ Ｐゴシック" charset="-128"/>
                <a:cs typeface="+mn-cs"/>
              </a:rPr>
              <a:t>Internal Integration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900" b="1" i="0" u="none" strike="noStrike" kern="1200" cap="none" spc="0" normalizeH="0" baseline="0" noProof="0" dirty="0">
                <a:ln>
                  <a:noFill/>
                </a:ln>
                <a:solidFill>
                  <a:srgbClr val="A5A5A5">
                    <a:lumMod val="75000"/>
                  </a:srgbClr>
                </a:solidFill>
                <a:effectLst/>
                <a:uLnTx/>
                <a:uFillTx/>
                <a:latin typeface="Calibri" panose="020F0502020204030204" pitchFamily="34" charset="0"/>
                <a:ea typeface="ＭＳ Ｐゴシック" charset="-128"/>
                <a:cs typeface="+mn-cs"/>
              </a:rPr>
              <a:t>Request/Reply, Pub/Sub, Fire &amp; Forget, Call Back, P2P, ETL/ELT, Batch, File Integration, EDA, etc</a:t>
            </a:r>
          </a:p>
        </p:txBody>
      </p:sp>
      <p:sp>
        <p:nvSpPr>
          <p:cNvPr id="115" name="Down Arrow 114"/>
          <p:cNvSpPr/>
          <p:nvPr/>
        </p:nvSpPr>
        <p:spPr bwMode="auto">
          <a:xfrm>
            <a:off x="2555268" y="5466312"/>
            <a:ext cx="346159" cy="162174"/>
          </a:xfrm>
          <a:prstGeom prst="downArrow">
            <a:avLst/>
          </a:prstGeom>
          <a:solidFill>
            <a:schemeClr val="bg1">
              <a:lumMod val="95000"/>
            </a:schemeClr>
          </a:solidFill>
          <a:ln w="3175" cap="flat" cmpd="sng" algn="ctr">
            <a:solidFill>
              <a:schemeClr val="bg1">
                <a:lumMod val="65000"/>
              </a:schemeClr>
            </a:solidFill>
            <a:prstDash val="solid"/>
            <a:round/>
            <a:headEnd type="none" w="med" len="med"/>
            <a:tailEnd type="none" w="med" len="med"/>
          </a:ln>
          <a:effectLst/>
        </p:spPr>
        <p:txBody>
          <a:bodyPr lIns="67500" tIns="35100" rIns="67500" bIns="351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000000"/>
              </a:solidFill>
              <a:effectLst/>
              <a:uLnTx/>
              <a:uFillTx/>
              <a:latin typeface="Calibri" panose="020F0502020204030204" pitchFamily="34" charset="0"/>
              <a:ea typeface="ＭＳ Ｐゴシック" charset="-128"/>
              <a:cs typeface="+mn-cs"/>
            </a:endParaRPr>
          </a:p>
        </p:txBody>
      </p:sp>
      <p:sp>
        <p:nvSpPr>
          <p:cNvPr id="116" name="Down Arrow 115"/>
          <p:cNvSpPr/>
          <p:nvPr/>
        </p:nvSpPr>
        <p:spPr bwMode="auto">
          <a:xfrm rot="10800000">
            <a:off x="2970048" y="5466312"/>
            <a:ext cx="346159" cy="162174"/>
          </a:xfrm>
          <a:prstGeom prst="downArrow">
            <a:avLst/>
          </a:prstGeom>
          <a:solidFill>
            <a:schemeClr val="bg1">
              <a:lumMod val="95000"/>
            </a:schemeClr>
          </a:solidFill>
          <a:ln w="3175" cap="flat" cmpd="sng" algn="ctr">
            <a:solidFill>
              <a:schemeClr val="bg1">
                <a:lumMod val="65000"/>
              </a:schemeClr>
            </a:solidFill>
            <a:prstDash val="solid"/>
            <a:round/>
            <a:headEnd type="none" w="med" len="med"/>
            <a:tailEnd type="none" w="med" len="med"/>
          </a:ln>
          <a:effectLst/>
        </p:spPr>
        <p:txBody>
          <a:bodyPr lIns="67500" tIns="35100" rIns="67500" bIns="351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000000"/>
              </a:solidFill>
              <a:effectLst/>
              <a:uLnTx/>
              <a:uFillTx/>
              <a:latin typeface="Calibri" panose="020F0502020204030204" pitchFamily="34" charset="0"/>
              <a:ea typeface="ＭＳ Ｐゴシック" charset="-128"/>
              <a:cs typeface="+mn-cs"/>
            </a:endParaRPr>
          </a:p>
        </p:txBody>
      </p:sp>
      <p:sp>
        <p:nvSpPr>
          <p:cNvPr id="118" name="Rectangle 117"/>
          <p:cNvSpPr/>
          <p:nvPr/>
        </p:nvSpPr>
        <p:spPr bwMode="auto">
          <a:xfrm>
            <a:off x="2496625" y="1329332"/>
            <a:ext cx="7286414" cy="273347"/>
          </a:xfrm>
          <a:prstGeom prst="rect">
            <a:avLst/>
          </a:prstGeom>
          <a:noFill/>
          <a:ln w="12700" cap="flat" cmpd="sng" algn="ctr">
            <a:solidFill>
              <a:srgbClr val="0070C0"/>
            </a:solidFill>
            <a:prstDash val="sysDot"/>
            <a:round/>
            <a:headEnd type="none" w="med" len="med"/>
            <a:tailEnd type="none" w="med" len="med"/>
          </a:ln>
          <a:effectLst/>
        </p:spPr>
        <p:txBody>
          <a:bodyPr lIns="67500" tIns="35100" rIns="67500" bIns="35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dirty="0">
                <a:ln>
                  <a:noFill/>
                </a:ln>
                <a:solidFill>
                  <a:srgbClr val="A5A5A5">
                    <a:lumMod val="75000"/>
                  </a:srgbClr>
                </a:solidFill>
                <a:effectLst/>
                <a:uLnTx/>
                <a:uFillTx/>
                <a:latin typeface="Calibri" panose="020F0502020204030204" pitchFamily="34" charset="0"/>
                <a:ea typeface="ＭＳ Ｐゴシック" charset="-128"/>
                <a:cs typeface="+mn-cs"/>
              </a:rPr>
              <a:t>Multi-pattern: Request / Reply, Fire &amp; Forget, Call back, Streaming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700" b="1" i="0" u="none" strike="noStrike" kern="1200" cap="none" spc="0" normalizeH="0" baseline="0" noProof="0" dirty="0">
                <a:ln>
                  <a:noFill/>
                </a:ln>
                <a:solidFill>
                  <a:srgbClr val="A5A5A5">
                    <a:lumMod val="75000"/>
                  </a:srgbClr>
                </a:solidFill>
                <a:effectLst/>
                <a:uLnTx/>
                <a:uFillTx/>
                <a:latin typeface="Calibri" panose="020F0502020204030204" pitchFamily="34" charset="0"/>
                <a:ea typeface="ＭＳ Ｐゴシック" charset="-128"/>
                <a:cs typeface="+mn-cs"/>
              </a:rPr>
              <a:t>Multi-protocol: REST XML, REST JSON, SOAP, OAuth 2.0, SAML </a:t>
            </a:r>
          </a:p>
        </p:txBody>
      </p:sp>
      <p:sp>
        <p:nvSpPr>
          <p:cNvPr id="119" name="Down Arrow 118"/>
          <p:cNvSpPr/>
          <p:nvPr/>
        </p:nvSpPr>
        <p:spPr bwMode="auto">
          <a:xfrm>
            <a:off x="2575258" y="1393224"/>
            <a:ext cx="214514" cy="174988"/>
          </a:xfrm>
          <a:prstGeom prst="downArrow">
            <a:avLst/>
          </a:prstGeom>
          <a:solidFill>
            <a:schemeClr val="bg1">
              <a:lumMod val="95000"/>
            </a:schemeClr>
          </a:solidFill>
          <a:ln w="3175" cap="flat" cmpd="sng" algn="ctr">
            <a:solidFill>
              <a:schemeClr val="bg1">
                <a:lumMod val="65000"/>
              </a:schemeClr>
            </a:solidFill>
            <a:prstDash val="solid"/>
            <a:round/>
            <a:headEnd type="none" w="med" len="med"/>
            <a:tailEnd type="none" w="med" len="med"/>
          </a:ln>
          <a:effectLst/>
        </p:spPr>
        <p:txBody>
          <a:bodyPr lIns="67500" tIns="35100" rIns="67500" bIns="351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000000"/>
              </a:solidFill>
              <a:effectLst/>
              <a:uLnTx/>
              <a:uFillTx/>
              <a:latin typeface="Calibri" panose="020F0502020204030204" pitchFamily="34" charset="0"/>
              <a:ea typeface="ＭＳ Ｐゴシック" charset="-128"/>
              <a:cs typeface="+mn-cs"/>
            </a:endParaRPr>
          </a:p>
        </p:txBody>
      </p:sp>
      <p:sp>
        <p:nvSpPr>
          <p:cNvPr id="120" name="Down Arrow 119"/>
          <p:cNvSpPr/>
          <p:nvPr/>
        </p:nvSpPr>
        <p:spPr bwMode="auto">
          <a:xfrm rot="10800000">
            <a:off x="2823191" y="1393134"/>
            <a:ext cx="235169" cy="160244"/>
          </a:xfrm>
          <a:prstGeom prst="downArrow">
            <a:avLst/>
          </a:prstGeom>
          <a:solidFill>
            <a:schemeClr val="bg1">
              <a:lumMod val="95000"/>
            </a:schemeClr>
          </a:solidFill>
          <a:ln w="3175" cap="flat" cmpd="sng" algn="ctr">
            <a:solidFill>
              <a:schemeClr val="bg1">
                <a:lumMod val="65000"/>
              </a:schemeClr>
            </a:solidFill>
            <a:prstDash val="solid"/>
            <a:round/>
            <a:headEnd type="none" w="med" len="med"/>
            <a:tailEnd type="none" w="med" len="med"/>
          </a:ln>
          <a:effectLst/>
        </p:spPr>
        <p:txBody>
          <a:bodyPr lIns="67500" tIns="35100" rIns="67500" bIns="351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000000"/>
              </a:solidFill>
              <a:effectLst/>
              <a:uLnTx/>
              <a:uFillTx/>
              <a:latin typeface="Calibri" panose="020F0502020204030204" pitchFamily="34" charset="0"/>
              <a:ea typeface="ＭＳ Ｐゴシック" charset="-128"/>
              <a:cs typeface="+mn-cs"/>
            </a:endParaRPr>
          </a:p>
        </p:txBody>
      </p:sp>
      <p:sp>
        <p:nvSpPr>
          <p:cNvPr id="86" name="Rectangle 85"/>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7" name="Group 5"/>
          <p:cNvGrpSpPr>
            <a:grpSpLocks noChangeAspect="1"/>
          </p:cNvGrpSpPr>
          <p:nvPr/>
        </p:nvGrpSpPr>
        <p:grpSpPr bwMode="auto">
          <a:xfrm>
            <a:off x="10889798" y="6319122"/>
            <a:ext cx="765175" cy="130105"/>
            <a:chOff x="5094" y="3939"/>
            <a:chExt cx="1488" cy="255"/>
          </a:xfrm>
        </p:grpSpPr>
        <p:sp>
          <p:nvSpPr>
            <p:cNvPr id="94"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7"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72721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ounded Rectangle 111"/>
          <p:cNvSpPr/>
          <p:nvPr/>
        </p:nvSpPr>
        <p:spPr>
          <a:xfrm>
            <a:off x="1200150" y="231372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ounded Rectangle 33"/>
          <p:cNvSpPr/>
          <p:nvPr/>
        </p:nvSpPr>
        <p:spPr>
          <a:xfrm>
            <a:off x="1647825" y="3121266"/>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1619249" y="3149841"/>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C</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45" name="Rounded Rectangle 44"/>
          <p:cNvSpPr/>
          <p:nvPr/>
        </p:nvSpPr>
        <p:spPr>
          <a:xfrm>
            <a:off x="1304925" y="2613359"/>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p:cNvSpPr txBox="1"/>
          <p:nvPr/>
        </p:nvSpPr>
        <p:spPr>
          <a:xfrm>
            <a:off x="1276349" y="2641934"/>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A</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47" name="Rounded Rectangle 46"/>
          <p:cNvSpPr/>
          <p:nvPr/>
        </p:nvSpPr>
        <p:spPr>
          <a:xfrm>
            <a:off x="1990726" y="2613359"/>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p:cNvSpPr txBox="1"/>
          <p:nvPr/>
        </p:nvSpPr>
        <p:spPr>
          <a:xfrm>
            <a:off x="1962150" y="2641934"/>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B</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60" name="Oval 59"/>
          <p:cNvSpPr/>
          <p:nvPr/>
        </p:nvSpPr>
        <p:spPr>
          <a:xfrm>
            <a:off x="1838323" y="349988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ounded Rectangle 84"/>
          <p:cNvSpPr/>
          <p:nvPr/>
        </p:nvSpPr>
        <p:spPr>
          <a:xfrm>
            <a:off x="1571623" y="380874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TextBox 85"/>
          <p:cNvSpPr txBox="1"/>
          <p:nvPr/>
        </p:nvSpPr>
        <p:spPr>
          <a:xfrm>
            <a:off x="1533523" y="387010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08" name="Group 107"/>
          <p:cNvGrpSpPr/>
          <p:nvPr/>
        </p:nvGrpSpPr>
        <p:grpSpPr>
          <a:xfrm>
            <a:off x="1638298" y="4448175"/>
            <a:ext cx="476250" cy="470234"/>
            <a:chOff x="6296024" y="3694447"/>
            <a:chExt cx="476250" cy="470234"/>
          </a:xfrm>
        </p:grpSpPr>
        <p:sp>
          <p:nvSpPr>
            <p:cNvPr id="87" name="Oval 86"/>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TextBox 87"/>
            <p:cNvSpPr txBox="1"/>
            <p:nvPr/>
          </p:nvSpPr>
          <p:spPr>
            <a:xfrm>
              <a:off x="6375291" y="3815552"/>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89" name="Picture 88"/>
          <p:cNvPicPr>
            <a:picLocks noChangeAspect="1"/>
          </p:cNvPicPr>
          <p:nvPr/>
        </p:nvPicPr>
        <p:blipFill>
          <a:blip r:embed="rId2"/>
          <a:stretch>
            <a:fillRect/>
          </a:stretch>
        </p:blipFill>
        <p:spPr>
          <a:xfrm>
            <a:off x="1650351" y="1467858"/>
            <a:ext cx="518820" cy="808750"/>
          </a:xfrm>
          <a:prstGeom prst="rect">
            <a:avLst/>
          </a:prstGeom>
        </p:spPr>
      </p:pic>
      <p:sp>
        <p:nvSpPr>
          <p:cNvPr id="90" name="Oval 89"/>
          <p:cNvSpPr/>
          <p:nvPr/>
        </p:nvSpPr>
        <p:spPr>
          <a:xfrm>
            <a:off x="1852611" y="225181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9" name="Straight Connector 98"/>
          <p:cNvCxnSpPr/>
          <p:nvPr/>
        </p:nvCxnSpPr>
        <p:spPr>
          <a:xfrm>
            <a:off x="1895475" y="362371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895475" y="4278982"/>
            <a:ext cx="0" cy="16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523999" y="2884822"/>
            <a:ext cx="0" cy="372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a:off x="1523999" y="3261410"/>
            <a:ext cx="128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endCxn id="35" idx="3"/>
          </p:cNvCxnSpPr>
          <p:nvPr/>
        </p:nvCxnSpPr>
        <p:spPr>
          <a:xfrm>
            <a:off x="2190748" y="3256997"/>
            <a:ext cx="114301" cy="4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35" idx="3"/>
          </p:cNvCxnSpPr>
          <p:nvPr/>
        </p:nvCxnSpPr>
        <p:spPr>
          <a:xfrm flipV="1">
            <a:off x="2305049" y="2893647"/>
            <a:ext cx="1" cy="367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Rounded Rectangle 175"/>
          <p:cNvSpPr/>
          <p:nvPr/>
        </p:nvSpPr>
        <p:spPr>
          <a:xfrm>
            <a:off x="3567111" y="231372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ounded Rectangle 176"/>
          <p:cNvSpPr/>
          <p:nvPr/>
        </p:nvSpPr>
        <p:spPr>
          <a:xfrm>
            <a:off x="4014786" y="3121266"/>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p:cNvSpPr txBox="1"/>
          <p:nvPr/>
        </p:nvSpPr>
        <p:spPr>
          <a:xfrm>
            <a:off x="3986210" y="3149841"/>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C</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79" name="Rounded Rectangle 178"/>
          <p:cNvSpPr/>
          <p:nvPr/>
        </p:nvSpPr>
        <p:spPr>
          <a:xfrm>
            <a:off x="3671886" y="2613359"/>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TextBox 179"/>
          <p:cNvSpPr txBox="1"/>
          <p:nvPr/>
        </p:nvSpPr>
        <p:spPr>
          <a:xfrm>
            <a:off x="3643310" y="2641934"/>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A</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1" name="Rounded Rectangle 180"/>
          <p:cNvSpPr/>
          <p:nvPr/>
        </p:nvSpPr>
        <p:spPr>
          <a:xfrm>
            <a:off x="4357687" y="2613359"/>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p:cNvSpPr txBox="1"/>
          <p:nvPr/>
        </p:nvSpPr>
        <p:spPr>
          <a:xfrm>
            <a:off x="4329111" y="2641934"/>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B</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3" name="Oval 182"/>
          <p:cNvSpPr/>
          <p:nvPr/>
        </p:nvSpPr>
        <p:spPr>
          <a:xfrm>
            <a:off x="4205284" y="349988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Rounded Rectangle 183"/>
          <p:cNvSpPr/>
          <p:nvPr/>
        </p:nvSpPr>
        <p:spPr>
          <a:xfrm>
            <a:off x="3938584" y="380874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p:cNvSpPr txBox="1"/>
          <p:nvPr/>
        </p:nvSpPr>
        <p:spPr>
          <a:xfrm>
            <a:off x="3900484" y="387010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86" name="Group 185"/>
          <p:cNvGrpSpPr/>
          <p:nvPr/>
        </p:nvGrpSpPr>
        <p:grpSpPr>
          <a:xfrm>
            <a:off x="4005259" y="4448175"/>
            <a:ext cx="476250" cy="470234"/>
            <a:chOff x="6296024" y="3694447"/>
            <a:chExt cx="476250" cy="470234"/>
          </a:xfrm>
        </p:grpSpPr>
        <p:sp>
          <p:nvSpPr>
            <p:cNvPr id="187" name="Oval 186"/>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TextBox 187"/>
            <p:cNvSpPr txBox="1"/>
            <p:nvPr/>
          </p:nvSpPr>
          <p:spPr>
            <a:xfrm>
              <a:off x="6387881" y="3817809"/>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189" name="Picture 188"/>
          <p:cNvPicPr>
            <a:picLocks noChangeAspect="1"/>
          </p:cNvPicPr>
          <p:nvPr/>
        </p:nvPicPr>
        <p:blipFill>
          <a:blip r:embed="rId2"/>
          <a:stretch>
            <a:fillRect/>
          </a:stretch>
        </p:blipFill>
        <p:spPr>
          <a:xfrm>
            <a:off x="4017312" y="1467858"/>
            <a:ext cx="518820" cy="808750"/>
          </a:xfrm>
          <a:prstGeom prst="rect">
            <a:avLst/>
          </a:prstGeom>
        </p:spPr>
      </p:pic>
      <p:sp>
        <p:nvSpPr>
          <p:cNvPr id="190" name="Oval 189"/>
          <p:cNvSpPr/>
          <p:nvPr/>
        </p:nvSpPr>
        <p:spPr>
          <a:xfrm>
            <a:off x="4219572" y="225181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1" name="Straight Connector 190"/>
          <p:cNvCxnSpPr/>
          <p:nvPr/>
        </p:nvCxnSpPr>
        <p:spPr>
          <a:xfrm>
            <a:off x="4262436" y="362371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V="1">
            <a:off x="4262436" y="4278982"/>
            <a:ext cx="0" cy="169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97" idx="0"/>
          </p:cNvCxnSpPr>
          <p:nvPr/>
        </p:nvCxnSpPr>
        <p:spPr>
          <a:xfrm>
            <a:off x="3884066" y="3015615"/>
            <a:ext cx="6894" cy="241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a:off x="3890960" y="3261410"/>
            <a:ext cx="128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98" idx="4"/>
          </p:cNvCxnSpPr>
          <p:nvPr/>
        </p:nvCxnSpPr>
        <p:spPr>
          <a:xfrm flipH="1" flipV="1">
            <a:off x="4672012" y="2893648"/>
            <a:ext cx="6892" cy="245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7" name="Oval 196"/>
          <p:cNvSpPr/>
          <p:nvPr/>
        </p:nvSpPr>
        <p:spPr>
          <a:xfrm>
            <a:off x="3822153" y="3015615"/>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Oval 197"/>
          <p:cNvSpPr/>
          <p:nvPr/>
        </p:nvSpPr>
        <p:spPr>
          <a:xfrm>
            <a:off x="4616991" y="3015615"/>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Rounded Rectangle 198"/>
          <p:cNvSpPr/>
          <p:nvPr/>
        </p:nvSpPr>
        <p:spPr>
          <a:xfrm>
            <a:off x="5824534" y="231372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Rounded Rectangle 201"/>
          <p:cNvSpPr/>
          <p:nvPr/>
        </p:nvSpPr>
        <p:spPr>
          <a:xfrm>
            <a:off x="6063777" y="2597186"/>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TextBox 202"/>
          <p:cNvSpPr txBox="1"/>
          <p:nvPr/>
        </p:nvSpPr>
        <p:spPr>
          <a:xfrm>
            <a:off x="6035201" y="2625761"/>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A</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04" name="Rounded Rectangle 203"/>
          <p:cNvSpPr/>
          <p:nvPr/>
        </p:nvSpPr>
        <p:spPr>
          <a:xfrm>
            <a:off x="6063777" y="3035337"/>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TextBox 204"/>
          <p:cNvSpPr txBox="1"/>
          <p:nvPr/>
        </p:nvSpPr>
        <p:spPr>
          <a:xfrm>
            <a:off x="6035201" y="3063912"/>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B</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06" name="Oval 205"/>
          <p:cNvSpPr/>
          <p:nvPr/>
        </p:nvSpPr>
        <p:spPr>
          <a:xfrm>
            <a:off x="6462707" y="349988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Rounded Rectangle 206"/>
          <p:cNvSpPr/>
          <p:nvPr/>
        </p:nvSpPr>
        <p:spPr>
          <a:xfrm>
            <a:off x="6196007" y="380874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TextBox 207"/>
          <p:cNvSpPr txBox="1"/>
          <p:nvPr/>
        </p:nvSpPr>
        <p:spPr>
          <a:xfrm>
            <a:off x="6157907" y="387010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209" name="Group 208"/>
          <p:cNvGrpSpPr/>
          <p:nvPr/>
        </p:nvGrpSpPr>
        <p:grpSpPr>
          <a:xfrm>
            <a:off x="6262682" y="4448175"/>
            <a:ext cx="476250" cy="470234"/>
            <a:chOff x="6296024" y="3694447"/>
            <a:chExt cx="476250" cy="470234"/>
          </a:xfrm>
        </p:grpSpPr>
        <p:sp>
          <p:nvSpPr>
            <p:cNvPr id="210" name="Oval 209"/>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p:cNvSpPr txBox="1"/>
            <p:nvPr/>
          </p:nvSpPr>
          <p:spPr>
            <a:xfrm>
              <a:off x="6391268" y="3820529"/>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12" name="Picture 211"/>
          <p:cNvPicPr>
            <a:picLocks noChangeAspect="1"/>
          </p:cNvPicPr>
          <p:nvPr/>
        </p:nvPicPr>
        <p:blipFill>
          <a:blip r:embed="rId2"/>
          <a:stretch>
            <a:fillRect/>
          </a:stretch>
        </p:blipFill>
        <p:spPr>
          <a:xfrm>
            <a:off x="6274735" y="1467858"/>
            <a:ext cx="518820" cy="808750"/>
          </a:xfrm>
          <a:prstGeom prst="rect">
            <a:avLst/>
          </a:prstGeom>
        </p:spPr>
      </p:pic>
      <p:sp>
        <p:nvSpPr>
          <p:cNvPr id="213" name="Oval 212"/>
          <p:cNvSpPr/>
          <p:nvPr/>
        </p:nvSpPr>
        <p:spPr>
          <a:xfrm>
            <a:off x="6476995" y="225181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4" name="Straight Connector 213"/>
          <p:cNvCxnSpPr/>
          <p:nvPr/>
        </p:nvCxnSpPr>
        <p:spPr>
          <a:xfrm>
            <a:off x="6519859" y="362371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6519859" y="4278982"/>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222" name="Oval 221"/>
          <p:cNvSpPr/>
          <p:nvPr/>
        </p:nvSpPr>
        <p:spPr>
          <a:xfrm>
            <a:off x="7035323" y="2167585"/>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TextBox 222"/>
          <p:cNvSpPr txBox="1"/>
          <p:nvPr/>
        </p:nvSpPr>
        <p:spPr>
          <a:xfrm>
            <a:off x="6974673" y="2270864"/>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24" name="Oval 223"/>
          <p:cNvSpPr/>
          <p:nvPr/>
        </p:nvSpPr>
        <p:spPr>
          <a:xfrm>
            <a:off x="7035323" y="3234385"/>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TextBox 224"/>
          <p:cNvSpPr txBox="1"/>
          <p:nvPr/>
        </p:nvSpPr>
        <p:spPr>
          <a:xfrm>
            <a:off x="6984198" y="3347189"/>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36" name="Rounded Rectangle 235"/>
          <p:cNvSpPr/>
          <p:nvPr/>
        </p:nvSpPr>
        <p:spPr>
          <a:xfrm>
            <a:off x="8215304" y="227913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Rounded Rectangle 236"/>
          <p:cNvSpPr/>
          <p:nvPr/>
        </p:nvSpPr>
        <p:spPr>
          <a:xfrm>
            <a:off x="8693417" y="2780113"/>
            <a:ext cx="533398" cy="271463"/>
          </a:xfrm>
          <a:prstGeom prst="round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TextBox 237"/>
          <p:cNvSpPr txBox="1"/>
          <p:nvPr/>
        </p:nvSpPr>
        <p:spPr>
          <a:xfrm>
            <a:off x="8664841" y="2808688"/>
            <a:ext cx="685800" cy="2231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Module C</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41" name="Oval 240"/>
          <p:cNvSpPr/>
          <p:nvPr/>
        </p:nvSpPr>
        <p:spPr>
          <a:xfrm>
            <a:off x="8853477" y="346529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Rounded Rectangle 241"/>
          <p:cNvSpPr/>
          <p:nvPr/>
        </p:nvSpPr>
        <p:spPr>
          <a:xfrm>
            <a:off x="8586777" y="377415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TextBox 242"/>
          <p:cNvSpPr txBox="1"/>
          <p:nvPr/>
        </p:nvSpPr>
        <p:spPr>
          <a:xfrm>
            <a:off x="8548677" y="383551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244" name="Group 243"/>
          <p:cNvGrpSpPr/>
          <p:nvPr/>
        </p:nvGrpSpPr>
        <p:grpSpPr>
          <a:xfrm>
            <a:off x="8653452" y="4432635"/>
            <a:ext cx="476250" cy="470234"/>
            <a:chOff x="6296024" y="3694447"/>
            <a:chExt cx="476250" cy="470234"/>
          </a:xfrm>
        </p:grpSpPr>
        <p:sp>
          <p:nvSpPr>
            <p:cNvPr id="245" name="Oval 244"/>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TextBox 245"/>
            <p:cNvSpPr txBox="1"/>
            <p:nvPr/>
          </p:nvSpPr>
          <p:spPr>
            <a:xfrm>
              <a:off x="6375291" y="3836859"/>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47" name="Picture 246"/>
          <p:cNvPicPr>
            <a:picLocks noChangeAspect="1"/>
          </p:cNvPicPr>
          <p:nvPr/>
        </p:nvPicPr>
        <p:blipFill>
          <a:blip r:embed="rId2"/>
          <a:stretch>
            <a:fillRect/>
          </a:stretch>
        </p:blipFill>
        <p:spPr>
          <a:xfrm>
            <a:off x="8665505" y="1433268"/>
            <a:ext cx="518820" cy="808750"/>
          </a:xfrm>
          <a:prstGeom prst="rect">
            <a:avLst/>
          </a:prstGeom>
        </p:spPr>
      </p:pic>
      <p:sp>
        <p:nvSpPr>
          <p:cNvPr id="248" name="Oval 247"/>
          <p:cNvSpPr/>
          <p:nvPr/>
        </p:nvSpPr>
        <p:spPr>
          <a:xfrm>
            <a:off x="8867765" y="221722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9" name="Straight Connector 248"/>
          <p:cNvCxnSpPr/>
          <p:nvPr/>
        </p:nvCxnSpPr>
        <p:spPr>
          <a:xfrm>
            <a:off x="8910629" y="358912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8910629" y="4244392"/>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251" name="Oval 250"/>
          <p:cNvSpPr/>
          <p:nvPr/>
        </p:nvSpPr>
        <p:spPr>
          <a:xfrm>
            <a:off x="8026664" y="2177110"/>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TextBox 251"/>
          <p:cNvSpPr txBox="1"/>
          <p:nvPr/>
        </p:nvSpPr>
        <p:spPr>
          <a:xfrm>
            <a:off x="7966014" y="2280389"/>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253" name="Oval 252"/>
          <p:cNvSpPr/>
          <p:nvPr/>
        </p:nvSpPr>
        <p:spPr>
          <a:xfrm>
            <a:off x="8026664" y="3243910"/>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TextBox 253"/>
          <p:cNvSpPr txBox="1"/>
          <p:nvPr/>
        </p:nvSpPr>
        <p:spPr>
          <a:xfrm>
            <a:off x="7975539" y="3356714"/>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cxnSp>
        <p:nvCxnSpPr>
          <p:cNvPr id="262" name="Elbow Connector 261"/>
          <p:cNvCxnSpPr>
            <a:stCxn id="237" idx="0"/>
            <a:endCxn id="257" idx="6"/>
          </p:cNvCxnSpPr>
          <p:nvPr/>
        </p:nvCxnSpPr>
        <p:spPr>
          <a:xfrm rot="16200000" flipV="1">
            <a:off x="8751902" y="2571898"/>
            <a:ext cx="239992" cy="176437"/>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a:stCxn id="258" idx="6"/>
          </p:cNvCxnSpPr>
          <p:nvPr/>
        </p:nvCxnSpPr>
        <p:spPr>
          <a:xfrm flipH="1">
            <a:off x="8451646" y="3356714"/>
            <a:ext cx="332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8960116" y="3063236"/>
            <a:ext cx="0" cy="293478"/>
          </a:xfrm>
          <a:prstGeom prst="line">
            <a:avLst/>
          </a:prstGeom>
        </p:spPr>
        <p:style>
          <a:lnRef idx="1">
            <a:schemeClr val="accent1"/>
          </a:lnRef>
          <a:fillRef idx="0">
            <a:schemeClr val="accent1"/>
          </a:fillRef>
          <a:effectRef idx="0">
            <a:schemeClr val="accent1"/>
          </a:effectRef>
          <a:fontRef idx="minor">
            <a:schemeClr val="tx1"/>
          </a:fontRef>
        </p:style>
      </p:cxnSp>
      <p:sp>
        <p:nvSpPr>
          <p:cNvPr id="258" name="Oval 257"/>
          <p:cNvSpPr/>
          <p:nvPr/>
        </p:nvSpPr>
        <p:spPr>
          <a:xfrm>
            <a:off x="8659853" y="3294801"/>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Oval 256"/>
          <p:cNvSpPr/>
          <p:nvPr/>
        </p:nvSpPr>
        <p:spPr>
          <a:xfrm>
            <a:off x="8659853" y="2478208"/>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7" name="Elbow Connector 276"/>
          <p:cNvCxnSpPr>
            <a:stCxn id="223" idx="1"/>
            <a:endCxn id="234" idx="0"/>
          </p:cNvCxnSpPr>
          <p:nvPr/>
        </p:nvCxnSpPr>
        <p:spPr>
          <a:xfrm rot="10800000" flipV="1">
            <a:off x="6790613" y="2382432"/>
            <a:ext cx="184060" cy="107101"/>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endCxn id="235" idx="0"/>
          </p:cNvCxnSpPr>
          <p:nvPr/>
        </p:nvCxnSpPr>
        <p:spPr>
          <a:xfrm>
            <a:off x="6597175" y="3139440"/>
            <a:ext cx="200028" cy="94945"/>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4" name="Oval 233"/>
          <p:cNvSpPr/>
          <p:nvPr/>
        </p:nvSpPr>
        <p:spPr>
          <a:xfrm>
            <a:off x="6728700" y="2489534"/>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Oval 234"/>
          <p:cNvSpPr/>
          <p:nvPr/>
        </p:nvSpPr>
        <p:spPr>
          <a:xfrm>
            <a:off x="6735290" y="3234385"/>
            <a:ext cx="123826" cy="1238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9" name="Straight Connector 288"/>
          <p:cNvCxnSpPr/>
          <p:nvPr/>
        </p:nvCxnSpPr>
        <p:spPr>
          <a:xfrm flipH="1">
            <a:off x="3879301" y="2906319"/>
            <a:ext cx="4765" cy="11561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556447" y="3286902"/>
            <a:ext cx="1358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p:nvPr/>
        </p:nvCxnSpPr>
        <p:spPr>
          <a:xfrm flipV="1">
            <a:off x="4684929" y="3157596"/>
            <a:ext cx="0" cy="12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Elbow Connector 317"/>
          <p:cNvCxnSpPr>
            <a:endCxn id="234" idx="4"/>
          </p:cNvCxnSpPr>
          <p:nvPr/>
        </p:nvCxnSpPr>
        <p:spPr>
          <a:xfrm flipV="1">
            <a:off x="6597175" y="2613359"/>
            <a:ext cx="193438" cy="1640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2" name="Elbow Connector 321"/>
          <p:cNvCxnSpPr>
            <a:endCxn id="235" idx="4"/>
          </p:cNvCxnSpPr>
          <p:nvPr/>
        </p:nvCxnSpPr>
        <p:spPr>
          <a:xfrm rot="10800000">
            <a:off x="6797204" y="3358211"/>
            <a:ext cx="185471" cy="1234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H="1">
            <a:off x="8783680" y="3355864"/>
            <a:ext cx="176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1" name="Elbow Connector 330"/>
          <p:cNvCxnSpPr>
            <a:stCxn id="252" idx="3"/>
            <a:endCxn id="257" idx="4"/>
          </p:cNvCxnSpPr>
          <p:nvPr/>
        </p:nvCxnSpPr>
        <p:spPr>
          <a:xfrm>
            <a:off x="8504181" y="2391958"/>
            <a:ext cx="217585" cy="210075"/>
          </a:xfrm>
          <a:prstGeom prst="bentConnector4">
            <a:avLst>
              <a:gd name="adj1" fmla="val 35773"/>
              <a:gd name="adj2" fmla="val 1634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a:off x="7556439" y="2341050"/>
            <a:ext cx="409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p:nvPr/>
        </p:nvCxnSpPr>
        <p:spPr>
          <a:xfrm>
            <a:off x="7556439" y="3440340"/>
            <a:ext cx="409575"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6" name="TextBox 345"/>
          <p:cNvSpPr txBox="1"/>
          <p:nvPr/>
        </p:nvSpPr>
        <p:spPr>
          <a:xfrm>
            <a:off x="1083213" y="5205412"/>
            <a:ext cx="1954891" cy="4001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Look for Existing Coarse Grained Boundaries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8" name="Rectangle 347"/>
          <p:cNvSpPr/>
          <p:nvPr/>
        </p:nvSpPr>
        <p:spPr>
          <a:xfrm>
            <a:off x="3060018" y="5205412"/>
            <a:ext cx="2102532" cy="553998"/>
          </a:xfrm>
          <a:prstGeom prst="rect">
            <a:avLst/>
          </a:prstGeom>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Define Coarse Grained Interface between modules and Monolithic</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Establish IPC Mechanism</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0" name="Rectangle 349"/>
          <p:cNvSpPr/>
          <p:nvPr/>
        </p:nvSpPr>
        <p:spPr>
          <a:xfrm>
            <a:off x="5510876" y="5007644"/>
            <a:ext cx="3872050" cy="1015663"/>
          </a:xfrm>
          <a:prstGeom prst="rect">
            <a:avLst/>
          </a:prstGeom>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Extract Modules that change frequently</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Modules with Significant Resource Requirement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Select Modules based on Technology Choices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Pick up services those are Computational Intensive</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Prioritize modules those needs particular resource requirements</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54" name="Straight Connector 353"/>
          <p:cNvCxnSpPr/>
          <p:nvPr/>
        </p:nvCxnSpPr>
        <p:spPr>
          <a:xfrm>
            <a:off x="5462213" y="5007644"/>
            <a:ext cx="0" cy="9359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3060018" y="5007644"/>
            <a:ext cx="0" cy="7073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1083213" y="5007644"/>
            <a:ext cx="0" cy="59787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2890836" y="5007644"/>
            <a:ext cx="381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5238750" y="5007644"/>
            <a:ext cx="44402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909635" y="5007644"/>
            <a:ext cx="381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5462213" y="2351827"/>
            <a:ext cx="0" cy="258914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3060018" y="2375640"/>
            <a:ext cx="0" cy="258914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73" name="TextBox 372"/>
          <p:cNvSpPr txBox="1"/>
          <p:nvPr/>
        </p:nvSpPr>
        <p:spPr>
          <a:xfrm>
            <a:off x="236099" y="189995"/>
            <a:ext cx="582460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Migration – Service Extraction Process</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75" name="Picture 374"/>
          <p:cNvPicPr>
            <a:picLocks noChangeAspect="1"/>
          </p:cNvPicPr>
          <p:nvPr/>
        </p:nvPicPr>
        <p:blipFill>
          <a:blip r:embed="rId3"/>
          <a:stretch>
            <a:fillRect/>
          </a:stretch>
        </p:blipFill>
        <p:spPr>
          <a:xfrm>
            <a:off x="1717565" y="1107155"/>
            <a:ext cx="399034" cy="399034"/>
          </a:xfrm>
          <a:prstGeom prst="rect">
            <a:avLst/>
          </a:prstGeom>
        </p:spPr>
      </p:pic>
      <p:pic>
        <p:nvPicPr>
          <p:cNvPr id="376" name="Picture 375"/>
          <p:cNvPicPr>
            <a:picLocks noChangeAspect="1"/>
          </p:cNvPicPr>
          <p:nvPr/>
        </p:nvPicPr>
        <p:blipFill>
          <a:blip r:embed="rId3"/>
          <a:stretch>
            <a:fillRect/>
          </a:stretch>
        </p:blipFill>
        <p:spPr>
          <a:xfrm>
            <a:off x="4070227" y="1107155"/>
            <a:ext cx="399034" cy="399034"/>
          </a:xfrm>
          <a:prstGeom prst="rect">
            <a:avLst/>
          </a:prstGeom>
        </p:spPr>
      </p:pic>
      <p:pic>
        <p:nvPicPr>
          <p:cNvPr id="377" name="Picture 376"/>
          <p:cNvPicPr>
            <a:picLocks noChangeAspect="1"/>
          </p:cNvPicPr>
          <p:nvPr/>
        </p:nvPicPr>
        <p:blipFill>
          <a:blip r:embed="rId3"/>
          <a:stretch>
            <a:fillRect/>
          </a:stretch>
        </p:blipFill>
        <p:spPr>
          <a:xfrm>
            <a:off x="6327652" y="1091406"/>
            <a:ext cx="399034" cy="399034"/>
          </a:xfrm>
          <a:prstGeom prst="rect">
            <a:avLst/>
          </a:prstGeom>
        </p:spPr>
      </p:pic>
      <p:pic>
        <p:nvPicPr>
          <p:cNvPr id="378" name="Picture 377"/>
          <p:cNvPicPr>
            <a:picLocks noChangeAspect="1"/>
          </p:cNvPicPr>
          <p:nvPr/>
        </p:nvPicPr>
        <p:blipFill>
          <a:blip r:embed="rId3"/>
          <a:stretch>
            <a:fillRect/>
          </a:stretch>
        </p:blipFill>
        <p:spPr>
          <a:xfrm>
            <a:off x="8720941" y="1095230"/>
            <a:ext cx="399034" cy="399034"/>
          </a:xfrm>
          <a:prstGeom prst="rect">
            <a:avLst/>
          </a:prstGeom>
        </p:spPr>
      </p:pic>
      <p:cxnSp>
        <p:nvCxnSpPr>
          <p:cNvPr id="5" name="Straight Connector 4"/>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rot="16200000">
            <a:off x="9064822" y="3182493"/>
            <a:ext cx="535422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smtClean="0">
                <a:ln>
                  <a:noFill/>
                </a:ln>
                <a:solidFill>
                  <a:srgbClr val="70AD47">
                    <a:lumMod val="20000"/>
                    <a:lumOff val="80000"/>
                  </a:srgbClr>
                </a:solidFill>
                <a:effectLst/>
                <a:uLnTx/>
                <a:uFillTx/>
                <a:latin typeface="Calibri" panose="020F0502020204030204"/>
                <a:ea typeface="+mn-ea"/>
                <a:cs typeface="+mn-cs"/>
              </a:rPr>
              <a:t>Blue Green Deployment Model</a:t>
            </a:r>
            <a:endParaRPr kumimoji="0" lang="en-IN" sz="32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endParaRPr>
          </a:p>
        </p:txBody>
      </p:sp>
      <p:sp>
        <p:nvSpPr>
          <p:cNvPr id="117" name="Rectangle 11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118" name="Group 5"/>
          <p:cNvGrpSpPr>
            <a:grpSpLocks noChangeAspect="1"/>
          </p:cNvGrpSpPr>
          <p:nvPr/>
        </p:nvGrpSpPr>
        <p:grpSpPr bwMode="auto">
          <a:xfrm>
            <a:off x="10889798" y="6319122"/>
            <a:ext cx="765175" cy="130105"/>
            <a:chOff x="5094" y="3939"/>
            <a:chExt cx="1488" cy="255"/>
          </a:xfrm>
        </p:grpSpPr>
        <p:sp>
          <p:nvSpPr>
            <p:cNvPr id="11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1"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65316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ounded Rectangle 188"/>
          <p:cNvSpPr/>
          <p:nvPr/>
        </p:nvSpPr>
        <p:spPr>
          <a:xfrm>
            <a:off x="3220697" y="3145562"/>
            <a:ext cx="943211" cy="761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ounded Rectangle 3"/>
          <p:cNvSpPr/>
          <p:nvPr/>
        </p:nvSpPr>
        <p:spPr>
          <a:xfrm>
            <a:off x="4953000" y="286617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5591173" y="405233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p:cNvSpPr/>
          <p:nvPr/>
        </p:nvSpPr>
        <p:spPr>
          <a:xfrm>
            <a:off x="5324473" y="436119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5286373" y="442255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4" name="Group 13"/>
          <p:cNvGrpSpPr/>
          <p:nvPr/>
        </p:nvGrpSpPr>
        <p:grpSpPr>
          <a:xfrm>
            <a:off x="5391148" y="5000625"/>
            <a:ext cx="476250" cy="470234"/>
            <a:chOff x="6296024" y="3694447"/>
            <a:chExt cx="476250" cy="470234"/>
          </a:xfrm>
        </p:grpSpPr>
        <p:sp>
          <p:nvSpPr>
            <p:cNvPr id="15" name="Oval 14"/>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6375291" y="3815552"/>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Oval 17"/>
          <p:cNvSpPr/>
          <p:nvPr/>
        </p:nvSpPr>
        <p:spPr>
          <a:xfrm>
            <a:off x="5605461" y="280426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p:cNvCxnSpPr/>
          <p:nvPr/>
        </p:nvCxnSpPr>
        <p:spPr>
          <a:xfrm>
            <a:off x="5648325" y="417616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648325" y="4831432"/>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6882751" y="5728202"/>
            <a:ext cx="4993285"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Separate business logic out of presentation layer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Convert Presentation as Micro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Create Glue to consume micro services from presentation layer</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5" name="Straight Connector 104"/>
          <p:cNvCxnSpPr/>
          <p:nvPr/>
        </p:nvCxnSpPr>
        <p:spPr>
          <a:xfrm>
            <a:off x="6822393" y="5560094"/>
            <a:ext cx="0" cy="7073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607463" y="5560094"/>
            <a:ext cx="0" cy="70735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653211" y="5560094"/>
            <a:ext cx="381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433885" y="5560094"/>
            <a:ext cx="381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6822393" y="2928090"/>
            <a:ext cx="0" cy="258914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36099" y="189995"/>
            <a:ext cx="612776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Migration – Extensibility &amp; Maintainability</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Rounded Rectangle 112"/>
          <p:cNvSpPr/>
          <p:nvPr/>
        </p:nvSpPr>
        <p:spPr>
          <a:xfrm>
            <a:off x="5276849" y="1852420"/>
            <a:ext cx="823689" cy="6420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TextBox 113"/>
          <p:cNvSpPr txBox="1"/>
          <p:nvPr/>
        </p:nvSpPr>
        <p:spPr>
          <a:xfrm>
            <a:off x="5345793" y="1996493"/>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Web Application</a:t>
            </a:r>
            <a:endParaRPr kumimoji="0" lang="en-IN" sz="85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cxnSp>
        <p:nvCxnSpPr>
          <p:cNvPr id="117" name="Straight Connector 116"/>
          <p:cNvCxnSpPr>
            <a:endCxn id="18" idx="0"/>
          </p:cNvCxnSpPr>
          <p:nvPr/>
        </p:nvCxnSpPr>
        <p:spPr>
          <a:xfrm flipH="1">
            <a:off x="5667374" y="2508796"/>
            <a:ext cx="1" cy="29546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186594" y="3359465"/>
            <a:ext cx="100465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Business Logic</a:t>
            </a:r>
            <a:endParaRPr kumimoji="0" lang="en-IN" sz="9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21" name="Rounded Rectangle 120"/>
          <p:cNvSpPr/>
          <p:nvPr/>
        </p:nvSpPr>
        <p:spPr>
          <a:xfrm>
            <a:off x="7511707" y="286617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p:cNvSpPr/>
          <p:nvPr/>
        </p:nvSpPr>
        <p:spPr>
          <a:xfrm>
            <a:off x="8149880" y="405233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ounded Rectangle 122"/>
          <p:cNvSpPr/>
          <p:nvPr/>
        </p:nvSpPr>
        <p:spPr>
          <a:xfrm>
            <a:off x="7883180" y="436119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TextBox 123"/>
          <p:cNvSpPr txBox="1"/>
          <p:nvPr/>
        </p:nvSpPr>
        <p:spPr>
          <a:xfrm>
            <a:off x="7845080" y="442255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25" name="Group 124"/>
          <p:cNvGrpSpPr/>
          <p:nvPr/>
        </p:nvGrpSpPr>
        <p:grpSpPr>
          <a:xfrm>
            <a:off x="7949855" y="5000625"/>
            <a:ext cx="476250" cy="470234"/>
            <a:chOff x="6296024" y="3694447"/>
            <a:chExt cx="476250" cy="470234"/>
          </a:xfrm>
        </p:grpSpPr>
        <p:sp>
          <p:nvSpPr>
            <p:cNvPr id="126" name="Oval 125"/>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6375291" y="3815552"/>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8" name="Oval 127"/>
          <p:cNvSpPr/>
          <p:nvPr/>
        </p:nvSpPr>
        <p:spPr>
          <a:xfrm>
            <a:off x="8164168" y="280426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9" name="Straight Connector 128"/>
          <p:cNvCxnSpPr/>
          <p:nvPr/>
        </p:nvCxnSpPr>
        <p:spPr>
          <a:xfrm>
            <a:off x="8207032" y="417616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8207032" y="4831432"/>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132" name="Rounded Rectangle 131"/>
          <p:cNvSpPr/>
          <p:nvPr/>
        </p:nvSpPr>
        <p:spPr>
          <a:xfrm>
            <a:off x="7835556" y="1852420"/>
            <a:ext cx="823689" cy="6420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p:cNvSpPr txBox="1"/>
          <p:nvPr/>
        </p:nvSpPr>
        <p:spPr>
          <a:xfrm>
            <a:off x="7904500" y="1996493"/>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Web Application</a:t>
            </a:r>
            <a:endParaRPr kumimoji="0" lang="en-IN" sz="850" b="0"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cxnSp>
        <p:nvCxnSpPr>
          <p:cNvPr id="134" name="Straight Connector 133"/>
          <p:cNvCxnSpPr>
            <a:endCxn id="128" idx="0"/>
          </p:cNvCxnSpPr>
          <p:nvPr/>
        </p:nvCxnSpPr>
        <p:spPr>
          <a:xfrm flipH="1">
            <a:off x="8226081" y="2508796"/>
            <a:ext cx="1" cy="295469"/>
          </a:xfrm>
          <a:prstGeom prst="line">
            <a:avLst/>
          </a:prstGeom>
        </p:spPr>
        <p:style>
          <a:lnRef idx="1">
            <a:schemeClr val="accent1"/>
          </a:lnRef>
          <a:fillRef idx="0">
            <a:schemeClr val="accent1"/>
          </a:fillRef>
          <a:effectRef idx="0">
            <a:schemeClr val="accent1"/>
          </a:effectRef>
          <a:fontRef idx="minor">
            <a:schemeClr val="tx1"/>
          </a:fontRef>
        </p:style>
      </p:cxnSp>
      <p:sp>
        <p:nvSpPr>
          <p:cNvPr id="136" name="Rounded Rectangle 135"/>
          <p:cNvSpPr/>
          <p:nvPr/>
        </p:nvSpPr>
        <p:spPr>
          <a:xfrm>
            <a:off x="9563093" y="2866177"/>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p:cNvSpPr/>
          <p:nvPr/>
        </p:nvSpPr>
        <p:spPr>
          <a:xfrm>
            <a:off x="10201266" y="405233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ounded Rectangle 137"/>
          <p:cNvSpPr/>
          <p:nvPr/>
        </p:nvSpPr>
        <p:spPr>
          <a:xfrm>
            <a:off x="9934566" y="4361197"/>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p:cNvSpPr txBox="1"/>
          <p:nvPr/>
        </p:nvSpPr>
        <p:spPr>
          <a:xfrm>
            <a:off x="9896466" y="4422557"/>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40" name="Group 139"/>
          <p:cNvGrpSpPr/>
          <p:nvPr/>
        </p:nvGrpSpPr>
        <p:grpSpPr>
          <a:xfrm>
            <a:off x="10001241" y="5000625"/>
            <a:ext cx="476250" cy="470234"/>
            <a:chOff x="6296024" y="3694447"/>
            <a:chExt cx="476250" cy="470234"/>
          </a:xfrm>
        </p:grpSpPr>
        <p:sp>
          <p:nvSpPr>
            <p:cNvPr id="141" name="Oval 140"/>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TextBox 141"/>
            <p:cNvSpPr txBox="1"/>
            <p:nvPr/>
          </p:nvSpPr>
          <p:spPr>
            <a:xfrm>
              <a:off x="6375291" y="3815552"/>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3" name="Oval 142"/>
          <p:cNvSpPr/>
          <p:nvPr/>
        </p:nvSpPr>
        <p:spPr>
          <a:xfrm>
            <a:off x="10215554" y="2804265"/>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4" name="Straight Connector 143"/>
          <p:cNvCxnSpPr/>
          <p:nvPr/>
        </p:nvCxnSpPr>
        <p:spPr>
          <a:xfrm>
            <a:off x="10258418" y="4176160"/>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10258418" y="4831432"/>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9796686" y="3363186"/>
            <a:ext cx="100465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Business Logic</a:t>
            </a:r>
            <a:endParaRPr kumimoji="0" lang="en-IN" sz="9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52" name="Oval 151"/>
          <p:cNvSpPr/>
          <p:nvPr/>
        </p:nvSpPr>
        <p:spPr>
          <a:xfrm>
            <a:off x="8735108" y="2804264"/>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TextBox 152"/>
          <p:cNvSpPr txBox="1"/>
          <p:nvPr/>
        </p:nvSpPr>
        <p:spPr>
          <a:xfrm>
            <a:off x="8674458" y="2907543"/>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54" name="Oval 153"/>
          <p:cNvSpPr/>
          <p:nvPr/>
        </p:nvSpPr>
        <p:spPr>
          <a:xfrm>
            <a:off x="9302505" y="3580258"/>
            <a:ext cx="410693" cy="4161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TextBox 154"/>
          <p:cNvSpPr txBox="1"/>
          <p:nvPr/>
        </p:nvSpPr>
        <p:spPr>
          <a:xfrm>
            <a:off x="9241855" y="3683537"/>
            <a:ext cx="538167" cy="2231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REST</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cxnSp>
        <p:nvCxnSpPr>
          <p:cNvPr id="157" name="Elbow Connector 156"/>
          <p:cNvCxnSpPr>
            <a:stCxn id="153" idx="3"/>
          </p:cNvCxnSpPr>
          <p:nvPr/>
        </p:nvCxnSpPr>
        <p:spPr>
          <a:xfrm>
            <a:off x="9212625" y="3019112"/>
            <a:ext cx="166769" cy="5465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4605336" y="2928090"/>
            <a:ext cx="0" cy="258914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a:xfrm>
            <a:off x="1041230" y="2856483"/>
            <a:ext cx="1447800" cy="12480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p:cNvSpPr/>
          <p:nvPr/>
        </p:nvSpPr>
        <p:spPr>
          <a:xfrm>
            <a:off x="1679403" y="4042641"/>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ounded Rectangle 165"/>
          <p:cNvSpPr/>
          <p:nvPr/>
        </p:nvSpPr>
        <p:spPr>
          <a:xfrm>
            <a:off x="1412703" y="4351503"/>
            <a:ext cx="609600" cy="4572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TextBox 166"/>
          <p:cNvSpPr txBox="1"/>
          <p:nvPr/>
        </p:nvSpPr>
        <p:spPr>
          <a:xfrm>
            <a:off x="1374603" y="4412863"/>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DB Adapter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grpSp>
        <p:nvGrpSpPr>
          <p:cNvPr id="168" name="Group 167"/>
          <p:cNvGrpSpPr/>
          <p:nvPr/>
        </p:nvGrpSpPr>
        <p:grpSpPr>
          <a:xfrm>
            <a:off x="1479378" y="4990931"/>
            <a:ext cx="476250" cy="470234"/>
            <a:chOff x="6296024" y="3694447"/>
            <a:chExt cx="476250" cy="470234"/>
          </a:xfrm>
        </p:grpSpPr>
        <p:sp>
          <p:nvSpPr>
            <p:cNvPr id="169" name="Oval 168"/>
            <p:cNvSpPr/>
            <p:nvPr/>
          </p:nvSpPr>
          <p:spPr>
            <a:xfrm>
              <a:off x="6296024" y="3694447"/>
              <a:ext cx="476250" cy="47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TextBox 169"/>
            <p:cNvSpPr txBox="1"/>
            <p:nvPr/>
          </p:nvSpPr>
          <p:spPr>
            <a:xfrm>
              <a:off x="6375291" y="3815552"/>
              <a:ext cx="317716"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smtClean="0">
                  <a:ln>
                    <a:noFill/>
                  </a:ln>
                  <a:solidFill>
                    <a:prstClr val="black"/>
                  </a:solidFill>
                  <a:effectLst/>
                  <a:uLnTx/>
                  <a:uFillTx/>
                  <a:latin typeface="Calibri" panose="020F0502020204030204"/>
                  <a:ea typeface="+mn-ea"/>
                  <a:cs typeface="+mn-cs"/>
                </a:rPr>
                <a:t>DB</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72" name="Straight Connector 171"/>
          <p:cNvCxnSpPr/>
          <p:nvPr/>
        </p:nvCxnSpPr>
        <p:spPr>
          <a:xfrm>
            <a:off x="1736555" y="4166466"/>
            <a:ext cx="0" cy="185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1736555" y="4821738"/>
            <a:ext cx="0" cy="169193"/>
          </a:xfrm>
          <a:prstGeom prst="line">
            <a:avLst/>
          </a:prstGeom>
        </p:spPr>
        <p:style>
          <a:lnRef idx="1">
            <a:schemeClr val="accent1"/>
          </a:lnRef>
          <a:fillRef idx="0">
            <a:schemeClr val="accent1"/>
          </a:fillRef>
          <a:effectRef idx="0">
            <a:schemeClr val="accent1"/>
          </a:effectRef>
          <a:fontRef idx="minor">
            <a:schemeClr val="tx1"/>
          </a:fontRef>
        </p:style>
      </p:cxnSp>
      <p:sp>
        <p:nvSpPr>
          <p:cNvPr id="174" name="Rounded Rectangle 173"/>
          <p:cNvSpPr/>
          <p:nvPr/>
        </p:nvSpPr>
        <p:spPr>
          <a:xfrm>
            <a:off x="1365079" y="1795101"/>
            <a:ext cx="823689" cy="6420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TextBox 174"/>
          <p:cNvSpPr txBox="1"/>
          <p:nvPr/>
        </p:nvSpPr>
        <p:spPr>
          <a:xfrm>
            <a:off x="1434023" y="1939174"/>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Request Router</a:t>
            </a:r>
            <a:endParaRPr kumimoji="0" lang="en-IN" sz="850" b="0" i="0"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cxnSp>
        <p:nvCxnSpPr>
          <p:cNvPr id="176" name="Straight Connector 175"/>
          <p:cNvCxnSpPr/>
          <p:nvPr/>
        </p:nvCxnSpPr>
        <p:spPr>
          <a:xfrm flipH="1">
            <a:off x="1755604" y="2461002"/>
            <a:ext cx="1" cy="295469"/>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1274824" y="3349771"/>
            <a:ext cx="1004655"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Monolithic</a:t>
            </a:r>
            <a:endParaRPr kumimoji="0" lang="en-IN" sz="9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5" name="TextBox 184"/>
          <p:cNvSpPr txBox="1"/>
          <p:nvPr/>
        </p:nvSpPr>
        <p:spPr>
          <a:xfrm>
            <a:off x="1449979" y="2762575"/>
            <a:ext cx="630301" cy="246221"/>
          </a:xfrm>
          <a:prstGeom prst="rect">
            <a:avLst/>
          </a:prstGeom>
          <a:solidFill>
            <a:schemeClr val="bg1"/>
          </a:solidFill>
          <a:ln>
            <a:solidFill>
              <a:srgbClr val="0070C0"/>
            </a:solidFill>
            <a:prstDash val="lgDashDotDo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Web API</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7" name="TextBox 186"/>
          <p:cNvSpPr txBox="1"/>
          <p:nvPr/>
        </p:nvSpPr>
        <p:spPr>
          <a:xfrm>
            <a:off x="3386369" y="3471034"/>
            <a:ext cx="63947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1" i="1" u="none" strike="noStrike" kern="1200" cap="none" spc="0" normalizeH="0" baseline="0" noProof="0" dirty="0" smtClean="0">
                <a:ln>
                  <a:noFill/>
                </a:ln>
                <a:solidFill>
                  <a:srgbClr val="E7E6E6">
                    <a:lumMod val="50000"/>
                  </a:srgbClr>
                </a:solidFill>
                <a:effectLst/>
                <a:uLnTx/>
                <a:uFillTx/>
                <a:latin typeface="Calibri" panose="020F0502020204030204"/>
                <a:ea typeface="+mn-ea"/>
                <a:cs typeface="+mn-cs"/>
              </a:rPr>
              <a:t>Service</a:t>
            </a:r>
            <a:endParaRPr kumimoji="0" lang="en-IN" sz="900" b="1" i="1" u="none" strike="noStrike" kern="1200" cap="none" spc="0" normalizeH="0" baseline="0" noProof="0" dirty="0">
              <a:ln>
                <a:noFill/>
              </a:ln>
              <a:solidFill>
                <a:srgbClr val="E7E6E6">
                  <a:lumMod val="50000"/>
                </a:srgbClr>
              </a:solidFill>
              <a:effectLst/>
              <a:uLnTx/>
              <a:uFillTx/>
              <a:latin typeface="Calibri" panose="020F0502020204030204"/>
              <a:ea typeface="+mn-ea"/>
              <a:cs typeface="+mn-cs"/>
            </a:endParaRPr>
          </a:p>
        </p:txBody>
      </p:sp>
      <p:sp>
        <p:nvSpPr>
          <p:cNvPr id="188" name="TextBox 187"/>
          <p:cNvSpPr txBox="1"/>
          <p:nvPr/>
        </p:nvSpPr>
        <p:spPr>
          <a:xfrm>
            <a:off x="3377350" y="3019112"/>
            <a:ext cx="630301" cy="246221"/>
          </a:xfrm>
          <a:prstGeom prst="rect">
            <a:avLst/>
          </a:prstGeom>
          <a:solidFill>
            <a:schemeClr val="bg1"/>
          </a:solidFill>
          <a:ln>
            <a:solidFill>
              <a:srgbClr val="0070C0"/>
            </a:solidFill>
            <a:prstDash val="lgDashDotDot"/>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Web API</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Oval 190"/>
          <p:cNvSpPr/>
          <p:nvPr/>
        </p:nvSpPr>
        <p:spPr>
          <a:xfrm>
            <a:off x="2429850" y="3097954"/>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p:cNvSpPr/>
          <p:nvPr/>
        </p:nvSpPr>
        <p:spPr>
          <a:xfrm>
            <a:off x="3189994" y="3820652"/>
            <a:ext cx="123826" cy="1238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7" name="Elbow Connector 196"/>
          <p:cNvCxnSpPr>
            <a:stCxn id="191" idx="6"/>
            <a:endCxn id="192" idx="2"/>
          </p:cNvCxnSpPr>
          <p:nvPr/>
        </p:nvCxnSpPr>
        <p:spPr>
          <a:xfrm>
            <a:off x="2553676" y="3159867"/>
            <a:ext cx="636318" cy="722698"/>
          </a:xfrm>
          <a:prstGeom prst="bentConnector3">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3"/>
            <a:endCxn id="188" idx="0"/>
          </p:cNvCxnSpPr>
          <p:nvPr/>
        </p:nvCxnSpPr>
        <p:spPr>
          <a:xfrm>
            <a:off x="2188768" y="2116146"/>
            <a:ext cx="1503733" cy="902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929627" y="5717710"/>
            <a:ext cx="3617480"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Do not add new code to monolithic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Put new code in the standalone micro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smtClean="0">
                <a:ln>
                  <a:noFill/>
                </a:ln>
                <a:solidFill>
                  <a:prstClr val="black"/>
                </a:solidFill>
                <a:effectLst/>
                <a:uLnTx/>
                <a:uFillTx/>
                <a:latin typeface="Calibri" panose="020F0502020204030204"/>
                <a:ea typeface="+mn-ea"/>
                <a:cs typeface="+mn-cs"/>
              </a:rPr>
              <a:t>Create glue to integrate new micro services with monolithic</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3" name="TextBox 202"/>
          <p:cNvSpPr txBox="1"/>
          <p:nvPr/>
        </p:nvSpPr>
        <p:spPr>
          <a:xfrm>
            <a:off x="5334000" y="1070848"/>
            <a:ext cx="685800" cy="3539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50" b="0" i="0" u="none" strike="noStrike" kern="1200" cap="none" spc="0" normalizeH="0" baseline="0" noProof="0" dirty="0" smtClean="0">
                <a:ln>
                  <a:noFill/>
                </a:ln>
                <a:solidFill>
                  <a:prstClr val="white"/>
                </a:solidFill>
                <a:effectLst/>
                <a:uLnTx/>
                <a:uFillTx/>
                <a:latin typeface="Calibri" panose="020F0502020204030204"/>
                <a:ea typeface="+mn-ea"/>
                <a:cs typeface="+mn-cs"/>
              </a:rPr>
              <a:t>HTTP Request </a:t>
            </a:r>
            <a:endParaRPr kumimoji="0" lang="en-IN" sz="8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6" name="Straight Arrow Connector 205"/>
          <p:cNvCxnSpPr/>
          <p:nvPr/>
        </p:nvCxnSpPr>
        <p:spPr>
          <a:xfrm>
            <a:off x="8247400" y="1478838"/>
            <a:ext cx="0" cy="37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a:off x="5688693" y="1478838"/>
            <a:ext cx="0" cy="37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1803229" y="1421519"/>
            <a:ext cx="0" cy="37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3" name="Picture 212"/>
          <p:cNvPicPr>
            <a:picLocks noChangeAspect="1"/>
          </p:cNvPicPr>
          <p:nvPr/>
        </p:nvPicPr>
        <p:blipFill>
          <a:blip r:embed="rId2"/>
          <a:stretch>
            <a:fillRect/>
          </a:stretch>
        </p:blipFill>
        <p:spPr>
          <a:xfrm>
            <a:off x="1583702" y="1023015"/>
            <a:ext cx="399034" cy="399034"/>
          </a:xfrm>
          <a:prstGeom prst="rect">
            <a:avLst/>
          </a:prstGeom>
        </p:spPr>
      </p:pic>
      <p:pic>
        <p:nvPicPr>
          <p:cNvPr id="214" name="Picture 213"/>
          <p:cNvPicPr>
            <a:picLocks noChangeAspect="1"/>
          </p:cNvPicPr>
          <p:nvPr/>
        </p:nvPicPr>
        <p:blipFill>
          <a:blip r:embed="rId2"/>
          <a:stretch>
            <a:fillRect/>
          </a:stretch>
        </p:blipFill>
        <p:spPr>
          <a:xfrm>
            <a:off x="5513442" y="1061523"/>
            <a:ext cx="399034" cy="399034"/>
          </a:xfrm>
          <a:prstGeom prst="rect">
            <a:avLst/>
          </a:prstGeom>
        </p:spPr>
      </p:pic>
      <p:pic>
        <p:nvPicPr>
          <p:cNvPr id="215" name="Picture 214"/>
          <p:cNvPicPr>
            <a:picLocks noChangeAspect="1"/>
          </p:cNvPicPr>
          <p:nvPr/>
        </p:nvPicPr>
        <p:blipFill>
          <a:blip r:embed="rId2"/>
          <a:stretch>
            <a:fillRect/>
          </a:stretch>
        </p:blipFill>
        <p:spPr>
          <a:xfrm>
            <a:off x="8047883" y="1051924"/>
            <a:ext cx="399034" cy="399034"/>
          </a:xfrm>
          <a:prstGeom prst="rect">
            <a:avLst/>
          </a:prstGeom>
        </p:spPr>
      </p:pic>
      <p:cxnSp>
        <p:nvCxnSpPr>
          <p:cNvPr id="83" name="Straight Connector 82"/>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6200000">
            <a:off x="9064822" y="3182493"/>
            <a:ext cx="535422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smtClean="0">
                <a:ln>
                  <a:noFill/>
                </a:ln>
                <a:solidFill>
                  <a:srgbClr val="70AD47">
                    <a:lumMod val="20000"/>
                    <a:lumOff val="80000"/>
                  </a:srgbClr>
                </a:solidFill>
                <a:effectLst/>
                <a:uLnTx/>
                <a:uFillTx/>
                <a:latin typeface="Calibri" panose="020F0502020204030204"/>
                <a:ea typeface="+mn-ea"/>
                <a:cs typeface="+mn-cs"/>
              </a:rPr>
              <a:t>Blue Green Deployment Model</a:t>
            </a:r>
            <a:endParaRPr kumimoji="0" lang="en-IN" sz="3200" b="0" i="0" u="none" strike="noStrike" kern="1200" cap="none" spc="0" normalizeH="0" baseline="0" noProof="0" dirty="0">
              <a:ln>
                <a:noFill/>
              </a:ln>
              <a:solidFill>
                <a:srgbClr val="70AD47">
                  <a:lumMod val="20000"/>
                  <a:lumOff val="80000"/>
                </a:srgbClr>
              </a:solidFill>
              <a:effectLst/>
              <a:uLnTx/>
              <a:uFillTx/>
              <a:latin typeface="Calibri" panose="020F0502020204030204"/>
              <a:ea typeface="+mn-ea"/>
              <a:cs typeface="+mn-cs"/>
            </a:endParaRPr>
          </a:p>
        </p:txBody>
      </p:sp>
      <p:sp>
        <p:nvSpPr>
          <p:cNvPr id="84" name="Rectangle 83"/>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85" name="Group 5"/>
          <p:cNvGrpSpPr>
            <a:grpSpLocks noChangeAspect="1"/>
          </p:cNvGrpSpPr>
          <p:nvPr/>
        </p:nvGrpSpPr>
        <p:grpSpPr bwMode="auto">
          <a:xfrm>
            <a:off x="10889798" y="6319122"/>
            <a:ext cx="765175" cy="130105"/>
            <a:chOff x="5094" y="3939"/>
            <a:chExt cx="1488" cy="255"/>
          </a:xfrm>
        </p:grpSpPr>
        <p:sp>
          <p:nvSpPr>
            <p:cNvPr id="87"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53693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52127" y="1264434"/>
            <a:ext cx="2519561" cy="4706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2049309" y="1372759"/>
            <a:ext cx="100219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Bounded Context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ounded Rectangle 5"/>
          <p:cNvSpPr/>
          <p:nvPr/>
        </p:nvSpPr>
        <p:spPr>
          <a:xfrm>
            <a:off x="2077835" y="2631359"/>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2131864" y="2683296"/>
            <a:ext cx="83708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Shared Kernel</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ounded Rectangle 7"/>
          <p:cNvSpPr/>
          <p:nvPr/>
        </p:nvSpPr>
        <p:spPr>
          <a:xfrm>
            <a:off x="1472675" y="1753665"/>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1573565" y="1805603"/>
            <a:ext cx="75212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Sub Domain</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2550409" y="1753665"/>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2641774" y="1805603"/>
            <a:ext cx="75212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Sub Domain</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ounded Rectangle 11"/>
          <p:cNvSpPr/>
          <p:nvPr/>
        </p:nvSpPr>
        <p:spPr>
          <a:xfrm>
            <a:off x="1482200" y="3497232"/>
            <a:ext cx="2013357"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1918048" y="3549169"/>
            <a:ext cx="11416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Generic Sub Domain</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ounded Rectangle 13"/>
          <p:cNvSpPr/>
          <p:nvPr/>
        </p:nvSpPr>
        <p:spPr>
          <a:xfrm>
            <a:off x="2077835" y="4160474"/>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2169200" y="4212412"/>
            <a:ext cx="7088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Aggregates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ounded Rectangle 15"/>
          <p:cNvSpPr/>
          <p:nvPr/>
        </p:nvSpPr>
        <p:spPr>
          <a:xfrm>
            <a:off x="2077835" y="4745893"/>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2139408" y="4798401"/>
            <a:ext cx="88357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Model</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7721191" y="4803000"/>
            <a:ext cx="976596"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p:cNvSpPr txBox="1"/>
          <p:nvPr/>
        </p:nvSpPr>
        <p:spPr>
          <a:xfrm>
            <a:off x="7768816" y="4854937"/>
            <a:ext cx="88357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Model</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8988016" y="4803000"/>
            <a:ext cx="976596"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9035641" y="4854937"/>
            <a:ext cx="85311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Business Logic</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ounded Rectangle 25"/>
          <p:cNvSpPr/>
          <p:nvPr/>
        </p:nvSpPr>
        <p:spPr>
          <a:xfrm>
            <a:off x="8356952" y="3650796"/>
            <a:ext cx="976596"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8588609" y="3706698"/>
            <a:ext cx="51328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Facade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Elbow Connector 28"/>
          <p:cNvCxnSpPr>
            <a:stCxn id="26" idx="3"/>
          </p:cNvCxnSpPr>
          <p:nvPr/>
        </p:nvCxnSpPr>
        <p:spPr>
          <a:xfrm>
            <a:off x="9333548" y="3818150"/>
            <a:ext cx="290230" cy="991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630150" y="3841906"/>
            <a:ext cx="6799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Invoke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Mediate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Consolidate</a:t>
            </a:r>
          </a:p>
        </p:txBody>
      </p:sp>
      <p:cxnSp>
        <p:nvCxnSpPr>
          <p:cNvPr id="33" name="Elbow Connector 32"/>
          <p:cNvCxnSpPr>
            <a:stCxn id="24" idx="0"/>
            <a:endCxn id="26" idx="2"/>
          </p:cNvCxnSpPr>
          <p:nvPr/>
        </p:nvCxnSpPr>
        <p:spPr>
          <a:xfrm rot="16200000" flipV="1">
            <a:off x="8752034" y="4078720"/>
            <a:ext cx="817497" cy="631064"/>
          </a:xfrm>
          <a:prstGeom prst="bentConnector3">
            <a:avLst>
              <a:gd name="adj1" fmla="val 3019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923021" y="4570544"/>
            <a:ext cx="55015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Respond</a:t>
            </a:r>
          </a:p>
        </p:txBody>
      </p:sp>
      <p:cxnSp>
        <p:nvCxnSpPr>
          <p:cNvPr id="43" name="Elbow Connector 42"/>
          <p:cNvCxnSpPr>
            <a:stCxn id="24" idx="2"/>
            <a:endCxn id="20" idx="2"/>
          </p:cNvCxnSpPr>
          <p:nvPr/>
        </p:nvCxnSpPr>
        <p:spPr>
          <a:xfrm rot="5400000">
            <a:off x="8842902" y="4504295"/>
            <a:ext cx="12700" cy="126682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979557" y="5375433"/>
            <a:ext cx="58862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Construct</a:t>
            </a:r>
          </a:p>
        </p:txBody>
      </p:sp>
      <p:sp>
        <p:nvSpPr>
          <p:cNvPr id="46" name="Rounded Rectangle 45"/>
          <p:cNvSpPr/>
          <p:nvPr/>
        </p:nvSpPr>
        <p:spPr>
          <a:xfrm>
            <a:off x="7721191" y="1858464"/>
            <a:ext cx="976596"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p:cNvSpPr txBox="1"/>
          <p:nvPr/>
        </p:nvSpPr>
        <p:spPr>
          <a:xfrm>
            <a:off x="7870293" y="1910401"/>
            <a:ext cx="67839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Data Store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47"/>
          <p:cNvSpPr txBox="1"/>
          <p:nvPr/>
        </p:nvSpPr>
        <p:spPr>
          <a:xfrm>
            <a:off x="8834196" y="1795968"/>
            <a:ext cx="8793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Persist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Synchronize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Replicate</a:t>
            </a:r>
          </a:p>
        </p:txBody>
      </p:sp>
      <p:sp>
        <p:nvSpPr>
          <p:cNvPr id="49" name="Rounded Rectangle 48"/>
          <p:cNvSpPr/>
          <p:nvPr/>
        </p:nvSpPr>
        <p:spPr>
          <a:xfrm>
            <a:off x="8052686" y="2835542"/>
            <a:ext cx="976596"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TextBox 49"/>
          <p:cNvSpPr txBox="1"/>
          <p:nvPr/>
        </p:nvSpPr>
        <p:spPr>
          <a:xfrm>
            <a:off x="8260019" y="2879708"/>
            <a:ext cx="56618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UI Layer</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TextBox 50"/>
          <p:cNvSpPr txBox="1"/>
          <p:nvPr/>
        </p:nvSpPr>
        <p:spPr>
          <a:xfrm>
            <a:off x="9042993" y="2764291"/>
            <a:ext cx="8793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Layout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prstClr val="black"/>
                </a:solidFill>
                <a:effectLst/>
                <a:uLnTx/>
                <a:uFillTx/>
                <a:latin typeface="Calibri" panose="020F0502020204030204"/>
                <a:ea typeface="+mn-ea"/>
                <a:cs typeface="+mn-cs"/>
              </a:rPr>
              <a:t>Consume</a:t>
            </a:r>
          </a:p>
        </p:txBody>
      </p:sp>
      <p:cxnSp>
        <p:nvCxnSpPr>
          <p:cNvPr id="55" name="Straight Connector 54"/>
          <p:cNvCxnSpPr/>
          <p:nvPr/>
        </p:nvCxnSpPr>
        <p:spPr>
          <a:xfrm>
            <a:off x="8540984" y="3196929"/>
            <a:ext cx="0" cy="453867"/>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7879818" y="2206763"/>
            <a:ext cx="0" cy="257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721191" y="2483829"/>
            <a:ext cx="224342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727541" y="3389820"/>
            <a:ext cx="224342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721190" y="4394252"/>
            <a:ext cx="224342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7501127" y="1264433"/>
            <a:ext cx="2809017" cy="470614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TextBox 69"/>
          <p:cNvSpPr txBox="1"/>
          <p:nvPr/>
        </p:nvSpPr>
        <p:spPr>
          <a:xfrm>
            <a:off x="9029282" y="1287909"/>
            <a:ext cx="124598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dirty="0" smtClean="0">
                <a:ln>
                  <a:noFill/>
                </a:ln>
                <a:solidFill>
                  <a:prstClr val="black"/>
                </a:solidFill>
                <a:effectLst/>
                <a:uLnTx/>
                <a:uFillTx/>
                <a:latin typeface="Calibri" panose="020F0502020204030204"/>
                <a:ea typeface="+mn-ea"/>
                <a:cs typeface="+mn-cs"/>
              </a:rPr>
              <a:t>Deployment Unit</a:t>
            </a:r>
          </a:p>
        </p:txBody>
      </p:sp>
      <p:sp>
        <p:nvSpPr>
          <p:cNvPr id="71" name="TextBox 70"/>
          <p:cNvSpPr txBox="1"/>
          <p:nvPr/>
        </p:nvSpPr>
        <p:spPr>
          <a:xfrm>
            <a:off x="9064161" y="2232431"/>
            <a:ext cx="124598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smtClean="0">
                <a:ln>
                  <a:noFill/>
                </a:ln>
                <a:solidFill>
                  <a:srgbClr val="FFC000">
                    <a:lumMod val="60000"/>
                    <a:lumOff val="40000"/>
                  </a:srgbClr>
                </a:solidFill>
                <a:effectLst/>
                <a:uLnTx/>
                <a:uFillTx/>
                <a:latin typeface="Calibri" panose="020F0502020204030204"/>
                <a:ea typeface="+mn-ea"/>
                <a:cs typeface="+mn-cs"/>
              </a:rPr>
              <a:t>Infrastructure Layer</a:t>
            </a:r>
          </a:p>
        </p:txBody>
      </p:sp>
      <p:sp>
        <p:nvSpPr>
          <p:cNvPr id="72" name="TextBox 71"/>
          <p:cNvSpPr txBox="1"/>
          <p:nvPr/>
        </p:nvSpPr>
        <p:spPr>
          <a:xfrm rot="16200000">
            <a:off x="7322963" y="2822203"/>
            <a:ext cx="81909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rgbClr val="FFC000">
                    <a:lumMod val="60000"/>
                    <a:lumOff val="40000"/>
                  </a:srgbClr>
                </a:solidFill>
                <a:effectLst/>
                <a:uLnTx/>
                <a:uFillTx/>
                <a:latin typeface="Calibri" panose="020F0502020204030204"/>
                <a:ea typeface="+mn-ea"/>
                <a:cs typeface="+mn-cs"/>
              </a:rPr>
              <a:t>Client Layer</a:t>
            </a:r>
          </a:p>
        </p:txBody>
      </p:sp>
      <p:sp>
        <p:nvSpPr>
          <p:cNvPr id="73" name="TextBox 72"/>
          <p:cNvSpPr txBox="1"/>
          <p:nvPr/>
        </p:nvSpPr>
        <p:spPr>
          <a:xfrm rot="16200000">
            <a:off x="7337635" y="3759146"/>
            <a:ext cx="81909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smtClean="0">
                <a:ln>
                  <a:noFill/>
                </a:ln>
                <a:solidFill>
                  <a:srgbClr val="FFC000">
                    <a:lumMod val="60000"/>
                    <a:lumOff val="40000"/>
                  </a:srgbClr>
                </a:solidFill>
                <a:effectLst/>
                <a:uLnTx/>
                <a:uFillTx/>
                <a:latin typeface="Calibri" panose="020F0502020204030204"/>
                <a:ea typeface="+mn-ea"/>
                <a:cs typeface="+mn-cs"/>
              </a:rPr>
              <a:t>App. Layer</a:t>
            </a:r>
          </a:p>
        </p:txBody>
      </p:sp>
      <p:sp>
        <p:nvSpPr>
          <p:cNvPr id="74" name="TextBox 73"/>
          <p:cNvSpPr txBox="1"/>
          <p:nvPr/>
        </p:nvSpPr>
        <p:spPr>
          <a:xfrm>
            <a:off x="7941500" y="4425163"/>
            <a:ext cx="9426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smtClean="0">
                <a:ln>
                  <a:noFill/>
                </a:ln>
                <a:solidFill>
                  <a:srgbClr val="FFC000">
                    <a:lumMod val="60000"/>
                    <a:lumOff val="40000"/>
                  </a:srgbClr>
                </a:solidFill>
                <a:effectLst/>
                <a:uLnTx/>
                <a:uFillTx/>
                <a:latin typeface="Calibri" panose="020F0502020204030204"/>
                <a:ea typeface="+mn-ea"/>
                <a:cs typeface="+mn-cs"/>
              </a:rPr>
              <a:t>Domain Layer</a:t>
            </a:r>
          </a:p>
        </p:txBody>
      </p:sp>
      <p:sp>
        <p:nvSpPr>
          <p:cNvPr id="76" name="Rounded Rectangle 75"/>
          <p:cNvSpPr/>
          <p:nvPr/>
        </p:nvSpPr>
        <p:spPr>
          <a:xfrm>
            <a:off x="1563848" y="5308010"/>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617967" y="5363940"/>
            <a:ext cx="84350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Event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Rounded Rectangle 77"/>
          <p:cNvSpPr/>
          <p:nvPr/>
        </p:nvSpPr>
        <p:spPr>
          <a:xfrm>
            <a:off x="2613745" y="5308010"/>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2725014" y="5363940"/>
            <a:ext cx="72648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Event Store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Rounded Rectangle 97"/>
          <p:cNvSpPr/>
          <p:nvPr/>
        </p:nvSpPr>
        <p:spPr>
          <a:xfrm>
            <a:off x="4535882" y="3693687"/>
            <a:ext cx="2519561" cy="22768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p:cNvSpPr txBox="1"/>
          <p:nvPr/>
        </p:nvSpPr>
        <p:spPr>
          <a:xfrm>
            <a:off x="5304483" y="3753265"/>
            <a:ext cx="100219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Bounded Context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ounded Rectangle 99"/>
          <p:cNvSpPr/>
          <p:nvPr/>
        </p:nvSpPr>
        <p:spPr>
          <a:xfrm>
            <a:off x="5350443" y="4175591"/>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5441808" y="4227529"/>
            <a:ext cx="7088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Aggregates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Rounded Rectangle 101"/>
          <p:cNvSpPr/>
          <p:nvPr/>
        </p:nvSpPr>
        <p:spPr>
          <a:xfrm>
            <a:off x="5350443" y="4741960"/>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p:cNvSpPr txBox="1"/>
          <p:nvPr/>
        </p:nvSpPr>
        <p:spPr>
          <a:xfrm>
            <a:off x="5412016" y="4794468"/>
            <a:ext cx="88357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Model</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Rounded Rectangle 103"/>
          <p:cNvSpPr/>
          <p:nvPr/>
        </p:nvSpPr>
        <p:spPr>
          <a:xfrm>
            <a:off x="4836456" y="5304077"/>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p:cNvSpPr txBox="1"/>
          <p:nvPr/>
        </p:nvSpPr>
        <p:spPr>
          <a:xfrm>
            <a:off x="4890575" y="5360007"/>
            <a:ext cx="72648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Event Store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Rounded Rectangle 105"/>
          <p:cNvSpPr/>
          <p:nvPr/>
        </p:nvSpPr>
        <p:spPr>
          <a:xfrm>
            <a:off x="5886353" y="5304077"/>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p:cNvSpPr txBox="1"/>
          <p:nvPr/>
        </p:nvSpPr>
        <p:spPr>
          <a:xfrm>
            <a:off x="5949997" y="5360007"/>
            <a:ext cx="84350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Event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9" name="Elbow Connector 108"/>
          <p:cNvCxnSpPr>
            <a:stCxn id="8" idx="2"/>
          </p:cNvCxnSpPr>
          <p:nvPr/>
        </p:nvCxnSpPr>
        <p:spPr>
          <a:xfrm rot="16200000" flipH="1">
            <a:off x="1933905" y="2099715"/>
            <a:ext cx="518877" cy="49618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 idx="2"/>
          </p:cNvCxnSpPr>
          <p:nvPr/>
        </p:nvCxnSpPr>
        <p:spPr>
          <a:xfrm rot="5400000">
            <a:off x="2605239" y="2189506"/>
            <a:ext cx="518879" cy="3166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2581195" y="2977804"/>
            <a:ext cx="0" cy="512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564096" y="4506039"/>
            <a:ext cx="0" cy="2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a:stCxn id="16" idx="2"/>
            <a:endCxn id="76" idx="0"/>
          </p:cNvCxnSpPr>
          <p:nvPr/>
        </p:nvCxnSpPr>
        <p:spPr>
          <a:xfrm rot="5400000">
            <a:off x="2179711" y="4937312"/>
            <a:ext cx="227410" cy="513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Curved Connector 125"/>
          <p:cNvCxnSpPr>
            <a:stCxn id="76" idx="2"/>
            <a:endCxn id="78" idx="2"/>
          </p:cNvCxnSpPr>
          <p:nvPr/>
        </p:nvCxnSpPr>
        <p:spPr>
          <a:xfrm rot="16200000" flipH="1">
            <a:off x="2561370" y="5117768"/>
            <a:ext cx="12700" cy="1049897"/>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urved Connector 129"/>
          <p:cNvCxnSpPr>
            <a:stCxn id="106" idx="2"/>
            <a:endCxn id="104" idx="2"/>
          </p:cNvCxnSpPr>
          <p:nvPr/>
        </p:nvCxnSpPr>
        <p:spPr>
          <a:xfrm rot="5400000">
            <a:off x="5833979" y="5113836"/>
            <a:ext cx="12700" cy="1049897"/>
          </a:xfrm>
          <a:prstGeom prst="curvedConnector3">
            <a:avLst>
              <a:gd name="adj1" fmla="val 180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02" idx="2"/>
            <a:endCxn id="104" idx="0"/>
          </p:cNvCxnSpPr>
          <p:nvPr/>
        </p:nvCxnSpPr>
        <p:spPr>
          <a:xfrm rot="5400000">
            <a:off x="5452319" y="4933379"/>
            <a:ext cx="227410" cy="513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5886353" y="4496514"/>
            <a:ext cx="0" cy="2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p:cNvSpPr/>
          <p:nvPr/>
        </p:nvSpPr>
        <p:spPr>
          <a:xfrm>
            <a:off x="4514372" y="1264434"/>
            <a:ext cx="2519561" cy="22768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p:cNvSpPr txBox="1"/>
          <p:nvPr/>
        </p:nvSpPr>
        <p:spPr>
          <a:xfrm>
            <a:off x="5282973" y="1324012"/>
            <a:ext cx="100219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Bounded Context</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Rounded Rectangle 135"/>
          <p:cNvSpPr/>
          <p:nvPr/>
        </p:nvSpPr>
        <p:spPr>
          <a:xfrm>
            <a:off x="5328933" y="1746338"/>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136"/>
          <p:cNvSpPr txBox="1"/>
          <p:nvPr/>
        </p:nvSpPr>
        <p:spPr>
          <a:xfrm>
            <a:off x="5420298" y="1798276"/>
            <a:ext cx="70884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Aggregates</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8" name="Rounded Rectangle 137"/>
          <p:cNvSpPr/>
          <p:nvPr/>
        </p:nvSpPr>
        <p:spPr>
          <a:xfrm>
            <a:off x="5328933" y="2312707"/>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TextBox 138"/>
          <p:cNvSpPr txBox="1"/>
          <p:nvPr/>
        </p:nvSpPr>
        <p:spPr>
          <a:xfrm>
            <a:off x="5390506" y="2365215"/>
            <a:ext cx="88357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Model</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Rounded Rectangle 139"/>
          <p:cNvSpPr/>
          <p:nvPr/>
        </p:nvSpPr>
        <p:spPr>
          <a:xfrm>
            <a:off x="4814946" y="2874824"/>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TextBox 140"/>
          <p:cNvSpPr txBox="1"/>
          <p:nvPr/>
        </p:nvSpPr>
        <p:spPr>
          <a:xfrm>
            <a:off x="4869065" y="2930754"/>
            <a:ext cx="72648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Event Store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Rounded Rectangle 141"/>
          <p:cNvSpPr/>
          <p:nvPr/>
        </p:nvSpPr>
        <p:spPr>
          <a:xfrm>
            <a:off x="5864843" y="2874824"/>
            <a:ext cx="945148" cy="33470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p:cNvSpPr txBox="1"/>
          <p:nvPr/>
        </p:nvSpPr>
        <p:spPr>
          <a:xfrm>
            <a:off x="5976112" y="2930754"/>
            <a:ext cx="827471"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Store</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44" name="Curved Connector 143"/>
          <p:cNvCxnSpPr>
            <a:stCxn id="142" idx="2"/>
            <a:endCxn id="140" idx="2"/>
          </p:cNvCxnSpPr>
          <p:nvPr/>
        </p:nvCxnSpPr>
        <p:spPr>
          <a:xfrm rot="5400000">
            <a:off x="5812469" y="2684583"/>
            <a:ext cx="12700" cy="1049897"/>
          </a:xfrm>
          <a:prstGeom prst="curvedConnector3">
            <a:avLst>
              <a:gd name="adj1" fmla="val 180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Elbow Connector 144"/>
          <p:cNvCxnSpPr>
            <a:stCxn id="138" idx="2"/>
            <a:endCxn id="140" idx="0"/>
          </p:cNvCxnSpPr>
          <p:nvPr/>
        </p:nvCxnSpPr>
        <p:spPr>
          <a:xfrm rot="5400000">
            <a:off x="5430809" y="2504126"/>
            <a:ext cx="227410" cy="5139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5864843" y="2067261"/>
            <a:ext cx="0" cy="235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a:off x="3203403" y="4352490"/>
            <a:ext cx="1880773"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3636818" y="5496084"/>
            <a:ext cx="1076325"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Elbow Connector 168"/>
          <p:cNvCxnSpPr>
            <a:stCxn id="14" idx="0"/>
          </p:cNvCxnSpPr>
          <p:nvPr/>
        </p:nvCxnSpPr>
        <p:spPr>
          <a:xfrm rot="5400000" flipH="1" flipV="1">
            <a:off x="3236317" y="3312296"/>
            <a:ext cx="162271" cy="1534086"/>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4084493" y="1868289"/>
            <a:ext cx="0" cy="2115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4084493" y="1868289"/>
            <a:ext cx="1123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3393903" y="5025300"/>
            <a:ext cx="0" cy="278777"/>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393903" y="5043657"/>
            <a:ext cx="9191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4303568" y="3068429"/>
            <a:ext cx="0" cy="1956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4313093" y="3068428"/>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Oval 186"/>
          <p:cNvSpPr/>
          <p:nvPr/>
        </p:nvSpPr>
        <p:spPr>
          <a:xfrm>
            <a:off x="6628898" y="1453167"/>
            <a:ext cx="172300" cy="161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Oval 187"/>
          <p:cNvSpPr/>
          <p:nvPr/>
        </p:nvSpPr>
        <p:spPr>
          <a:xfrm>
            <a:off x="6647475" y="3879863"/>
            <a:ext cx="172300" cy="161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Oval 188"/>
          <p:cNvSpPr/>
          <p:nvPr/>
        </p:nvSpPr>
        <p:spPr>
          <a:xfrm>
            <a:off x="1381965" y="2434122"/>
            <a:ext cx="172300" cy="16192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1" name="Straight Arrow Connector 190"/>
          <p:cNvCxnSpPr/>
          <p:nvPr/>
        </p:nvCxnSpPr>
        <p:spPr>
          <a:xfrm flipV="1">
            <a:off x="2325694" y="3841906"/>
            <a:ext cx="0" cy="31856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3" name="TextBox 192"/>
          <p:cNvSpPr txBox="1"/>
          <p:nvPr/>
        </p:nvSpPr>
        <p:spPr>
          <a:xfrm>
            <a:off x="236099" y="189995"/>
            <a:ext cx="48537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Domain Driven Design – Process &amp; Packaging</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94" name="Straight Connector 193"/>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6" name="Rectangle 95"/>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97" name="Group 5"/>
          <p:cNvGrpSpPr>
            <a:grpSpLocks noChangeAspect="1"/>
          </p:cNvGrpSpPr>
          <p:nvPr/>
        </p:nvGrpSpPr>
        <p:grpSpPr bwMode="auto">
          <a:xfrm>
            <a:off x="10889798" y="6319122"/>
            <a:ext cx="765175" cy="130105"/>
            <a:chOff x="5094" y="3939"/>
            <a:chExt cx="1488" cy="255"/>
          </a:xfrm>
        </p:grpSpPr>
        <p:sp>
          <p:nvSpPr>
            <p:cNvPr id="108"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2"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3"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67011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p Arrow 5"/>
          <p:cNvSpPr/>
          <p:nvPr/>
        </p:nvSpPr>
        <p:spPr bwMode="auto">
          <a:xfrm>
            <a:off x="3376233" y="748321"/>
            <a:ext cx="1559208" cy="5603888"/>
          </a:xfrm>
          <a:prstGeom prst="upArrow">
            <a:avLst>
              <a:gd name="adj1" fmla="val 40160"/>
              <a:gd name="adj2" fmla="val 28898"/>
            </a:avLst>
          </a:prstGeom>
          <a:solidFill>
            <a:srgbClr val="F5822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7" name="Up Arrow 6"/>
          <p:cNvSpPr/>
          <p:nvPr/>
        </p:nvSpPr>
        <p:spPr bwMode="auto">
          <a:xfrm>
            <a:off x="5638821" y="748322"/>
            <a:ext cx="1536224" cy="5631183"/>
          </a:xfrm>
          <a:prstGeom prst="upArrow">
            <a:avLst>
              <a:gd name="adj1" fmla="val 40160"/>
              <a:gd name="adj2" fmla="val 29513"/>
            </a:avLst>
          </a:prstGeom>
          <a:solidFill>
            <a:schemeClr val="accent6">
              <a:lumMod val="7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0" name="Up Arrow 9"/>
          <p:cNvSpPr/>
          <p:nvPr/>
        </p:nvSpPr>
        <p:spPr bwMode="auto">
          <a:xfrm>
            <a:off x="7855711" y="748321"/>
            <a:ext cx="1561571" cy="5631181"/>
          </a:xfrm>
          <a:prstGeom prst="upArrow">
            <a:avLst>
              <a:gd name="adj1" fmla="val 41390"/>
              <a:gd name="adj2" fmla="val 30082"/>
            </a:avLst>
          </a:prstGeom>
          <a:solidFill>
            <a:srgbClr val="0070C0"/>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Arial" charset="0"/>
              <a:ea typeface="+mn-ea"/>
              <a:cs typeface="+mn-cs"/>
            </a:endParaRPr>
          </a:p>
        </p:txBody>
      </p:sp>
      <p:sp>
        <p:nvSpPr>
          <p:cNvPr id="11" name="Round Same Side Corner Rectangle 10"/>
          <p:cNvSpPr/>
          <p:nvPr/>
        </p:nvSpPr>
        <p:spPr bwMode="auto">
          <a:xfrm>
            <a:off x="3107770" y="5775659"/>
            <a:ext cx="2035837" cy="603847"/>
          </a:xfrm>
          <a:prstGeom prst="round2SameRect">
            <a:avLst/>
          </a:prstGeom>
          <a:solidFill>
            <a:srgbClr val="F58220"/>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charset="0"/>
                <a:ea typeface="+mn-ea"/>
                <a:cs typeface="+mn-cs"/>
              </a:rPr>
              <a:t>Speed of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charset="0"/>
                <a:ea typeface="+mn-ea"/>
                <a:cs typeface="+mn-cs"/>
              </a:rPr>
              <a:t>Innovation</a:t>
            </a:r>
          </a:p>
        </p:txBody>
      </p:sp>
      <p:sp>
        <p:nvSpPr>
          <p:cNvPr id="12" name="Round Same Side Corner Rectangle 11"/>
          <p:cNvSpPr/>
          <p:nvPr/>
        </p:nvSpPr>
        <p:spPr bwMode="auto">
          <a:xfrm>
            <a:off x="5354043" y="5775658"/>
            <a:ext cx="2035837" cy="603847"/>
          </a:xfrm>
          <a:prstGeom prst="round2SameRect">
            <a:avLst/>
          </a:prstGeom>
          <a:solidFill>
            <a:schemeClr val="accent6">
              <a:lumMod val="7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charset="0"/>
                <a:ea typeface="+mn-ea"/>
                <a:cs typeface="+mn-cs"/>
              </a:rPr>
              <a:t>Safety</a:t>
            </a:r>
          </a:p>
        </p:txBody>
      </p:sp>
      <p:sp>
        <p:nvSpPr>
          <p:cNvPr id="13" name="Round Same Side Corner Rectangle 12"/>
          <p:cNvSpPr/>
          <p:nvPr/>
        </p:nvSpPr>
        <p:spPr bwMode="auto">
          <a:xfrm>
            <a:off x="7588924" y="5775658"/>
            <a:ext cx="2035837" cy="603847"/>
          </a:xfrm>
          <a:prstGeom prst="round2SameRect">
            <a:avLst/>
          </a:prstGeom>
          <a:solidFill>
            <a:srgbClr val="0070C0"/>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Arial" charset="0"/>
                <a:ea typeface="+mn-ea"/>
                <a:cs typeface="+mn-cs"/>
              </a:rPr>
              <a:t>Scale</a:t>
            </a:r>
          </a:p>
        </p:txBody>
      </p:sp>
      <p:cxnSp>
        <p:nvCxnSpPr>
          <p:cNvPr id="15" name="Straight Connector 14"/>
          <p:cNvCxnSpPr/>
          <p:nvPr/>
        </p:nvCxnSpPr>
        <p:spPr bwMode="auto">
          <a:xfrm>
            <a:off x="744913" y="5632488"/>
            <a:ext cx="8879849" cy="22612"/>
          </a:xfrm>
          <a:prstGeom prst="line">
            <a:avLst/>
          </a:prstGeom>
          <a:solidFill>
            <a:schemeClr val="accent1"/>
          </a:solidFill>
          <a:ln w="28575" cap="flat" cmpd="sng" algn="ctr">
            <a:solidFill>
              <a:schemeClr val="tx1"/>
            </a:solidFill>
            <a:prstDash val="dash"/>
            <a:miter lim="800000"/>
            <a:headEnd type="none" w="med" len="med"/>
            <a:tailEnd type="none" w="med" len="med"/>
          </a:ln>
          <a:effectLst/>
        </p:spPr>
      </p:cxnSp>
      <p:cxnSp>
        <p:nvCxnSpPr>
          <p:cNvPr id="16" name="Straight Connector 15"/>
          <p:cNvCxnSpPr/>
          <p:nvPr/>
        </p:nvCxnSpPr>
        <p:spPr bwMode="auto">
          <a:xfrm>
            <a:off x="744911" y="4283630"/>
            <a:ext cx="8852555" cy="0"/>
          </a:xfrm>
          <a:prstGeom prst="line">
            <a:avLst/>
          </a:prstGeom>
          <a:solidFill>
            <a:schemeClr val="accent1"/>
          </a:solidFill>
          <a:ln w="28575" cap="flat" cmpd="sng" algn="ctr">
            <a:solidFill>
              <a:schemeClr val="tx1"/>
            </a:solidFill>
            <a:prstDash val="dash"/>
            <a:miter lim="800000"/>
            <a:headEnd type="none" w="med" len="med"/>
            <a:tailEnd type="none" w="med" len="med"/>
          </a:ln>
          <a:effectLst/>
        </p:spPr>
      </p:cxnSp>
      <p:cxnSp>
        <p:nvCxnSpPr>
          <p:cNvPr id="17" name="Straight Connector 16"/>
          <p:cNvCxnSpPr/>
          <p:nvPr/>
        </p:nvCxnSpPr>
        <p:spPr bwMode="auto">
          <a:xfrm>
            <a:off x="744913" y="2934775"/>
            <a:ext cx="8879849" cy="22612"/>
          </a:xfrm>
          <a:prstGeom prst="line">
            <a:avLst/>
          </a:prstGeom>
          <a:solidFill>
            <a:schemeClr val="accent1"/>
          </a:solidFill>
          <a:ln w="28575" cap="flat" cmpd="sng" algn="ctr">
            <a:solidFill>
              <a:schemeClr val="tx1"/>
            </a:solidFill>
            <a:prstDash val="dash"/>
            <a:miter lim="800000"/>
            <a:headEnd type="none" w="med" len="med"/>
            <a:tailEnd type="none" w="med" len="med"/>
          </a:ln>
          <a:effectLst/>
        </p:spPr>
      </p:cxnSp>
      <p:cxnSp>
        <p:nvCxnSpPr>
          <p:cNvPr id="18" name="Straight Connector 17"/>
          <p:cNvCxnSpPr/>
          <p:nvPr/>
        </p:nvCxnSpPr>
        <p:spPr bwMode="auto">
          <a:xfrm>
            <a:off x="744913" y="1436910"/>
            <a:ext cx="8879849" cy="22612"/>
          </a:xfrm>
          <a:prstGeom prst="line">
            <a:avLst/>
          </a:prstGeom>
          <a:solidFill>
            <a:schemeClr val="accent1"/>
          </a:solidFill>
          <a:ln w="28575" cap="flat" cmpd="sng" algn="ctr">
            <a:solidFill>
              <a:schemeClr val="tx1"/>
            </a:solidFill>
            <a:prstDash val="dash"/>
            <a:miter lim="800000"/>
            <a:headEnd type="none" w="med" len="med"/>
            <a:tailEnd type="none" w="med" len="med"/>
          </a:ln>
          <a:effectLst/>
        </p:spPr>
      </p:cxnSp>
      <p:sp>
        <p:nvSpPr>
          <p:cNvPr id="19" name="Rounded Rectangle 18"/>
          <p:cNvSpPr/>
          <p:nvPr/>
        </p:nvSpPr>
        <p:spPr bwMode="auto">
          <a:xfrm>
            <a:off x="3108607" y="5141169"/>
            <a:ext cx="2034163" cy="327547"/>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Polyglot Programming</a:t>
            </a:r>
          </a:p>
        </p:txBody>
      </p:sp>
      <p:sp>
        <p:nvSpPr>
          <p:cNvPr id="20" name="Rounded Rectangle 19"/>
          <p:cNvSpPr/>
          <p:nvPr/>
        </p:nvSpPr>
        <p:spPr bwMode="auto">
          <a:xfrm>
            <a:off x="3108607" y="4465980"/>
            <a:ext cx="2034163" cy="520103"/>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Independently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Deployable</a:t>
            </a:r>
          </a:p>
        </p:txBody>
      </p:sp>
      <p:sp>
        <p:nvSpPr>
          <p:cNvPr id="21" name="Rounded Rectangle 20"/>
          <p:cNvSpPr/>
          <p:nvPr/>
        </p:nvSpPr>
        <p:spPr bwMode="auto">
          <a:xfrm>
            <a:off x="3108607" y="3104270"/>
            <a:ext cx="2034163" cy="465567"/>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Composable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Orchestrated</a:t>
            </a:r>
          </a:p>
        </p:txBody>
      </p:sp>
      <p:sp>
        <p:nvSpPr>
          <p:cNvPr id="22" name="Rounded Rectangle 21"/>
          <p:cNvSpPr/>
          <p:nvPr/>
        </p:nvSpPr>
        <p:spPr bwMode="auto">
          <a:xfrm>
            <a:off x="3108607" y="3694939"/>
            <a:ext cx="2034163" cy="507783"/>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Organized by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Business Capability</a:t>
            </a:r>
          </a:p>
        </p:txBody>
      </p:sp>
      <p:sp>
        <p:nvSpPr>
          <p:cNvPr id="23" name="Rounded Rectangle 22"/>
          <p:cNvSpPr/>
          <p:nvPr/>
        </p:nvSpPr>
        <p:spPr bwMode="auto">
          <a:xfrm>
            <a:off x="3108607" y="2272321"/>
            <a:ext cx="2034163" cy="327547"/>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Comprehensible</a:t>
            </a:r>
          </a:p>
        </p:txBody>
      </p:sp>
      <p:sp>
        <p:nvSpPr>
          <p:cNvPr id="24" name="Rounded Rectangle 23"/>
          <p:cNvSpPr/>
          <p:nvPr/>
        </p:nvSpPr>
        <p:spPr bwMode="auto">
          <a:xfrm>
            <a:off x="3108607" y="1662722"/>
            <a:ext cx="2034163" cy="451532"/>
          </a:xfrm>
          <a:prstGeom prst="roundRect">
            <a:avLst/>
          </a:prstGeom>
          <a:solidFill>
            <a:schemeClr val="accent4">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Agile</a:t>
            </a:r>
          </a:p>
        </p:txBody>
      </p:sp>
      <p:sp>
        <p:nvSpPr>
          <p:cNvPr id="25" name="Rounded Rectangle 24"/>
          <p:cNvSpPr/>
          <p:nvPr/>
        </p:nvSpPr>
        <p:spPr bwMode="auto">
          <a:xfrm>
            <a:off x="5377755" y="5141169"/>
            <a:ext cx="1988413" cy="327547"/>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Automated Testing</a:t>
            </a:r>
          </a:p>
        </p:txBody>
      </p:sp>
      <p:sp>
        <p:nvSpPr>
          <p:cNvPr id="26" name="Rounded Rectangle 25"/>
          <p:cNvSpPr/>
          <p:nvPr/>
        </p:nvSpPr>
        <p:spPr bwMode="auto">
          <a:xfrm>
            <a:off x="7616219" y="3783129"/>
            <a:ext cx="1981247" cy="327547"/>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Stateless</a:t>
            </a:r>
          </a:p>
        </p:txBody>
      </p:sp>
      <p:sp>
        <p:nvSpPr>
          <p:cNvPr id="27" name="Rounded Rectangle 26"/>
          <p:cNvSpPr/>
          <p:nvPr/>
        </p:nvSpPr>
        <p:spPr bwMode="auto">
          <a:xfrm>
            <a:off x="5354043" y="1662722"/>
            <a:ext cx="2035837" cy="443151"/>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Clients Use Alternate</a:t>
            </a:r>
            <a:br>
              <a:rPr kumimoji="0" lang="en-US" sz="1067" b="0" i="0" u="none" strike="noStrike" kern="1200" cap="none" spc="0" normalizeH="0" baseline="0" noProof="0" dirty="0">
                <a:ln>
                  <a:noFill/>
                </a:ln>
                <a:solidFill>
                  <a:prstClr val="black"/>
                </a:solidFill>
                <a:effectLst/>
                <a:uLnTx/>
                <a:uFillTx/>
                <a:latin typeface="Arial" charset="0"/>
                <a:ea typeface="+mn-ea"/>
                <a:cs typeface="+mn-cs"/>
              </a:rPr>
            </a:br>
            <a:r>
              <a:rPr kumimoji="0" lang="en-US" sz="1067" b="0" i="0" u="none" strike="noStrike" kern="1200" cap="none" spc="0" normalizeH="0" baseline="0" noProof="0" dirty="0">
                <a:ln>
                  <a:noFill/>
                </a:ln>
                <a:solidFill>
                  <a:prstClr val="black"/>
                </a:solidFill>
                <a:effectLst/>
                <a:uLnTx/>
                <a:uFillTx/>
                <a:latin typeface="Arial" charset="0"/>
                <a:ea typeface="+mn-ea"/>
                <a:cs typeface="+mn-cs"/>
              </a:rPr>
              <a:t>Strategy when Services Fail</a:t>
            </a:r>
          </a:p>
        </p:txBody>
      </p:sp>
      <p:sp>
        <p:nvSpPr>
          <p:cNvPr id="28" name="Rounded Rectangle 27"/>
          <p:cNvSpPr/>
          <p:nvPr/>
        </p:nvSpPr>
        <p:spPr bwMode="auto">
          <a:xfrm>
            <a:off x="5354043" y="4479198"/>
            <a:ext cx="1988413" cy="498199"/>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Quick Deploy &amp; Rollback</a:t>
            </a:r>
          </a:p>
        </p:txBody>
      </p:sp>
      <p:sp>
        <p:nvSpPr>
          <p:cNvPr id="29" name="Rounded Rectangle 28"/>
          <p:cNvSpPr/>
          <p:nvPr/>
        </p:nvSpPr>
        <p:spPr bwMode="auto">
          <a:xfrm>
            <a:off x="5377755" y="3260362"/>
            <a:ext cx="1988413" cy="327547"/>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Instances are Fungible</a:t>
            </a:r>
          </a:p>
        </p:txBody>
      </p:sp>
      <p:sp>
        <p:nvSpPr>
          <p:cNvPr id="30" name="Rounded Rectangle 29"/>
          <p:cNvSpPr/>
          <p:nvPr/>
        </p:nvSpPr>
        <p:spPr bwMode="auto">
          <a:xfrm>
            <a:off x="5377755" y="3783129"/>
            <a:ext cx="1988413" cy="327547"/>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Reactive</a:t>
            </a:r>
          </a:p>
        </p:txBody>
      </p:sp>
      <p:sp>
        <p:nvSpPr>
          <p:cNvPr id="31" name="Rounded Rectangle 30"/>
          <p:cNvSpPr/>
          <p:nvPr/>
        </p:nvSpPr>
        <p:spPr bwMode="auto">
          <a:xfrm>
            <a:off x="5377755" y="2278961"/>
            <a:ext cx="1988413" cy="327547"/>
          </a:xfrm>
          <a:prstGeom prst="roundRect">
            <a:avLst/>
          </a:prstGeom>
          <a:solidFill>
            <a:schemeClr val="accent6">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Failures are Localized</a:t>
            </a:r>
          </a:p>
        </p:txBody>
      </p:sp>
      <p:sp>
        <p:nvSpPr>
          <p:cNvPr id="32" name="Rounded Rectangle 31"/>
          <p:cNvSpPr/>
          <p:nvPr/>
        </p:nvSpPr>
        <p:spPr bwMode="auto">
          <a:xfrm>
            <a:off x="7588925" y="4496892"/>
            <a:ext cx="1981247" cy="468711"/>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Fast Start Startup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and Shut down</a:t>
            </a:r>
          </a:p>
        </p:txBody>
      </p:sp>
      <p:sp>
        <p:nvSpPr>
          <p:cNvPr id="33" name="Rounded Rectangle 32"/>
          <p:cNvSpPr/>
          <p:nvPr/>
        </p:nvSpPr>
        <p:spPr bwMode="auto">
          <a:xfrm>
            <a:off x="7616219" y="5141169"/>
            <a:ext cx="1981247" cy="327547"/>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Horizontally Scalable</a:t>
            </a:r>
          </a:p>
        </p:txBody>
      </p:sp>
      <p:sp>
        <p:nvSpPr>
          <p:cNvPr id="34" name="Rounded Rectangle 33"/>
          <p:cNvSpPr/>
          <p:nvPr/>
        </p:nvSpPr>
        <p:spPr bwMode="auto">
          <a:xfrm>
            <a:off x="7616219" y="3212324"/>
            <a:ext cx="1981247" cy="468711"/>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Auto-Scaling Aware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Load Balancer</a:t>
            </a:r>
          </a:p>
        </p:txBody>
      </p:sp>
      <p:sp>
        <p:nvSpPr>
          <p:cNvPr id="35" name="Rounded Rectangle 34"/>
          <p:cNvSpPr/>
          <p:nvPr/>
        </p:nvSpPr>
        <p:spPr bwMode="auto">
          <a:xfrm>
            <a:off x="7616219" y="1662722"/>
            <a:ext cx="1981247" cy="451532"/>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Large Shared Data</a:t>
            </a:r>
            <a:br>
              <a:rPr kumimoji="0" lang="en-US" sz="1067" b="0" i="0" u="none" strike="noStrike" kern="1200" cap="none" spc="0" normalizeH="0" baseline="0" noProof="0" dirty="0">
                <a:ln>
                  <a:noFill/>
                </a:ln>
                <a:solidFill>
                  <a:prstClr val="black"/>
                </a:solidFill>
                <a:effectLst/>
                <a:uLnTx/>
                <a:uFillTx/>
                <a:latin typeface="Arial" charset="0"/>
                <a:ea typeface="+mn-ea"/>
                <a:cs typeface="+mn-cs"/>
              </a:rPr>
            </a:br>
            <a:r>
              <a:rPr kumimoji="0" lang="en-US" sz="1067" b="0" i="0" u="none" strike="noStrike" kern="1200" cap="none" spc="0" normalizeH="0" baseline="0" noProof="0" dirty="0">
                <a:ln>
                  <a:noFill/>
                </a:ln>
                <a:solidFill>
                  <a:prstClr val="black"/>
                </a:solidFill>
                <a:effectLst/>
                <a:uLnTx/>
                <a:uFillTx/>
                <a:latin typeface="Arial" charset="0"/>
                <a:ea typeface="+mn-ea"/>
                <a:cs typeface="+mn-cs"/>
              </a:rPr>
              <a:t>is Sharded</a:t>
            </a:r>
          </a:p>
        </p:txBody>
      </p:sp>
      <p:sp>
        <p:nvSpPr>
          <p:cNvPr id="36" name="Rounded Rectangle 35"/>
          <p:cNvSpPr/>
          <p:nvPr/>
        </p:nvSpPr>
        <p:spPr bwMode="auto">
          <a:xfrm>
            <a:off x="7616219" y="2272322"/>
            <a:ext cx="1981247" cy="479007"/>
          </a:xfrm>
          <a:prstGeom prst="roundRect">
            <a:avLst/>
          </a:prstGeom>
          <a:solidFill>
            <a:schemeClr val="accent1">
              <a:lumMod val="40000"/>
              <a:lumOff val="60000"/>
            </a:schemeClr>
          </a:solidFill>
          <a:ln w="3175" cap="flat" cmpd="sng" algn="ctr">
            <a:solidFill>
              <a:schemeClr val="tx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Logging to a Centralized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prstClr val="black"/>
                </a:solidFill>
                <a:effectLst/>
                <a:uLnTx/>
                <a:uFillTx/>
                <a:latin typeface="Arial" charset="0"/>
                <a:ea typeface="+mn-ea"/>
                <a:cs typeface="+mn-cs"/>
              </a:rPr>
              <a:t>Logging Service</a:t>
            </a:r>
          </a:p>
        </p:txBody>
      </p:sp>
      <p:sp>
        <p:nvSpPr>
          <p:cNvPr id="37" name="TextBox 36"/>
          <p:cNvSpPr txBox="1"/>
          <p:nvPr/>
        </p:nvSpPr>
        <p:spPr>
          <a:xfrm>
            <a:off x="917201" y="4518821"/>
            <a:ext cx="795411" cy="2974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Modular</a:t>
            </a:r>
          </a:p>
        </p:txBody>
      </p:sp>
      <p:sp>
        <p:nvSpPr>
          <p:cNvPr id="38" name="TextBox 37"/>
          <p:cNvSpPr txBox="1"/>
          <p:nvPr/>
        </p:nvSpPr>
        <p:spPr>
          <a:xfrm>
            <a:off x="919673" y="3233800"/>
            <a:ext cx="819455" cy="2974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Cohesive</a:t>
            </a:r>
          </a:p>
        </p:txBody>
      </p:sp>
      <p:sp>
        <p:nvSpPr>
          <p:cNvPr id="39" name="TextBox 38"/>
          <p:cNvSpPr txBox="1"/>
          <p:nvPr/>
        </p:nvSpPr>
        <p:spPr>
          <a:xfrm>
            <a:off x="930676" y="1699236"/>
            <a:ext cx="804066" cy="2974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Platform</a:t>
            </a:r>
          </a:p>
        </p:txBody>
      </p:sp>
      <p:sp>
        <p:nvSpPr>
          <p:cNvPr id="40" name="TextBox 39"/>
          <p:cNvSpPr txBox="1"/>
          <p:nvPr/>
        </p:nvSpPr>
        <p:spPr>
          <a:xfrm>
            <a:off x="918231" y="4857561"/>
            <a:ext cx="1142749" cy="502573"/>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Foundation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Established</a:t>
            </a:r>
          </a:p>
        </p:txBody>
      </p:sp>
      <p:sp>
        <p:nvSpPr>
          <p:cNvPr id="41" name="TextBox 40"/>
          <p:cNvSpPr txBox="1"/>
          <p:nvPr/>
        </p:nvSpPr>
        <p:spPr>
          <a:xfrm>
            <a:off x="931103" y="3481174"/>
            <a:ext cx="1494192" cy="2974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Designing Services</a:t>
            </a:r>
          </a:p>
        </p:txBody>
      </p:sp>
      <p:sp>
        <p:nvSpPr>
          <p:cNvPr id="42" name="TextBox 41"/>
          <p:cNvSpPr txBox="1"/>
          <p:nvPr/>
        </p:nvSpPr>
        <p:spPr>
          <a:xfrm>
            <a:off x="911869" y="1933830"/>
            <a:ext cx="1534138" cy="297454"/>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Calibri" panose="020F0502020204030204"/>
                <a:ea typeface="+mn-ea"/>
                <a:cs typeface="+mn-cs"/>
              </a:rPr>
              <a:t>Adaptable Systems</a:t>
            </a:r>
          </a:p>
        </p:txBody>
      </p:sp>
      <p:sp>
        <p:nvSpPr>
          <p:cNvPr id="45" name="TextBox 44"/>
          <p:cNvSpPr txBox="1"/>
          <p:nvPr/>
        </p:nvSpPr>
        <p:spPr>
          <a:xfrm>
            <a:off x="236099" y="189995"/>
            <a:ext cx="4742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smtClean="0">
                <a:ln>
                  <a:noFill/>
                </a:ln>
                <a:solidFill>
                  <a:prstClr val="black"/>
                </a:solidFill>
                <a:effectLst/>
                <a:uLnTx/>
                <a:uFillTx/>
                <a:latin typeface="Calibri" panose="020F0502020204030204"/>
                <a:ea typeface="+mn-ea"/>
                <a:cs typeface="+mn-cs"/>
              </a:rPr>
              <a:t>Micro services Architecture Maturity Model</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6" name="Straight Connector 45"/>
          <p:cNvCxnSpPr/>
          <p:nvPr/>
        </p:nvCxnSpPr>
        <p:spPr>
          <a:xfrm>
            <a:off x="0" y="590105"/>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Rectangle 46"/>
          <p:cNvSpPr>
            <a:spLocks/>
          </p:cNvSpPr>
          <p:nvPr/>
        </p:nvSpPr>
        <p:spPr>
          <a:xfrm>
            <a:off x="8929868" y="6478173"/>
            <a:ext cx="2725105" cy="123111"/>
          </a:xfrm>
          <a:prstGeom prst="rect">
            <a:avLst/>
          </a:prstGeom>
          <a:noFill/>
          <a:ln>
            <a:noFill/>
          </a:ln>
        </p:spPr>
        <p:txBody>
          <a:bodyPr wrap="none" lIns="0" tIns="0" rIns="0" b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white">
                    <a:lumMod val="50000"/>
                  </a:prstClr>
                </a:solidFill>
                <a:effectLst/>
                <a:uLnTx/>
                <a:uFillTx/>
                <a:latin typeface="Calibri" panose="020F0502020204030204"/>
                <a:ea typeface="Verdana" pitchFamily="34" charset="0"/>
                <a:cs typeface="Verdana" pitchFamily="34" charset="0"/>
              </a:rPr>
              <a:t>Copyright © 2016 HCL Technologies Limited  |  www.hcltech.com</a:t>
            </a:r>
          </a:p>
        </p:txBody>
      </p:sp>
      <p:grpSp>
        <p:nvGrpSpPr>
          <p:cNvPr id="48" name="Group 5"/>
          <p:cNvGrpSpPr>
            <a:grpSpLocks noChangeAspect="1"/>
          </p:cNvGrpSpPr>
          <p:nvPr/>
        </p:nvGrpSpPr>
        <p:grpSpPr bwMode="auto">
          <a:xfrm>
            <a:off x="10889798" y="6319122"/>
            <a:ext cx="765175" cy="130105"/>
            <a:chOff x="5094" y="3939"/>
            <a:chExt cx="1488" cy="255"/>
          </a:xfrm>
        </p:grpSpPr>
        <p:sp>
          <p:nvSpPr>
            <p:cNvPr id="49"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96502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HCL 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HCL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HCL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lumMod val="75000"/>
              <a:lumOff val="25000"/>
            </a:schemeClr>
          </a:solidFill>
          <a:prstDash val="sysDash"/>
          <a:miter lim="800000"/>
          <a:headEnd type="none" w="sm" len="sm"/>
          <a:tailEnd type="triangle" w="med" len="med"/>
        </a:ln>
        <a:effectLst/>
      </a:spPr>
      <a:bodyPr vert="horz" wrap="non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flevy.com</Template>
  <TotalTime>47568</TotalTime>
  <Words>3344</Words>
  <Application>Microsoft Office PowerPoint</Application>
  <PresentationFormat>Widescreen</PresentationFormat>
  <Paragraphs>723</Paragraphs>
  <Slides>30</Slides>
  <Notes>3</Notes>
  <HiddenSlides>0</HiddenSlides>
  <MMClips>0</MMClips>
  <ScaleCrop>false</ScaleCrop>
  <HeadingPairs>
    <vt:vector size="8" baseType="variant">
      <vt:variant>
        <vt:lpstr>Fonts Used</vt:lpstr>
      </vt:variant>
      <vt:variant>
        <vt:i4>16</vt:i4>
      </vt:variant>
      <vt:variant>
        <vt:lpstr>Theme</vt:lpstr>
      </vt:variant>
      <vt:variant>
        <vt:i4>9</vt:i4>
      </vt:variant>
      <vt:variant>
        <vt:lpstr>Embedded OLE Servers</vt:lpstr>
      </vt:variant>
      <vt:variant>
        <vt:i4>1</vt:i4>
      </vt:variant>
      <vt:variant>
        <vt:lpstr>Slide Titles</vt:lpstr>
      </vt:variant>
      <vt:variant>
        <vt:i4>30</vt:i4>
      </vt:variant>
    </vt:vector>
  </HeadingPairs>
  <TitlesOfParts>
    <vt:vector size="56" baseType="lpstr">
      <vt:lpstr>MS PGothic</vt:lpstr>
      <vt:lpstr>MS PGothic</vt:lpstr>
      <vt:lpstr>新細明體</vt:lpstr>
      <vt:lpstr>Arial</vt:lpstr>
      <vt:lpstr>Calibri</vt:lpstr>
      <vt:lpstr>Calibri Light</vt:lpstr>
      <vt:lpstr>Candara</vt:lpstr>
      <vt:lpstr>Helvetica</vt:lpstr>
      <vt:lpstr>Novecento Book</vt:lpstr>
      <vt:lpstr>Segoe UI</vt:lpstr>
      <vt:lpstr>Symbol</vt:lpstr>
      <vt:lpstr>Tahoma</vt:lpstr>
      <vt:lpstr>Verdana</vt:lpstr>
      <vt:lpstr>Webdings</vt:lpstr>
      <vt:lpstr>Wingdings</vt:lpstr>
      <vt:lpstr>Wingdings 2</vt:lpstr>
      <vt:lpstr>HCL Template</vt:lpstr>
      <vt:lpstr>2_HCL Template</vt:lpstr>
      <vt:lpstr>3_HCL Template</vt:lpstr>
      <vt:lpstr>4_HCL Template</vt:lpstr>
      <vt:lpstr>5_HCL Template</vt:lpstr>
      <vt:lpstr>6_HCL Template</vt:lpstr>
      <vt:lpstr>1_HCL Template</vt:lpstr>
      <vt:lpstr>7_HCL Template</vt:lpstr>
      <vt:lpstr>Office Theme</vt:lpstr>
      <vt:lpstr>Presentation</vt:lpstr>
      <vt:lpstr>PowerPoint Presentation</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Case Study #2 – Disney, Deployment Architecture: Development Environment </vt:lpstr>
      <vt:lpstr>Case Study #2 – Disney, Apollo screen for revenue recognition search</vt:lpstr>
      <vt:lpstr>Case Study #2 – Disney, Revenue recognition search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HCL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raghavanksn@hcl.com</dc:creator>
  <cp:lastModifiedBy>MD</cp:lastModifiedBy>
  <cp:revision>3132</cp:revision>
  <dcterms:created xsi:type="dcterms:W3CDTF">2014-04-02T06:32:18Z</dcterms:created>
  <dcterms:modified xsi:type="dcterms:W3CDTF">2017-10-07T20:09:46Z</dcterms:modified>
</cp:coreProperties>
</file>